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75"/>
  </p:notesMasterIdLst>
  <p:sldIdLst>
    <p:sldId id="32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5143500" type="screen16x9"/>
  <p:notesSz cx="6858000" cy="9144000"/>
  <p:embeddedFontLst>
    <p:embeddedFont>
      <p:font typeface="Chivo" panose="020B0604020202020204" charset="0"/>
      <p:regular r:id="rId76"/>
      <p:bold r:id="rId77"/>
      <p:italic r:id="rId78"/>
      <p:boldItalic r:id="rId79"/>
    </p:embeddedFont>
    <p:embeddedFont>
      <p:font typeface="Chivo Medium" panose="020B0604020202020204" charset="0"/>
      <p:regular r:id="rId80"/>
      <p:bold r:id="rId81"/>
      <p:italic r:id="rId82"/>
      <p:boldItalic r:id="rId83"/>
    </p:embeddedFont>
    <p:embeddedFont>
      <p:font typeface="Chivo SemiBold" panose="020B0604020202020204" charset="0"/>
      <p:regular r:id="rId84"/>
      <p:bold r:id="rId85"/>
      <p:italic r:id="rId86"/>
      <p:boldItalic r:id="rId87"/>
    </p:embeddedFont>
    <p:embeddedFont>
      <p:font typeface="PT Serif" panose="020A0603040505020204" pitchFamily="18" charset="0"/>
      <p:regular r:id="rId88"/>
      <p:bold r:id="rId89"/>
      <p:italic r:id="rId90"/>
      <p:boldItalic r:id="rId91"/>
    </p:embeddedFont>
    <p:embeddedFont>
      <p:font typeface="Raleway" pitchFamily="2"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0">
          <p15:clr>
            <a:srgbClr val="747775"/>
          </p15:clr>
        </p15:guide>
        <p15:guide id="2" pos="170">
          <p15:clr>
            <a:srgbClr val="747775"/>
          </p15:clr>
        </p15:guide>
        <p15:guide id="3" orient="horz" pos="3070">
          <p15:clr>
            <a:srgbClr val="747775"/>
          </p15:clr>
        </p15:guide>
        <p15:guide id="4" pos="555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015" autoAdjust="0"/>
  </p:normalViewPr>
  <p:slideViewPr>
    <p:cSldViewPr snapToGrid="0">
      <p:cViewPr varScale="1">
        <p:scale>
          <a:sx n="76" d="100"/>
          <a:sy n="76" d="100"/>
        </p:scale>
        <p:origin x="1642" y="62"/>
      </p:cViewPr>
      <p:guideLst>
        <p:guide orient="horz" pos="170"/>
        <p:guide pos="170"/>
        <p:guide orient="horz" pos="3070"/>
        <p:guide pos="55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4.fntdata"/><Relationship Id="rId5" Type="http://schemas.openxmlformats.org/officeDocument/2006/relationships/slide" Target="slides/slide3.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fntdata"/><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2.fntdata"/><Relationship Id="rId61" Type="http://schemas.openxmlformats.org/officeDocument/2006/relationships/slide" Target="slides/slide59.xml"/><Relationship Id="rId82"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8.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highspeedtraining.co.uk/campaign/inset-teacher-training-pack/kcsie-quiz/?utm_source=inset-pack-2025&amp;utm_medium=inset-pack-2025&amp;utm_campaign=inset-pack-20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V0qhY-vmij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ssets.publishing.service.gov.uk/media/6849a7b67cba25f610c7db3f/Working_together_to_safeguard_children_2023_-_statutory_guidance.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ssets.publishing.service.gov.uk/media/6849a7b67cba25f610c7db3f/Working_together_to_safeguard_children_2023_-_statutory_guidance.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ssets.publishing.service.gov.uk/media/6849a7b67cba25f610c7db3f/Working_together_to_safeguard_children_2023_-_statutory_guidance.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highspeedtraining.co.uk/hub/child-sexual-abuse-guidance-for-schools/?utm_source=inset-pack-2025&amp;utm_medium=inset-pack-2025&amp;utm_campaign=inset-pack-202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ssets.publishing.service.gov.uk/media/6849a7b67cba25f610c7db3f/Working_together_to_safeguard_children_2023_-_statutory_guidanc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highspeedtraining.co.uk/hub/what-is-child-neglect/?utm_source=inset-pack-2025&amp;utm_medium=inset-pack-2025&amp;utm_campaign=inset-pack-2025"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spcc.org.uk/about-us/news-opinion/2023/more-safeguarding-referrals-risen-childhood-day-202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ighspeedtraining.co.uk/hub/disclosure-child-abuse/?utm_source=inset-pack-2025&amp;utm_medium=inset-pack-2025&amp;utm_campaign=inset-pack-202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NuZ57CEk7-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ighspeedtraining.co.uk/hub/safeguarding-flowchart/?utm_source=inset-pack-2025&amp;utm_medium=inset-pack-2025&amp;utm_campaign=inset-pack-2025"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highspeedtraining.co.uk/hub/wp-content/uploads/2024/04/flowchart-procedures-for-responding-to-safeguarding-concerns.pdf?utm_source=inset-pack-2025&amp;utm_medium=inset-pack-2025&amp;utm_campaign=inset-pack-2025"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ssets.publishing.service.gov.uk/media/686b94eefe1a249e937cbd2d/Keeping_children_safe_in_education_2025.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gov.uk/government/publications/keeping-children-safe-in-education--2" TargetMode="External"/><Relationship Id="rId4" Type="http://schemas.openxmlformats.org/officeDocument/2006/relationships/hyperlink" Target="https://apwg.org/"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ighspeedtraining.co.uk/hub/wp-content/uploads/2025/04/emoji-guide.pdf?utm_source=inset-pack-2025&amp;utm_medium=inset-pack-2025&amp;utm_campaign=inset-pack-2025"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highspeedtraining.co.uk/hub/a-guide-to-emojis-and-texting-abbreviations/?utm_source=inset-pack-2025&amp;utm_medium=inset-pack-2025&amp;utm_campaign=inset-pack-2025" TargetMode="External"/><Relationship Id="rId4" Type="http://schemas.openxmlformats.org/officeDocument/2006/relationships/hyperlink" Target="https://www.highspeedtraining.co.uk/hub/wp-content/uploads/2025/04/text-abbreviations-and-acronyms-guide.pdf?utm_source=inset-pack-2025&amp;utm_medium=inset-pack-2025&amp;utm_campaign=inset-pack-2025"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highspeedtraining.co.uk/hub/filtering-and-monitoring-in-schools/?utm_source=inset-pack-2025&amp;utm_medium=inset-pack-2025&amp;utm_campaign=inset-pack-2025" TargetMode="External"/><Relationship Id="rId3" Type="http://schemas.openxmlformats.org/officeDocument/2006/relationships/hyperlink" Target="https://www.highspeedtraining.co.uk/hub/wp-content/uploads/2025/04/emoji-guide.pdf?utm_source=inset-pack-2025&amp;utm_medium=inset-pack-2025&amp;utm_campaign=inset-pack-2025" TargetMode="External"/><Relationship Id="rId7" Type="http://schemas.openxmlformats.org/officeDocument/2006/relationships/hyperlink" Target="https://www.highspeedtraining.co.uk/hub/a-guide-to-emojis-and-texting-abbreviations/?utm_source=inset-pack-2025&amp;utm_medium=inset-pack-2025&amp;utm_campaign=inset-pack-2025"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highspeedtraining.co.uk/hub/internet-safety-posters-for-schools/?utm_source=inset-pack-2025&amp;utm_medium=inset-pack-2025&amp;utm_campaign=inset-pack-2025" TargetMode="External"/><Relationship Id="rId5" Type="http://schemas.openxmlformats.org/officeDocument/2006/relationships/hyperlink" Target="https://www.highspeedtraining.co.uk/hub/wp-content/uploads/2025/06/filtering-and-monitoring-checklist.pdf?utm_source=inset-pack-2025&amp;utm_medium=inset-pack-2025&amp;utm_campaign=inset-pack-2025" TargetMode="External"/><Relationship Id="rId4" Type="http://schemas.openxmlformats.org/officeDocument/2006/relationships/hyperlink" Target="https://www.highspeedtraining.co.uk/hub/wp-content/uploads/2025/04/text-abbreviations-and-acronyms-guide.pdf?utm_source=inset-pack-2025&amp;utm_medium=inset-pack-2025&amp;utm_campaign=inset-pack-2025"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Rq-rexeWH0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highspeedtraining.co.uk/hub/child-on-child-abuse/?utm_source=inset-pack-2025&amp;utm_medium=inset-pack-2025&amp;utm_campaign=inset-pack-2025"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theguardian.com/education/2021/jun/10/sexual-harassment-is-a-routine-part-of-life-schoolchildren-tell-ofsted" TargetMode="External"/><Relationship Id="rId3" Type="http://schemas.openxmlformats.org/officeDocument/2006/relationships/hyperlink" Target="https://www.gov.uk/government/publications/review-of-sexual-abuse-in-schools-and-colleges/review-of-sexual-abuse-in-schools-and-colleges" TargetMode="External"/><Relationship Id="rId7" Type="http://schemas.openxmlformats.org/officeDocument/2006/relationships/hyperlink" Target="https://www.everyonesinvited.uk/primary"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everyonesinvited.uk/submissions/read" TargetMode="External"/><Relationship Id="rId5" Type="http://schemas.openxmlformats.org/officeDocument/2006/relationships/hyperlink" Target="https://www.everyonesinvited.uk/primary/read" TargetMode="External"/><Relationship Id="rId4" Type="http://schemas.openxmlformats.org/officeDocument/2006/relationships/hyperlink" Target="https://www.everyonesinvited.uk/"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highspeedtraining.co.uk/hub/child-on-child-abuse/?utm_source=inset-pack-2025&amp;utm_medium=inset-pack-2025&amp;utm_campaign=inset-pack-2025"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highspeedtraining.co.uk/hub/teaching-children-about-healthy-relationships/?utm_source=inset-pack-2025&amp;utm_medium=inset-pack-2025&amp;utm_campaign=inset-pack-2025"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ov.uk/government/statistics/individuals-referred-to-prevent-to-march-2024/individuals-referred-to-and-supported-through-the-prevent-programme-april-2023-to-march-202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journals.plos.org/plosone/article?id=10.1371/journal.pone.0299339"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highspeedtraining.co.uk/hub/incel-culture-in-schools/?utm_source=inset-pack-2025&amp;utm_medium=inset-pack-2025&amp;utm_campaign=inset-pack-2025" TargetMode="External"/><Relationship Id="rId4" Type="http://schemas.openxmlformats.org/officeDocument/2006/relationships/hyperlink" Target="https://www.highspeedtraining.co.uk/hub/misogyny-in-schools/?utm_source=inset-pack-2025&amp;utm_medium=inset-pack-2025&amp;utm_campaign=inset-pack-2025"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highspeedtraining.co.uk/hub/critical-thinking-in-schools/?utm_source=inset-pack-2025&amp;utm_medium=inset-pack-2025&amp;utm_campaign=inset-pack-2025" TargetMode="External"/><Relationship Id="rId7" Type="http://schemas.openxmlformats.org/officeDocument/2006/relationships/hyperlink" Target="https://www.gov.uk/government/publications/the-prevent-duty-safeguarding-learners-vulnerable-to-radicalisation/the-prevent-duty-an-introduction-for-those-with-safeguarding-responsibilitie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highspeedtraining.co.uk/hub/misogyny-in-schools/?utm_source=inset-pack-2025&amp;utm_medium=inset-pack-2025&amp;utm_campaign=inset-pack-2025" TargetMode="External"/><Relationship Id="rId5" Type="http://schemas.openxmlformats.org/officeDocument/2006/relationships/hyperlink" Target="https://www.highspeedtraining.co.uk/hub/british-values-lesson-plan/?utm_source=inset-pack-2025&amp;utm_medium=inset-pack-2025&amp;utm_campaign=inset-pack-2025" TargetMode="External"/><Relationship Id="rId4" Type="http://schemas.openxmlformats.org/officeDocument/2006/relationships/hyperlink" Target="https://www.highspeedtraining.co.uk/hub/what-is-media-literacy/?utm_source=inset-pack-2025&amp;utm_medium=inset-pack-2025&amp;utm_campaign=inset-pack-2025"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ntallyhealthyschools.org.uk/getting-started/whats-mental-health/"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highspeedtraining.co.uk/hub/promoting-mental-health-in-schools/?utm_source=inset-pack-2025&amp;utm_medium=inset-pack-2025&amp;utm_campaign=inset-pack-2025" TargetMode="External"/><Relationship Id="rId4" Type="http://schemas.openxmlformats.org/officeDocument/2006/relationships/hyperlink" Target="https://files.digital.nhs.uk/9B/6F123E/MHCYP%202017%20Summary.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ssets.publishing.service.gov.uk/media/62cea352e90e071e789ea9bf/Relationships_Education_RSE_and_Health_Education.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ighspeedtraining.co.uk/hub/promoting-mental-health-in-schools/?utm_source=inset-pack-2025&amp;utm_medium=inset-pack-2025&amp;utm_campaign=inset-pack-2025"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highspeedtraining.co.uk/hub/mental-health-resources-for-schools/?utm_source=inset-pack-2025&amp;utm_medium=inset-pack-2025&amp;utm_campaign=inset-pack-2025"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highspeedtraining.co.uk/hub/domestic-abuse-in-children/?utm_source=inset-pack-2025&amp;utm_medium=inset-pack-2025&amp;utm_campaign=inset-pack-2025"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nspcc.org.uk/about-us/news-opinion/2025/Domestic-abuse-contacts-to-our-Helpline-reach-record-high/"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barnardos.org.uk/get-support/support-for-parents-and-carers/child-abuse-and-harm/children-affected-domestic-abuse-violenc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nspcc.org.uk/"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highspeedtraining.co.uk/hub/domestic-abuse-in-children/?utm_source=inset-pack-2025&amp;utm_medium=inset-pack-2025&amp;utm_campaign=inset-pack-2025" TargetMode="External"/><Relationship Id="rId4" Type="http://schemas.openxmlformats.org/officeDocument/2006/relationships/hyperlink" Target="https://www.barnardos.org.uk/"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youtu.be/LA-wQE2U8J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highspeedtraining.co.uk/hub/culture-of-safeguarding-in-schools/?utm_source=inset-pack-2025&amp;utm_medium=inset-pack-2025&amp;utm_campaign=inset-pack-2025"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government/publications/working-together-to-safeguard-children--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ighspeedtraining.co.uk/hub/working-together-to-safeguard-children/?utm_source=inset-pack-2025&amp;utm_medium=inset-pack-2025&amp;utm_campaign=inset-pack-2025"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highspeedtraining.co.uk/media/landingpages/inset-pack/hst-inset-pack-secondary-summary-sheets.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highspeedtraining.co.uk/?utm_source=inset-pack-2025&amp;utm_medium=inset-pack-2025&amp;utm_campaign=inset-pack-2025"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highspeedtraining.co.uk/hub/?utm_source=inset-pack-2025&amp;utm_medium=inset-pack-2025&amp;utm_campaign=inset-pack-2025"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forms.gle/djQ1bQuFzxvMa7dXA"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assets.publishing.service.gov.uk/media/686b94eefe1a249e937cbd2d/Keeping_children_safe_in_education_2025.pdf" TargetMode="External"/><Relationship Id="rId3" Type="http://schemas.openxmlformats.org/officeDocument/2006/relationships/hyperlink" Target="https://www.gov.uk/guidance/plan-technology-for-your-school" TargetMode="External"/><Relationship Id="rId7" Type="http://schemas.openxmlformats.org/officeDocument/2006/relationships/hyperlink" Target="https://www.gov.uk/government/publications/keeping-children-safe-in-education--2"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shorespace.org.uk/" TargetMode="External"/><Relationship Id="rId5" Type="http://schemas.openxmlformats.org/officeDocument/2006/relationships/hyperlink" Target="https://www.gov.uk/government/publications/send-code-of-practice-0-to-25" TargetMode="External"/><Relationship Id="rId4" Type="http://schemas.openxmlformats.org/officeDocument/2006/relationships/hyperlink" Target="https://www.gov.uk/government/publications/generative-ai-product-safety-expectations/generative-ai-product-safety-expectations" TargetMode="External"/><Relationship Id="rId9" Type="http://schemas.openxmlformats.org/officeDocument/2006/relationships/hyperlink" Target="https://www.highspeedtraining.co.uk/hub/keeping-children-safe-in-education-changes/?utm_source=inset-pack-2025&amp;utm_medium=inset-pack-2025&amp;utm_campaign=inset-pack-2025"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Please note:</a:t>
            </a:r>
            <a:r>
              <a:rPr lang="en-GB" dirty="0">
                <a:solidFill>
                  <a:schemeClr val="dk1"/>
                </a:solidFill>
                <a:latin typeface="Chivo"/>
                <a:ea typeface="Chivo"/>
                <a:cs typeface="Chivo"/>
                <a:sym typeface="Chivo"/>
              </a:rPr>
              <a:t> a document containing the facilitator notes can be found in your INSET pack and you can refer to these throughout the presentation.</a:t>
            </a:r>
          </a:p>
          <a:p>
            <a:pPr marL="0" lvl="0" indent="0" algn="l" rtl="0">
              <a:lnSpc>
                <a:spcPct val="115000"/>
              </a:lnSpc>
              <a:spcBef>
                <a:spcPts val="0"/>
              </a:spcBef>
              <a:spcAft>
                <a:spcPts val="0"/>
              </a:spcAft>
              <a:buClr>
                <a:schemeClr val="dk1"/>
              </a:buClr>
              <a:buSzPts val="1100"/>
              <a:buFont typeface="Arial"/>
              <a:buNone/>
            </a:pPr>
            <a:endParaRPr lang="en-GB" dirty="0">
              <a:solidFill>
                <a:schemeClr val="dk1"/>
              </a:solidFill>
              <a:latin typeface="Raleway"/>
              <a:ea typeface="Raleway"/>
              <a:cs typeface="Raleway"/>
              <a:sym typeface="Raleway"/>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Welcome staff to your Safeguarding INSET.</a:t>
            </a: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Point out that staff may take a break from today’s session at any point if they find any details distressing. </a:t>
            </a:r>
            <a:endParaRPr lang="en-GB" dirty="0"/>
          </a:p>
        </p:txBody>
      </p:sp>
    </p:spTree>
    <p:extLst>
      <p:ext uri="{BB962C8B-B14F-4D97-AF65-F5344CB8AC3E}">
        <p14:creationId xmlns:p14="http://schemas.microsoft.com/office/powerpoint/2010/main" val="3960877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6e12ffd75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6e12ffd7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you can find our KCSIE quiz page within your pack and on the following link: </a:t>
            </a:r>
            <a:r>
              <a:rPr lang="en-GB" b="1" u="sng">
                <a:solidFill>
                  <a:schemeClr val="hlink"/>
                </a:solidFill>
                <a:latin typeface="Chivo"/>
                <a:ea typeface="Chivo"/>
                <a:cs typeface="Chivo"/>
                <a:sym typeface="Chivo"/>
                <a:hlinkClick r:id="rId3"/>
              </a:rPr>
              <a:t>http://www.highspeedtraining.co.uk/campaign/inset-teacher-training-pack/kcsie-quiz/?utm_source=inset-pack-2025&amp;utm_medium=inset-pack-2025&amp;utm_campaign=inset-pack-2025</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b="1">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Remind staff it is essential that </a:t>
            </a:r>
            <a:r>
              <a:rPr lang="en-GB" b="1">
                <a:solidFill>
                  <a:schemeClr val="dk1"/>
                </a:solidFill>
                <a:latin typeface="Chivo"/>
                <a:ea typeface="Chivo"/>
                <a:cs typeface="Chivo"/>
                <a:sym typeface="Chivo"/>
              </a:rPr>
              <a:t>everybody</a:t>
            </a:r>
            <a:r>
              <a:rPr lang="en-GB">
                <a:solidFill>
                  <a:schemeClr val="dk1"/>
                </a:solidFill>
                <a:latin typeface="Chivo"/>
                <a:ea typeface="Chivo"/>
                <a:cs typeface="Chivo"/>
                <a:sym typeface="Chivo"/>
              </a:rPr>
              <a:t> working in a school or college understands their safeguarding responsibilities.</a:t>
            </a:r>
            <a:endParaRPr>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Governing bodies and proprietors should ensure that those staff who work directly with children read at least Part one of KCSIE.</a:t>
            </a:r>
            <a:endParaRPr>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Governing bodies and proprietors, working with their senior leadership teams and especially their designated safeguarding lead, should ensure that those staff who do not work directly with children read either Part one or Annex A (a condensed version of Part one) of KCSIE.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quiz is designed to test understanding of Keeping Children Safe in Education (KCSIE) guidance. The responses will help you to assess staff safeguarding knowledge and identify any areas for further development.</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can</a:t>
            </a:r>
            <a:r>
              <a:rPr lang="en-GB" b="1">
                <a:solidFill>
                  <a:schemeClr val="dk1"/>
                </a:solidFill>
                <a:latin typeface="Chivo"/>
                <a:ea typeface="Chivo"/>
                <a:cs typeface="Chivo"/>
                <a:sym typeface="Chivo"/>
              </a:rPr>
              <a:t> inform staff</a:t>
            </a:r>
            <a:r>
              <a:rPr lang="en-GB">
                <a:solidFill>
                  <a:schemeClr val="dk1"/>
                </a:solidFill>
                <a:latin typeface="Chivo"/>
                <a:ea typeface="Chivo"/>
                <a:cs typeface="Chivo"/>
                <a:sym typeface="Chivo"/>
              </a:rPr>
              <a:t> that they will be invited to complete the quiz and explain how the safeguarding team is going to look at the results.</a:t>
            </a:r>
            <a:endParaRPr>
              <a:solidFill>
                <a:schemeClr val="dk1"/>
              </a:solidFill>
              <a:latin typeface="Chivo"/>
              <a:ea typeface="Chivo"/>
              <a:cs typeface="Chivo"/>
              <a:sym typeface="Chiv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6ab2deaef9_0_7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6ab2deaef9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can find this document within your pack listed under ‘summary sheets’.</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pull-out document contains more detailed information on the updates. </a:t>
            </a:r>
            <a:endParaRPr>
              <a:solidFill>
                <a:schemeClr val="dk1"/>
              </a:solidFill>
              <a:latin typeface="Chivo"/>
              <a:ea typeface="Chivo"/>
              <a:cs typeface="Chivo"/>
              <a:sym typeface="Chiv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6ab2deaef9_0_7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6ab2deaef9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statutory safeguarding guidance.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6ab2deaef9_0_8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6ab2deaef9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 (you could send the summary sheets PDF to staff following the session).</a:t>
            </a:r>
            <a:endParaRPr>
              <a:solidFill>
                <a:schemeClr val="dk1"/>
              </a:solidFill>
              <a:latin typeface="Chivo"/>
              <a:ea typeface="Chivo"/>
              <a:cs typeface="Chivo"/>
              <a:sym typeface="Chiv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6ab2deaef9_0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6ab2deaef9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latin typeface="Chivo"/>
                <a:ea typeface="Chivo"/>
                <a:cs typeface="Chivo"/>
                <a:sym typeface="Chivo"/>
              </a:rPr>
              <a:t>The second section of today’s session will focus on the four main types of abuse.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different types of abuse and the signs to look out for that may suggest a cause for concern. </a:t>
            </a:r>
            <a:endParaRPr>
              <a:solidFill>
                <a:schemeClr val="dk1"/>
              </a:solidFill>
              <a:latin typeface="Chivo"/>
              <a:ea typeface="Chivo"/>
              <a:cs typeface="Chivo"/>
              <a:sym typeface="Chiv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6ab2deaef9_0_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6ab2deaef9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hivo"/>
                <a:ea typeface="Chivo"/>
                <a:cs typeface="Chivo"/>
                <a:sym typeface="Chivo"/>
              </a:rPr>
              <a:t>The question will appear first, so you can encourage staff to say the four main types of abuse aloud before you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them one-by-one.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includes physical abuse, emotional abuse, sexual abuse and neglect.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These should not be thought of as clear-cut categories and it’s important to remember that there is often significant overlap between these.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Keep in mind that sometimes a child may be experiencing different forms of maltreatment at the same time.</a:t>
            </a:r>
            <a:endParaRPr>
              <a:latin typeface="Chivo"/>
              <a:ea typeface="Chivo"/>
              <a:cs typeface="Chivo"/>
              <a:sym typeface="Chiv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6ab2deaef9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6ab2deaef9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 </a:t>
            </a:r>
            <a:r>
              <a:rPr lang="en-GB" dirty="0">
                <a:solidFill>
                  <a:schemeClr val="dk1"/>
                </a:solidFill>
                <a:latin typeface="Chivo"/>
                <a:ea typeface="Chivo"/>
                <a:cs typeface="Chivo"/>
                <a:sym typeface="Chivo"/>
              </a:rPr>
              <a:t>when presenting the slide, click on the play icon to start the video (duration of 2:21). To enable captions, simply click on the ‘subtitles/closed captions’ icon that appears to the bottom right of the controls once the video begins to play.</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This video will focus on spotting the signs that could suggest a cause for concern and how children might communicate abuse.</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https://youtu.be/V0qhY-vmijk</a:t>
            </a:r>
            <a:endParaRPr dirty="0">
              <a:solidFill>
                <a:schemeClr val="dk1"/>
              </a:solidFill>
              <a:latin typeface="Chivo"/>
              <a:ea typeface="Chivo"/>
              <a:cs typeface="Chivo"/>
              <a:sym typeface="Chiv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6ab2deaef9_0_9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6ab2deaef9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Physical abuse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Define what physical abuse is.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may involve hitting, shaking, throwing, poisoning, burning or scalding, drowning, suffocating, or otherwise causing physical harm to a child.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signs to look out for.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children can have accidents, trips and falls. However, regular injuries, those unusual for their developmental age, when there seems to be a pattern, on the soft parts of the body or where the explanation doesn't match the injury, may be cause for concern.</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https://assets.publishing.service.gov.uk/media/6849a7b67cba25f610c7db3f/Working_together_to_safeguard_children_2023_-_statutory_guidance.pdf</a:t>
            </a:r>
            <a:endParaRPr>
              <a:latin typeface="Chivo"/>
              <a:ea typeface="Chivo"/>
              <a:cs typeface="Chivo"/>
              <a:sym typeface="Chiv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ab2deaef9_0_1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6ab2deaef9_0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Emotional abuse</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Define what emotional abuse is.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persistent emotional maltreatment of a child such as to cause severe and adverse effects on the child’s emotional development.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level of emotional abuse is involved in all types of maltreatment of a child, though it may occur in isolation.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signs to look out for.</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https://assets.publishing.service.gov.uk/media/6849a7b67cba25f610c7db3f/Working_together_to_safeguard_children_2023_-_statutory_guidance.pdf</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6ab2deaef9_0_1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6ab2deaef9_0_1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Sexual abuse</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Define what sexual abuse is.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Involves forcing or enticing a child or young person to take part in sexual activities, not necessarily involving a high level of violence, whether or not the child is aware of what is happening.</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 sexual abuse includes both contact and non-contact abuse: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Contact abuse is where an abuser makes physical contact with a child. It includes assault by penetration, including rape or oral sex, as well as non-penetrative sexual acts such as masturbation, kissing and sexual touching.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Non-contact abuse involves non-touching activities, such as forcing a child to look at sexual images or witness sexual activity, grooming and sharing pornographic images. It can happen both in person and online.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signs to look out for.</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https://assets.publishing.service.gov.uk/media/6849a7b67cba25f610c7db3f/Working_together_to_safeguard_children_2023_-_statutory_guidance.pdf</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4"/>
              </a:rPr>
              <a:t>https://www.highspeedtraining.co.uk/hub/child-sexual-abuse-guidance-for-schools/?utm_source=inset-pack-2025&amp;utm_medium=inset-pack-2025&amp;utm_campaign=inset-pack-2025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latin typeface="Chivo"/>
              <a:ea typeface="Chivo"/>
              <a:cs typeface="Chivo"/>
              <a:sym typeface="Chiv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6ab2deaef9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6ab2deaef9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Read out the topics to cover in today’s session.</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Throughout the presentation, there will be a number of opportunities for interactivity with video content, scenarios, discussion points and activities to test your knowledge.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have questions at any point, advise that they can ask them in front of the group during the session, or wait until the end to speak to a member of the safeguarding team.</a:t>
            </a:r>
            <a:endParaRPr>
              <a:solidFill>
                <a:schemeClr val="dk1"/>
              </a:solidFill>
              <a:latin typeface="Chivo"/>
              <a:ea typeface="Chivo"/>
              <a:cs typeface="Chivo"/>
              <a:sym typeface="Chiv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6ab2deaef9_0_1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6ab2deaef9_0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Neglect</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Define what neglect is.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refers to the persistent failure to meet a child’s basic physical and/or psychological needs.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 are four main types of neglect: physical neglect, emotional neglect, educational neglect and medical neglect.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signs to look out for.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It's important to be clear that poverty does not equal neglect, but there are often strong links between the two.</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professionals may be unsure whether to share concerns about neglect, especially in light of the current economic pressures that families may be facing. The child's welfare should always be central. Sharing concerns can mean that the child and family get help.</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https://assets.publishing.service.gov.uk/media/6849a7b67cba25f610c7db3f/Working_together_to_safeguard_children_2023_-_statutory_guidance.pdf</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4"/>
              </a:rPr>
              <a:t>https://www.highspeedtraining.co.uk/hub/what-is-child-neglect/?utm_source=inset-pack-2025&amp;utm_medium=inset-pack-2025&amp;utm_campaign=inset-pack-2025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latin typeface="Chivo"/>
              <a:ea typeface="Chivo"/>
              <a:cs typeface="Chivo"/>
              <a:sym typeface="Chiv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6ab2deaef9_0_10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6ab2deaef9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Case study: </a:t>
            </a:r>
            <a:r>
              <a:rPr lang="en-GB">
                <a:solidFill>
                  <a:schemeClr val="dk1"/>
                </a:solidFill>
                <a:latin typeface="Chivo"/>
                <a:ea typeface="Chivo"/>
                <a:cs typeface="Chivo"/>
                <a:sym typeface="Chivo"/>
              </a:rPr>
              <a:t>Arthur Labinjo-Hughes</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going to present the case study of Arthur Labinjo-Hughes.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case demonstrates the consequences of a lack of safeguarding training, failing to share information and not working closely enough with other agencies.</a:t>
            </a:r>
            <a:endParaRPr>
              <a:solidFill>
                <a:schemeClr val="dk1"/>
              </a:solidFill>
              <a:latin typeface="Chivo"/>
              <a:ea typeface="Chivo"/>
              <a:cs typeface="Chivo"/>
              <a:sym typeface="Chiv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6ab2deaef9_0_1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6ab2deaef9_0_1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Discussion point</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Now that you’ve explored the four main types of abuse and some of the signs to look out for, encourage staff to take a moment to reflect.</a:t>
            </a:r>
            <a:endParaRPr b="1">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Ask staff: </a:t>
            </a:r>
            <a:r>
              <a:rPr lang="en-GB">
                <a:latin typeface="Chivo"/>
                <a:ea typeface="Chivo"/>
                <a:cs typeface="Chivo"/>
                <a:sym typeface="Chivo"/>
              </a:rPr>
              <a:t>Thinking about the signs we’ve discussed, what’s one area of your practice where you feel you could be even more vigilant? And what support might help us in those situations?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6ab2deaef9_0_1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6ab2deaef9_0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Half a million children in the UK experience abuse every year.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that this is the equivalent of 7 children in every classroom experiencing abuse before they turn 18.</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Always maintain an attitude of ‘it could happen here… and may well be happening’ where safeguarding is concerned.</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https://www.nspcc.org.uk/about-us/news-opinion/2023/more-safeguarding-referrals-risen-childhood-day-2023/</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6ab2deaef9_0_1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6ab2deaef9_0_1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the four main types of abuse and signs to look out for.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6ab2deaef9_0_1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6ab2deaef9_0_1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 (you could send the summary sheets PDF to staff following the session).</a:t>
            </a:r>
            <a:endParaRPr>
              <a:latin typeface="Chivo"/>
              <a:ea typeface="Chivo"/>
              <a:cs typeface="Chivo"/>
              <a:sym typeface="Chiv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6ab2deaef9_0_1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6ab2deaef9_0_1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latin typeface="Chivo"/>
                <a:ea typeface="Chivo"/>
                <a:cs typeface="Chivo"/>
                <a:sym typeface="Chivo"/>
              </a:rPr>
              <a:t>The third section of today’s session will focus on how we should respond to, and report any safeguarding concerns.</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do’s and don’ts of responding to a disclosure and understand your school’s procedures for reporting concerns.</a:t>
            </a:r>
            <a:endParaRPr>
              <a:solidFill>
                <a:schemeClr val="dk1"/>
              </a:solidFill>
              <a:latin typeface="Chivo"/>
              <a:ea typeface="Chivo"/>
              <a:cs typeface="Chivo"/>
              <a:sym typeface="Chiv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6ab2deaef9_0_1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6ab2deaef9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Test your knowledge</a:t>
            </a:r>
            <a:endParaRPr b="1">
              <a:latin typeface="Chivo"/>
              <a:ea typeface="Chivo"/>
              <a:cs typeface="Chivo"/>
              <a:sym typeface="Chivo"/>
            </a:endParaRPr>
          </a:p>
          <a:p>
            <a:pPr marL="0" lvl="0" indent="0" algn="l" rtl="0">
              <a:spcBef>
                <a:spcPts val="0"/>
              </a:spcBef>
              <a:spcAft>
                <a:spcPts val="0"/>
              </a:spcAft>
              <a:buNone/>
            </a:pPr>
            <a:endParaRPr b="1">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you are going to present a number of questions, aiming to test their knowledge and encourage discussion.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first question: What are some of the different ways in which you might be alerted to a concern?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You can ask an individual member of staff to provide an answer, or put the question to the group.</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There are several ways in which you might be alerted to a potential concern. This might include witnessing something first hand such as noticing physical signs of maltreatment or changes in behaviour. Alternatively, you may receive information from another source such as being directly alerted to information by a parent, or a disclosure from a child.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second question: Why might a child not disclose abuse?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You can ask an individual member of staff to provide an answer, or put the question to the group.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Reasons might include: the child may not understand what’s happening to them, the child may feel guilty or to blame for the abuse, the child feels ashamed or embarrassed, the child worries that you won’t believe them, the child is afraid of the consequences of speaking up, the child may be hoping that the abuse will stop.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Children who are more at risk of safeguarding/child protection concerns may have difficulty disclosing. Children with SEND and those who identify as LGBT, for example, should be given safe spaces in which to speak out.</a:t>
            </a:r>
            <a:endParaRPr>
              <a:solidFill>
                <a:schemeClr val="dk1"/>
              </a:solidFill>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third question: Can you think of any reasons why a member of staff might fail to report their concerns?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You can ask an individual member of staff to provide an answer, or put the question to the group.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might be that the adult thinks the concern will be picked up by someone else, or worrying that they might have got it wrong.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would be a good opportunity to reinforce that data protection law does not stop you from sharing data for child protection purposes.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most important thing to remember is that if you have a concern, you must respond to it and share that concern. </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https://www.highspeedtraining.co.uk/hub/disclosure-child-abuse/?utm_source=inset-pack-2025&amp;utm_medium=inset-pack-2025&amp;utm_campaign=inset-pack-2025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6ab2deaef9_0_1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6ab2deaef9_0_1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 </a:t>
            </a:r>
            <a:r>
              <a:rPr lang="en-GB" dirty="0">
                <a:solidFill>
                  <a:schemeClr val="dk1"/>
                </a:solidFill>
                <a:latin typeface="Chivo"/>
                <a:ea typeface="Chivo"/>
                <a:cs typeface="Chivo"/>
                <a:sym typeface="Chivo"/>
              </a:rPr>
              <a:t>when presenting the slide, click on the play icon to start the video (duration of 3:29). To enable captions, simply click on the ‘subtitles/closed captions’ icon that appears to the bottom right of the controls once the video begins to play.</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This video will provide guidance on the steps to take when responding to, and reporting a safeguarding concern.</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https://youtu.be/NuZ57CEk7-g</a:t>
            </a:r>
            <a:endParaRPr dirty="0">
              <a:solidFill>
                <a:schemeClr val="dk1"/>
              </a:solidFill>
              <a:latin typeface="Chivo"/>
              <a:ea typeface="Chivo"/>
              <a:cs typeface="Chivo"/>
              <a:sym typeface="Chiv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6ab2deaef9_0_1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6ab2deaef9_0_1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your school should aim to create an effective culture of safeguarding where children feel able to share their concerns and where they know that they will be listened to and taken seriously.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Children - especially younger children - may repeat or re-enact something that has happened to them.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is important that you are aware of how a child might disclose information and be confident about what to do if they did.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do’s. </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don’ts. </a:t>
            </a:r>
            <a:endParaRPr>
              <a:latin typeface="Chivo"/>
              <a:ea typeface="Chivo"/>
              <a:cs typeface="Chivo"/>
              <a:sym typeface="Chiv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ab2deaef9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ab2deaef9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Discussion point</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Remind staff that every member of staff has a responsibility to promote the welfare of, and to safeguard, children and young people. With this in mind, present the first discussion point of today’s session.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Ask staff: </a:t>
            </a:r>
            <a:r>
              <a:rPr lang="en-GB">
                <a:latin typeface="Chivo"/>
                <a:ea typeface="Chivo"/>
                <a:cs typeface="Chivo"/>
                <a:sym typeface="Chivo"/>
              </a:rPr>
              <a:t>What does safeguarding truly mean for us, in our school community?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6ab2deaef9_0_1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6ab2deaef9_0_1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Discussion point</a:t>
            </a:r>
            <a:endParaRPr b="1">
              <a:latin typeface="Chivo"/>
              <a:ea typeface="Chivo"/>
              <a:cs typeface="Chivo"/>
              <a:sym typeface="Chivo"/>
            </a:endParaRPr>
          </a:p>
          <a:p>
            <a:pPr marL="0" lvl="0" indent="0" algn="l" rtl="0">
              <a:spcBef>
                <a:spcPts val="0"/>
              </a:spcBef>
              <a:spcAft>
                <a:spcPts val="0"/>
              </a:spcAft>
              <a:buNone/>
            </a:pPr>
            <a:endParaRPr b="1">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Ask staff: </a:t>
            </a:r>
            <a:r>
              <a:rPr lang="en-GB">
                <a:latin typeface="Chivo"/>
                <a:ea typeface="Chivo"/>
                <a:cs typeface="Chivo"/>
                <a:sym typeface="Chivo"/>
              </a:rPr>
              <a:t>When recording a concern, what details should we make sure to include?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Please note that you will move onto a slide which covers what information to record about a concern in more detail.</a:t>
            </a:r>
            <a:endParaRPr>
              <a:latin typeface="Chivo"/>
              <a:ea typeface="Chivo"/>
              <a:cs typeface="Chivo"/>
              <a:sym typeface="Chiv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6c2c3a3948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6c2c3a3948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hivo"/>
                <a:ea typeface="Chivo"/>
                <a:cs typeface="Chivo"/>
                <a:sym typeface="Chivo"/>
              </a:rPr>
              <a:t>What information to record about a concern</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list the relevant information you should include when recording a concern.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first list on the left, and then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remaining information on the right.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may be worthwhile for you to also speak to staff about where to record the information and how to follow your school’s procedures e.g. CPOMS, MyConcern.</a:t>
            </a:r>
            <a:endParaRPr>
              <a:solidFill>
                <a:schemeClr val="dk1"/>
              </a:solidFill>
              <a:latin typeface="Chivo"/>
              <a:ea typeface="Chivo"/>
              <a:cs typeface="Chivo"/>
              <a:sym typeface="Chiv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6ab2deaef9_0_1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6ab2deaef9_0_1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latin typeface="Chivo"/>
                <a:ea typeface="Chivo"/>
                <a:cs typeface="Chivo"/>
                <a:sym typeface="Chivo"/>
              </a:rPr>
              <a:t>Please note:</a:t>
            </a:r>
            <a:r>
              <a:rPr lang="en-GB">
                <a:solidFill>
                  <a:schemeClr val="dk1"/>
                </a:solidFill>
                <a:latin typeface="Chivo"/>
                <a:ea typeface="Chivo"/>
                <a:cs typeface="Chivo"/>
                <a:sym typeface="Chivo"/>
              </a:rPr>
              <a:t> you can download this editable safeguarding flowchart within your pack.</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a member of staff has any concerns about a child, or the child discloses information to them, then they should report concerns to the DSL straight away.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what happens when a member of staff reports a concern, reflecting on your school’s procedures. Make sure that staff feel confident in their understanding of the procedure and your role within it.</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https://www.highspeedtraining.co.uk/hub/safeguarding-flowchart/?utm_source=inset-pack-2025&amp;utm_medium=inset-pack-2025&amp;utm_campaign=inset-pack-2025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https://www.highspeedtraining.co.uk/hub/wp-content/uploads/2024/04/flowchart-procedures-for-responding-to-safeguarding-concerns.pdf?utm_source=inset-pack-2025&amp;utm_medium=inset-pack-2025&amp;utm_campaign=inset-pack-2025</a:t>
            </a:r>
            <a:endParaRPr>
              <a:solidFill>
                <a:schemeClr val="dk1"/>
              </a:solidFill>
              <a:latin typeface="Chivo"/>
              <a:ea typeface="Chivo"/>
              <a:cs typeface="Chivo"/>
              <a:sym typeface="Chiv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6ab2deaef9_0_1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6ab2deaef9_0_1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how we should respond to, and report any concerns.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6ab2deaef9_0_1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6ab2deaef9_0_1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 (you could send the summary sheets PDF to staff following the session).</a:t>
            </a:r>
            <a:endParaRPr>
              <a:latin typeface="Chivo"/>
              <a:ea typeface="Chivo"/>
              <a:cs typeface="Chivo"/>
              <a:sym typeface="Chiv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6ab2deaef9_0_1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6ab2deaef9_0_1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The fourth section of today’s session will focus on safeguarding issues.</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a variety of specific safeguarding issues, including online safety, child-on-child abuse, radicalisation and extremism, mental health and domestic abuse. </a:t>
            </a:r>
            <a:endParaRPr>
              <a:solidFill>
                <a:schemeClr val="dk1"/>
              </a:solidFill>
              <a:latin typeface="Chivo"/>
              <a:ea typeface="Chivo"/>
              <a:cs typeface="Chivo"/>
              <a:sym typeface="Chiv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6b09af0d82_1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6b09af0d82_1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Online safety</a:t>
            </a:r>
            <a:endParaRPr b="1">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Being online can bring huge benefits to children and young people, but it can also pose significant risks.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four categories of online risks as defined by KCSIE.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encourage staff to say these aloud before you reveal them on screen.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includes content, contact, conduct and commerce risks.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Please note that the 2025 edition of </a:t>
            </a:r>
            <a:r>
              <a:rPr lang="en-GB" u="sng">
                <a:solidFill>
                  <a:schemeClr val="hlink"/>
                </a:solidFill>
                <a:latin typeface="Chivo"/>
                <a:ea typeface="Chivo"/>
                <a:cs typeface="Chivo"/>
                <a:sym typeface="Chivo"/>
                <a:hlinkClick r:id="rId3"/>
              </a:rPr>
              <a:t>KCSIE</a:t>
            </a:r>
            <a:r>
              <a:rPr lang="en-GB">
                <a:solidFill>
                  <a:schemeClr val="dk1"/>
                </a:solidFill>
                <a:latin typeface="Chivo"/>
                <a:ea typeface="Chivo"/>
                <a:cs typeface="Chivo"/>
                <a:sym typeface="Chivo"/>
              </a:rPr>
              <a:t> has added ‘misinformation, disinformation (including fake news) and conspiracy theories’ as examples of content risks. The full text can be found below.</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Content:</a:t>
            </a:r>
            <a:r>
              <a:rPr lang="en-GB">
                <a:solidFill>
                  <a:schemeClr val="dk1"/>
                </a:solidFill>
                <a:latin typeface="Chivo"/>
                <a:ea typeface="Chivo"/>
                <a:cs typeface="Chivo"/>
                <a:sym typeface="Chivo"/>
              </a:rPr>
              <a:t> being exposed to illegal, inappropriate, or harmful content, for example: pornography, racism, misogyny, self-harm, suicide, anti-Semitism, radicalisation, extremism, misinformation, disinformation (including fake news) and conspiracy theories.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Contact:</a:t>
            </a:r>
            <a:r>
              <a:rPr lang="en-GB">
                <a:solidFill>
                  <a:schemeClr val="dk1"/>
                </a:solidFill>
                <a:latin typeface="Chivo"/>
                <a:ea typeface="Chivo"/>
                <a:cs typeface="Chivo"/>
                <a:sym typeface="Chivo"/>
              </a:rPr>
              <a:t> being subjected to harmful online interaction with other users; for example: peer to peer pressure, commercial advertising and adults posing as children or young adults with the intention to groom or exploit them for sexual, criminal, financial or other purposes.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Conduct: </a:t>
            </a:r>
            <a:r>
              <a:rPr lang="en-GB">
                <a:solidFill>
                  <a:schemeClr val="dk1"/>
                </a:solidFill>
                <a:latin typeface="Chivo"/>
                <a:ea typeface="Chivo"/>
                <a:cs typeface="Chivo"/>
                <a:sym typeface="Chivo"/>
              </a:rPr>
              <a:t>online behaviour that increases the likelihood of, or causes, harm; for example, making, sending and receiving explicit images (e.g. consensual and non-consensual sharing of nudes and semi-nudes and/or pornography, sharing other explicit images and online bullying.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Commerce:</a:t>
            </a:r>
            <a:r>
              <a:rPr lang="en-GB">
                <a:solidFill>
                  <a:schemeClr val="dk1"/>
                </a:solidFill>
                <a:latin typeface="Chivo"/>
                <a:ea typeface="Chivo"/>
                <a:cs typeface="Chivo"/>
                <a:sym typeface="Chivo"/>
              </a:rPr>
              <a:t> risks such as online gambling, inappropriate advertising, phishing and or financial scams. If you feel your pupils, students or staff are at risk, please report it to the Anti-Phishing Working Group (</a:t>
            </a:r>
            <a:r>
              <a:rPr lang="en-GB" u="sng">
                <a:solidFill>
                  <a:schemeClr val="hlink"/>
                </a:solidFill>
                <a:latin typeface="Chivo"/>
                <a:ea typeface="Chivo"/>
                <a:cs typeface="Chivo"/>
                <a:sym typeface="Chivo"/>
                <a:hlinkClick r:id="rId4"/>
              </a:rPr>
              <a:t>https://apwg.org/</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All school staff should be aware that technology is a significant component in many safeguarding and wellbeing issues.</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5"/>
              </a:rPr>
              <a:t>https://www.gov.uk/government/publications/keeping-children-safe-in-education--2</a:t>
            </a:r>
            <a:endParaRPr>
              <a:latin typeface="Chivo"/>
              <a:ea typeface="Chivo"/>
              <a:cs typeface="Chivo"/>
              <a:sym typeface="Chiv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6b09af0d82_1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6b09af0d82_1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of the risks associated with being online.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a variety of online safety risks.</a:t>
            </a:r>
            <a:endParaRPr>
              <a:latin typeface="Chivo"/>
              <a:ea typeface="Chivo"/>
              <a:cs typeface="Chivo"/>
              <a:sym typeface="Chiv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b09af0d82_1_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b09af0d82_1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Test your knowledge</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b="1">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Emojis and text abbreviations are forming a fast-growing hidden language amongst young people - of which many adults are completely unaware.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can bring a variety of complex safeguarding risks, so it is important that anyone who works with, or cares for, young people is aware of the potential hidden meanings of these messages.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you are going to present a number of emojis and text abbreviations that might indicate a safeguarding risk.</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first emoji and take answers from staff on what they think this means. Then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answer on screen. You should have a total of 6 emojis/abbreviations to reveal one at a time.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emojis and abbreviations that you will cover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SDR - Send to receive (in relation to explicit photographs).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 - The frog emoji can imply that you/they are ugly.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 - The purple heart emoji can be used to show a message was sent in a flirtatious way, or that the sender is horny.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KYS - This stands for “kill yourself” and is used to make of fun of someone after they do something embarassing, or can be used as a form of harassment.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 - The plug emoji can refer to a drug dealer.</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 / 💊 - Refers to the ‘red pill’ and a reference to the film The Matrix. To have ‘taken the red pill’ means to have realised the ‘truth’ about women and society. You might’ve recently seen this mentioned in the Netflix series ‘Adolescence’.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We have produced a </a:t>
            </a:r>
            <a:r>
              <a:rPr lang="en-GB" u="sng">
                <a:solidFill>
                  <a:schemeClr val="hlink"/>
                </a:solidFill>
                <a:latin typeface="Chivo"/>
                <a:ea typeface="Chivo"/>
                <a:cs typeface="Chivo"/>
                <a:sym typeface="Chivo"/>
                <a:hlinkClick r:id="rId3"/>
              </a:rPr>
              <a:t>downloadable emoji guide</a:t>
            </a:r>
            <a:r>
              <a:rPr lang="en-GB">
                <a:solidFill>
                  <a:schemeClr val="dk1"/>
                </a:solidFill>
                <a:latin typeface="Chivo"/>
                <a:ea typeface="Chivo"/>
                <a:cs typeface="Chivo"/>
                <a:sym typeface="Chivo"/>
              </a:rPr>
              <a:t>, alongside an </a:t>
            </a:r>
            <a:r>
              <a:rPr lang="en-GB" u="sng">
                <a:solidFill>
                  <a:schemeClr val="hlink"/>
                </a:solidFill>
                <a:latin typeface="Chivo"/>
                <a:ea typeface="Chivo"/>
                <a:cs typeface="Chivo"/>
                <a:sym typeface="Chivo"/>
                <a:hlinkClick r:id="rId4"/>
              </a:rPr>
              <a:t>abbreviations download</a:t>
            </a:r>
            <a:r>
              <a:rPr lang="en-GB">
                <a:solidFill>
                  <a:schemeClr val="dk1"/>
                </a:solidFill>
                <a:latin typeface="Chivo"/>
                <a:ea typeface="Chivo"/>
                <a:cs typeface="Chivo"/>
                <a:sym typeface="Chivo"/>
              </a:rPr>
              <a:t>. It may be useful to provide these PDFs to staff.</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5"/>
              </a:rPr>
              <a:t>https://www.highspeedtraining.co.uk/hub/a-guide-to-emojis-and-texting-abbreviations/?utm_source=inset-pack-2025&amp;utm_medium=inset-pack-2025&amp;utm_campaign=inset-pack-2025</a:t>
            </a:r>
            <a:endParaRPr>
              <a:solidFill>
                <a:schemeClr val="dk1"/>
              </a:solidFill>
              <a:latin typeface="Chivo"/>
              <a:ea typeface="Chivo"/>
              <a:cs typeface="Chivo"/>
              <a:sym typeface="Chiv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b09af0d82_1_7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b09af0d82_1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Here, you are going to look at actions that you can take regarding online safety.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ideas might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Build your awareness of the ‘hidden’ online language</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By recognising that emojis and text abbreviations can carry a hidden meaning, you are more likely to be able to spot communications that may be concerning. Access our </a:t>
            </a:r>
            <a:r>
              <a:rPr lang="en-GB" u="sng">
                <a:solidFill>
                  <a:schemeClr val="hlink"/>
                </a:solidFill>
                <a:latin typeface="Chivo"/>
                <a:ea typeface="Chivo"/>
                <a:cs typeface="Chivo"/>
                <a:sym typeface="Chivo"/>
                <a:hlinkClick r:id="rId3"/>
              </a:rPr>
              <a:t>downloadable emoji guide</a:t>
            </a:r>
            <a:r>
              <a:rPr lang="en-GB">
                <a:solidFill>
                  <a:schemeClr val="dk1"/>
                </a:solidFill>
                <a:latin typeface="Chivo"/>
                <a:ea typeface="Chivo"/>
                <a:cs typeface="Chivo"/>
                <a:sym typeface="Chivo"/>
              </a:rPr>
              <a:t>, alongside an </a:t>
            </a:r>
            <a:r>
              <a:rPr lang="en-GB" u="sng">
                <a:solidFill>
                  <a:schemeClr val="hlink"/>
                </a:solidFill>
                <a:latin typeface="Chivo"/>
                <a:ea typeface="Chivo"/>
                <a:cs typeface="Chivo"/>
                <a:sym typeface="Chivo"/>
                <a:hlinkClick r:id="rId4"/>
              </a:rPr>
              <a:t>abbreviations download</a:t>
            </a:r>
            <a:r>
              <a:rPr lang="en-GB">
                <a:latin typeface="Chivo"/>
                <a:ea typeface="Chivo"/>
                <a:cs typeface="Chivo"/>
                <a:sym typeface="Chivo"/>
              </a:rPr>
              <a: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Keep the conversation open and share online safety guidance</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Make sure that children and young people are aware of the risks that come with online activity and know what to do if they are experiencing online harm. Work as a team to create a safe online culture in schools.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Understand our schools filtering and monitoring systems and procedures</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Filtering and monitoring systems are an important part of safeguarding and are designed to protect students from harm when they use the internet at school. The ‘filtering’ part of ‘filtering and monitoring’ refers to the preventative measures taken to protect students from accessing inappropriate material online. The ‘monitoring’ part of ‘filtering and monitoring’ refers to the reactive measures taken to keep an eye on what students are accessing online. It may be useful to provide staff with a </a:t>
            </a:r>
            <a:r>
              <a:rPr lang="en-GB" u="sng">
                <a:solidFill>
                  <a:schemeClr val="hlink"/>
                </a:solidFill>
                <a:latin typeface="Chivo"/>
                <a:ea typeface="Chivo"/>
                <a:cs typeface="Chivo"/>
                <a:sym typeface="Chivo"/>
                <a:hlinkClick r:id="rId5"/>
              </a:rPr>
              <a:t>downloadable filtering and monitoring checklist</a:t>
            </a:r>
            <a:r>
              <a:rPr lang="en-GB">
                <a:latin typeface="Chivo"/>
                <a:ea typeface="Chivo"/>
                <a:cs typeface="Chivo"/>
                <a:sym typeface="Chivo"/>
              </a:rPr>
              <a:t> to ensure that they fully understand their responsibilities.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Display, and reference, internet safety posters in the classroom</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This can act as a constant reminder of online risks and how children can protect themselves from harm. You can find a set of internet safety posters for schools to download, print and display as you wish </a:t>
            </a:r>
            <a:r>
              <a:rPr lang="en-GB" u="sng">
                <a:solidFill>
                  <a:schemeClr val="hlink"/>
                </a:solidFill>
                <a:latin typeface="Chivo"/>
                <a:ea typeface="Chivo"/>
                <a:cs typeface="Chivo"/>
                <a:sym typeface="Chivo"/>
                <a:hlinkClick r:id="rId6"/>
              </a:rPr>
              <a:t>here</a:t>
            </a:r>
            <a:r>
              <a:rPr lang="en-GB">
                <a:latin typeface="Chivo"/>
                <a:ea typeface="Chivo"/>
                <a:cs typeface="Chivo"/>
                <a:sym typeface="Chivo"/>
              </a:rPr>
              <a: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Schools must follow the Keeping Children Safe in Education statutory guidance in order to safeguard children from online harms.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6"/>
              </a:rPr>
              <a:t>https://www.highspeedtraining.co.uk/hub/internet-safety-posters-for-schools/?utm_source=inset-pack-2025&amp;utm_medium=inset-pack-2025&amp;utm_campaign=inset-pack-2025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7"/>
              </a:rPr>
              <a:t>https://www.highspeedtraining.co.uk/hub/a-guide-to-emojis-and-texting-abbreviations/?utm_source=inset-pack-2025&amp;utm_medium=inset-pack-2025&amp;utm_campaign=inset-pack-2025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8"/>
              </a:rPr>
              <a:t>https://www.highspeedtraining.co.uk/hub/filtering-and-monitoring-in-schools/?utm_source=inset-pack-2025&amp;utm_medium=inset-pack-2025&amp;utm_campaign=inset-pack-2025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ab2deaef9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6ab2deaef9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dirty="0">
                <a:solidFill>
                  <a:schemeClr val="dk1"/>
                </a:solidFill>
                <a:latin typeface="Chivo"/>
                <a:ea typeface="Chivo"/>
                <a:cs typeface="Chivo"/>
                <a:sym typeface="Chivo"/>
              </a:rPr>
              <a:t>Video content - </a:t>
            </a:r>
            <a:r>
              <a:rPr lang="en-GB" dirty="0">
                <a:solidFill>
                  <a:schemeClr val="dk1"/>
                </a:solidFill>
                <a:latin typeface="Chivo"/>
                <a:ea typeface="Chivo"/>
                <a:cs typeface="Chivo"/>
                <a:sym typeface="Chivo"/>
              </a:rPr>
              <a:t>when presenting the slide, click on the play icon to start the video (duration of 2:36). To enable captions, simply click on the ‘subtitles/closed captions’ icon that appears to the bottom right of the controls once the video begins to play.</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In today’s session, you will be presented with a variety of video content including two safeguarding experts.</a:t>
            </a:r>
            <a:endParaRPr dirty="0">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Joanna Nicolas - a highly regarded safeguarding consultant, trainer and social worker with 30 years of experience in the sector.</a:t>
            </a:r>
            <a:endParaRPr dirty="0">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Ian Curry - a former Deputy Headteacher and DSL with over 25 years of teaching experience.</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This video will cover what safeguarding is, why it is so important, and your role in safeguarding children and young people.</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https://youtu.be/Rq-rexeWH0g</a:t>
            </a:r>
            <a:endParaRPr dirty="0">
              <a:solidFill>
                <a:schemeClr val="dk1"/>
              </a:solidFill>
              <a:latin typeface="Chivo"/>
              <a:ea typeface="Chivo"/>
              <a:cs typeface="Chivo"/>
              <a:sym typeface="Chiv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6e0f52dd7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6e0f52dd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Child-on-child abuse</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staff should be aware that children can abuse other children at any age, and that it can happen both inside and outside of school and online.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some examples of child-on-child abuse.</a:t>
            </a:r>
            <a:br>
              <a:rPr lang="en-GB">
                <a:latin typeface="Chivo"/>
                <a:ea typeface="Chivo"/>
                <a:cs typeface="Chivo"/>
                <a:sym typeface="Chivo"/>
              </a:rPr>
            </a:b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https://www.highspeedtraining.co.uk/hub/child-on-child-abuse/?utm_source=inset-pack-2025&amp;utm_medium=inset-pack-2025&amp;utm_campaign=inset-pack-2025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6e0f52dd75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6e0f52dd7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Harmful Sexual Behaviour (HSB) can take the form of child-on-child sexual violence and/or sexual harassment - which can occur between two or more children of any age and gender.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a:t>
            </a:r>
            <a:r>
              <a:rPr lang="en-GB" u="sng">
                <a:solidFill>
                  <a:schemeClr val="hlink"/>
                </a:solidFill>
                <a:latin typeface="Chivo"/>
                <a:ea typeface="Chivo"/>
                <a:cs typeface="Chivo"/>
                <a:sym typeface="Chivo"/>
                <a:hlinkClick r:id="rId3"/>
              </a:rPr>
              <a:t>Ofsted Review of Sexual Abuse in Schools and Colleges</a:t>
            </a:r>
            <a:r>
              <a:rPr lang="en-GB">
                <a:solidFill>
                  <a:schemeClr val="dk1"/>
                </a:solidFill>
                <a:latin typeface="Chivo"/>
                <a:ea typeface="Chivo"/>
                <a:cs typeface="Chivo"/>
                <a:sym typeface="Chivo"/>
              </a:rPr>
              <a:t> uncovered that some children are facing harmful sexual behaviours so frequently that they consider them ‘normal’.</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statistics from the report: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92% of girls and 74% of boys have experienced sexual name calling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80% of girls and 55% of boys have experienced unwanted or inappropriate comments of a sexual nature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80% of girls of girls have been pressured to provide sexual images of themselves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79% of girls and 38% of boys have experienced sexual assault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report also found that children and young people, especially girls, do not want to talk about sexual abuse for several reasons, even where their school encourages them to. For example, the risk of being ostracised by peers or getting peers into trouble is not considered to be worth it for something perceived by children and young people to be commonplace. They worry about how adults will react, because they think they will not be believed, or that they will be blamed. They also think that once they talk to an adult, the process will be out of their control. You can find the executive summary and recommendations from the report </a:t>
            </a:r>
            <a:r>
              <a:rPr lang="en-GB" u="sng">
                <a:solidFill>
                  <a:schemeClr val="hlink"/>
                </a:solidFill>
                <a:latin typeface="Chivo"/>
                <a:ea typeface="Chivo"/>
                <a:cs typeface="Chivo"/>
                <a:sym typeface="Chivo"/>
                <a:hlinkClick r:id="rId3"/>
              </a:rPr>
              <a:t>here</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4"/>
              </a:rPr>
              <a:t>Everyone’s Invited</a:t>
            </a:r>
            <a:r>
              <a:rPr lang="en-GB">
                <a:solidFill>
                  <a:schemeClr val="dk1"/>
                </a:solidFill>
                <a:latin typeface="Chivo"/>
                <a:ea typeface="Chivo"/>
                <a:cs typeface="Chivo"/>
                <a:sym typeface="Chivo"/>
              </a:rPr>
              <a:t> is a useful link to share with staff (a charity dedicated to exposing and eradicating rape culture with empathy, compassion and understanding). When Everyone’s Invited published their primary school list they also included a variety of </a:t>
            </a:r>
            <a:r>
              <a:rPr lang="en-GB" u="sng">
                <a:solidFill>
                  <a:schemeClr val="hlink"/>
                </a:solidFill>
                <a:latin typeface="Chivo"/>
                <a:ea typeface="Chivo"/>
                <a:cs typeface="Chivo"/>
                <a:sym typeface="Chivo"/>
                <a:hlinkClick r:id="rId5"/>
              </a:rPr>
              <a:t>testimonials</a:t>
            </a:r>
            <a:r>
              <a:rPr lang="en-GB">
                <a:solidFill>
                  <a:schemeClr val="dk1"/>
                </a:solidFill>
                <a:latin typeface="Chivo"/>
                <a:ea typeface="Chivo"/>
                <a:cs typeface="Chivo"/>
                <a:sym typeface="Chivo"/>
              </a:rPr>
              <a:t>. These testimonials included accounts from people who experienced sexual assault as young as 5. What stands out in a lot of these testimonials is how readily the behaviour was dismissed by teachers which </a:t>
            </a:r>
            <a:r>
              <a:rPr lang="en-GB" b="1">
                <a:solidFill>
                  <a:schemeClr val="dk1"/>
                </a:solidFill>
                <a:latin typeface="Chivo"/>
                <a:ea typeface="Chivo"/>
                <a:cs typeface="Chivo"/>
                <a:sym typeface="Chivo"/>
              </a:rPr>
              <a:t>subsequently led to more extreme assault in secondary school</a:t>
            </a:r>
            <a:r>
              <a:rPr lang="en-GB">
                <a:solidFill>
                  <a:schemeClr val="dk1"/>
                </a:solidFill>
                <a:latin typeface="Chivo"/>
                <a:ea typeface="Chivo"/>
                <a:cs typeface="Chivo"/>
                <a:sym typeface="Chivo"/>
              </a:rPr>
              <a:t>. A number of survivor testimonies from secondary aged pupils can be found </a:t>
            </a:r>
            <a:r>
              <a:rPr lang="en-GB" u="sng">
                <a:solidFill>
                  <a:schemeClr val="hlink"/>
                </a:solidFill>
                <a:latin typeface="Chivo"/>
                <a:ea typeface="Chivo"/>
                <a:cs typeface="Chivo"/>
                <a:sym typeface="Chivo"/>
                <a:hlinkClick r:id="rId6"/>
              </a:rPr>
              <a:t>here</a:t>
            </a:r>
            <a:r>
              <a:rPr lang="en-GB">
                <a:solidFill>
                  <a:schemeClr val="dk1"/>
                </a:solidFill>
                <a:latin typeface="Chivo"/>
                <a:ea typeface="Chivo"/>
                <a:cs typeface="Chivo"/>
                <a:sym typeface="Chivo"/>
              </a:rPr>
              <a:t>. Their purpose is to emphasise that rape culture exists everywhere, not to point a finger at selected schools.</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https://www.gov.uk/government/publications/review-of-sexual-abuse-in-schools-and-colleges/review-of-sexual-abuse-in-schools-and-colleges</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7"/>
              </a:rPr>
              <a:t>https://www.everyonesinvited.uk/primary</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8"/>
              </a:rPr>
              <a:t>https://www.theguardian.com/education/2021/jun/10/sexual-harassment-is-a-routine-part-of-life-schoolchildren-tell-ofsted</a:t>
            </a:r>
            <a:endParaRPr>
              <a:solidFill>
                <a:schemeClr val="dk1"/>
              </a:solidFill>
              <a:latin typeface="Chivo"/>
              <a:ea typeface="Chivo"/>
              <a:cs typeface="Chivo"/>
              <a:sym typeface="Chiv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6e5434b71b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6e5434b71b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look at actions that you can take to prevent child-on-child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Be clear and consistent about what is considered unacceptable behaviour and language.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Children and teachers both should recognise what is acceptable and what will trigger consequences. It should always be challenged and victims need to know that they will be taken seriously, supported and kept safe.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Create an environment where children understand equality, consent and healthy relationships.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Giving children and young people the right advice, teaching them healthy attitudes and behaviours, and training them to identify and deal with unhealthy relationships is vital.</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Ensure that children feel safe and able to share their concerns about child-on-child abuse.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is vital that children know that they won’t be judged and will be taken seriously.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should never be ignored, accepted, dismissed or downplayed.</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KCSIE guidance states that that child-on-child abuse should never be ignored, accepted, dismissed or downplayed as “just banter”, “just having a laugh”, “part of growing up” or “boys being boys.” This dismissal can lead to an unsafe environment for children and a culture that normalises abusive and unacceptable behaviour.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It’s important to practice contextual safeguarding and recognise that child-on-child abuse doesn’t only happen in supervised educational settings, but also at home and within the community.</a:t>
            </a: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https://www.highspeedtraining.co.uk/hub/child-on-child-abuse/?utm_source=inset-pack-2025&amp;utm_medium=inset-pack-2025&amp;utm_campaign=inset-pack-2025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https://www.highspeedtraining.co.uk/hub/teaching-children-about-healthy-relationships/?utm_source=inset-pack-2025&amp;utm_medium=inset-pack-2025&amp;utm_campaign=inset-pack-2025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6b09af0d82_1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6b09af0d82_1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Radicalisation and extremism</a:t>
            </a:r>
            <a:endParaRPr b="1">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Radicalisation is the process by which someone comes to believe or support extremist ideologies. These views can be political, religious or ideological.</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Any concerns regarding radicalisation and extremism may result in a Prevent referral.</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table to the left of the screen which shows the sector of referral. </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 the year ending 31 March 2024, there were 6,922 referrals to Prevent due to concerns that an individual was susceptible to radicalisation. This year, the Education sector made the most referrals (2,788; 40%), which is also the highest proportion for any source of referral since data was first published.</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https://www.gov.uk/government/statistics/individuals-referred-to-prevent-to-march-2024/individuals-referred-to-and-supported-through-the-prevent-programme-april-2023-to-march-2024</a:t>
            </a:r>
            <a:endParaRPr>
              <a:latin typeface="Chivo"/>
              <a:ea typeface="Chivo"/>
              <a:cs typeface="Chivo"/>
              <a:sym typeface="Chivo"/>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6c2c3a3948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6c2c3a394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of the indicators of radicalisation.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some examples of the indicators of radicalisation.</a:t>
            </a:r>
            <a:endParaRPr>
              <a:latin typeface="Chivo"/>
              <a:ea typeface="Chivo"/>
              <a:cs typeface="Chivo"/>
              <a:sym typeface="Chiv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6c2c3a3948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36c2c3a3948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This slide will look at misogynist and incel ideologies.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Incel ideology includes elements of racial hatred, alongside the characteristic misogyny. It centres around the notion that incels are denied sexual and romantic relationships, and that women are to blame for this.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 University of York published </a:t>
            </a:r>
            <a:r>
              <a:rPr lang="en-GB" u="sng">
                <a:solidFill>
                  <a:schemeClr val="hlink"/>
                </a:solidFill>
                <a:latin typeface="Chivo"/>
                <a:ea typeface="Chivo"/>
                <a:cs typeface="Chivo"/>
                <a:sym typeface="Chivo"/>
                <a:hlinkClick r:id="rId3"/>
              </a:rPr>
              <a:t>a report</a:t>
            </a:r>
            <a:r>
              <a:rPr lang="en-GB">
                <a:latin typeface="Chivo"/>
                <a:ea typeface="Chivo"/>
                <a:cs typeface="Chivo"/>
                <a:sym typeface="Chivo"/>
              </a:rPr>
              <a:t> in 2025 that explored the influence of misogyny in schools. They gathered data from 200 teachers, 100 of whom were based in secondary schools and 100 of whom were based in primary schools.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76% of secondary school teachers reported that they were extremely concerned about the influence of online misogyny in their school.</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may be a good opportunity to </a:t>
            </a:r>
            <a:r>
              <a:rPr lang="en-GB" b="1">
                <a:latin typeface="Chivo"/>
                <a:ea typeface="Chivo"/>
                <a:cs typeface="Chivo"/>
                <a:sym typeface="Chivo"/>
              </a:rPr>
              <a:t>ask staff </a:t>
            </a:r>
            <a:r>
              <a:rPr lang="en-GB">
                <a:latin typeface="Chivo"/>
                <a:ea typeface="Chivo"/>
                <a:cs typeface="Chivo"/>
                <a:sym typeface="Chivo"/>
              </a:rPr>
              <a:t>if they are concerned about this influence.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44% of secondary school teachers also responded that they had observed female pupils being subjected to misogynistic comments and discriminatory or inappropriate behaviour.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When pupils see sexist content online and then come to school to share and discuss it, they echo the same views and biases. If this is then left unchallenged, the attitude is normalised and female pupils are subjected to increasingly misogynistic behaviour. This contributes to the normalisation of rape culture.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 2025 Stephen Graham released a series called Adolescence about a 13-year-old boy who kills a young girl after being indoctrinated by incel propaganda online. The show has received acclaim for highlighting the insidious nature of misogyny and how easily young people can become swept up in violent misogynistic views. Off the back of the show, educators are calling for anti-misogyny lessons to be introduced in schools as well as for the series to be shown in schools to highlight to young people the dangers of incel/manosphere culture. The series highlights the need for a targeted approach to challenge misogyny in schools in order to change attitudes embedded in youth culture.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https://journals.plos.org/plosone/article?id=10.1371/journal.pone.0299339</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https://www.highspeedtraining.co.uk/hub/misogyny-in-schools/?utm_source=inset-pack-2025&amp;utm_medium=inset-pack-2025&amp;utm_campaign=inset-pack-2025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5"/>
              </a:rPr>
              <a:t>https://www.highspeedtraining.co.uk/hub/incel-culture-in-schools/?utm_source=inset-pack-2025&amp;utm_medium=inset-pack-2025&amp;utm_campaign=inset-pack-2025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6c2c3a3948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36c2c3a3948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Test your knowledge</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you are going to test their knowledge of some signs, symbols, acronyms and phrases that may indicate affiliation with an extremist ideology. </a:t>
            </a:r>
            <a:endParaRPr>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that the first terms are in relation to extreme right-wing ideologies.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two terms and </a:t>
            </a:r>
            <a:r>
              <a:rPr lang="en-GB" b="1">
                <a:solidFill>
                  <a:schemeClr val="dk1"/>
                </a:solidFill>
                <a:latin typeface="Chivo"/>
                <a:ea typeface="Chivo"/>
                <a:cs typeface="Chivo"/>
                <a:sym typeface="Chivo"/>
              </a:rPr>
              <a:t>ask staff</a:t>
            </a:r>
            <a:r>
              <a:rPr lang="en-GB">
                <a:solidFill>
                  <a:schemeClr val="dk1"/>
                </a:solidFill>
                <a:latin typeface="Chivo"/>
                <a:ea typeface="Chivo"/>
                <a:cs typeface="Chivo"/>
                <a:sym typeface="Chivo"/>
              </a:rPr>
              <a:t> whether they are aware of the meanings. Both of the following answers will be revealed on screen once you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88 - this stands for Heil Hitler, where each 8 represents the letter H (being the eighth letter of the alphabet)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ORION - Our Race is Our Nation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that the next set of terms are used commonly in the incel community. </a:t>
            </a: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three terms and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whether they are aware of the meanings. All of the following answers will be revealed on screen once you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Chad - a man who is sexually attractive to women (an alpha)</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Stacy - a sexually attractive woman, unintelligent and promiscuous.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Blue pill - people who incels see as being unaware of the ‘truth’.</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may see these in the form of graffiti, doodles in books, tattoos, stickers or badges.</a:t>
            </a:r>
            <a:endParaRPr>
              <a:latin typeface="Chivo"/>
              <a:ea typeface="Chivo"/>
              <a:cs typeface="Chivo"/>
              <a:sym typeface="Chiv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6c2c3a3948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36c2c3a3948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look at actions that you can take to prevent radicalisation and extremism.</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 whole-school, zero tolerance approach to raise standards and set expectations.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By implementing a whole school, zero tolerance policy you can raise standards across the entire school and set the expectation from a young age that extremist views will not be tolerated.</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Develop pupils critical thinking, media literacy and resilience skills.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When taught in schools, </a:t>
            </a:r>
            <a:r>
              <a:rPr lang="en-GB" u="sng">
                <a:solidFill>
                  <a:schemeClr val="hlink"/>
                </a:solidFill>
                <a:latin typeface="Chivo"/>
                <a:ea typeface="Chivo"/>
                <a:cs typeface="Chivo"/>
                <a:sym typeface="Chivo"/>
                <a:hlinkClick r:id="rId3"/>
              </a:rPr>
              <a:t>critical thinking</a:t>
            </a:r>
            <a:r>
              <a:rPr lang="en-GB">
                <a:solidFill>
                  <a:schemeClr val="dk1"/>
                </a:solidFill>
                <a:latin typeface="Chivo"/>
                <a:ea typeface="Chivo"/>
                <a:cs typeface="Chivo"/>
                <a:sym typeface="Chivo"/>
              </a:rPr>
              <a:t> can provide a student with life long transferable skills that can help them to identify extremist content and misinformation before it causes harm. By developing children’s </a:t>
            </a:r>
            <a:r>
              <a:rPr lang="en-GB" u="sng">
                <a:solidFill>
                  <a:schemeClr val="hlink"/>
                </a:solidFill>
                <a:latin typeface="Chivo"/>
                <a:ea typeface="Chivo"/>
                <a:cs typeface="Chivo"/>
                <a:sym typeface="Chivo"/>
                <a:hlinkClick r:id="rId4"/>
              </a:rPr>
              <a:t>media literacy skills</a:t>
            </a:r>
            <a:r>
              <a:rPr lang="en-GB">
                <a:solidFill>
                  <a:schemeClr val="dk1"/>
                </a:solidFill>
                <a:latin typeface="Chivo"/>
                <a:ea typeface="Chivo"/>
                <a:cs typeface="Chivo"/>
                <a:sym typeface="Chivo"/>
              </a:rPr>
              <a:t>, you are better enabling them to both recognise, and respond to, online risk and harm.</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Promoting British values should be embedded throughout the school curriculum and at every stage of education.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Part of the Prevent duty involves schools and further education providers promoting British values as part of their curriculum and as part of their everyday culture. You should have a clear strategy for promoting these values in your work, as well as methods of showing how this strategy has been effective (for example, through lesson plans or pupil voice).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Make sure that you understand your Prevent duty.</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Prevent duty requires all education providers ‘to help prevent the risk of people becoming terrorists or supporting terrorism’. This includes safeguarding learners from extremist ideologies and radicalisation. Providers should consider radicalisation concerns in line with their existing safeguarding processes, skills and experience. All staff should look out for concerning changes in behaviour and report them to the DSL.</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5"/>
              </a:rPr>
              <a:t>https://www.highspeedtraining.co.uk/hub/british-values-lesson-plan/?utm_source=inset-pack-2025&amp;utm_medium=inset-pack-2025&amp;utm_campaign=inset-pack-2025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6"/>
              </a:rPr>
              <a:t>https://www.highspeedtraining.co.uk/hub/misogyny-in-schools/?utm_source=inset-pack-2025&amp;utm_medium=inset-pack-2025&amp;utm_campaign=inset-pack-2025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https://www.highspeedtraining.co.uk/hub/critical-thinking-in-schools/?utm_source=inset-pack-2025&amp;utm_medium=inset-pack-2025&amp;utm_campaign=inset-pack-2025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https://www.highspeedtraining.co.uk/hub/what-is-media-literacy/?utm_source=inset-pack-2025&amp;utm_medium=inset-pack-2025&amp;utm_campaign=inset-pack-2025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7"/>
              </a:rPr>
              <a:t>https://www.gov.uk/government/publications/the-prevent-duty-safeguarding-learners-vulnerable-to-radicalisation/the-prevent-duty-an-introduction-for-those-with-safeguarding-responsibilities</a:t>
            </a:r>
            <a:endParaRPr>
              <a:solidFill>
                <a:schemeClr val="dk1"/>
              </a:solidFill>
              <a:latin typeface="Chivo"/>
              <a:ea typeface="Chivo"/>
              <a:cs typeface="Chivo"/>
              <a:sym typeface="Chiv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6b09af0d82_1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36b09af0d82_1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Mental health</a:t>
            </a:r>
            <a:endParaRPr b="1">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Young people’s mental health is something we all must take seriously.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School staff have a responsibility to promote positive mental health. Often, even small changes can go a long way in helping somebody feel better.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statistic.</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Research for England suggests that one in 10 primary school children has an identifiable mental health condition, which rises to one in seven secondary school students. In both primary and secondary schools, this is equivalent to three children in every class.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a discussion point and </a:t>
            </a:r>
            <a:r>
              <a:rPr lang="en-GB" b="1">
                <a:solidFill>
                  <a:schemeClr val="dk1"/>
                </a:solidFill>
                <a:latin typeface="Chivo"/>
                <a:ea typeface="Chivo"/>
                <a:cs typeface="Chivo"/>
                <a:sym typeface="Chivo"/>
              </a:rPr>
              <a:t>ask staff</a:t>
            </a:r>
            <a:r>
              <a:rPr lang="en-GB">
                <a:solidFill>
                  <a:schemeClr val="dk1"/>
                </a:solidFill>
                <a:latin typeface="Chivo"/>
                <a:ea typeface="Chivo"/>
                <a:cs typeface="Chivo"/>
                <a:sym typeface="Chivo"/>
              </a:rPr>
              <a:t>:  How do you feel about our efforts to promote positive mental health in this school? You could consider classroom activities, awareness days, and scenarios.</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https://www.mentallyhealthyschools.org.uk/getting-started/whats-mental-health/</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4"/>
              </a:rPr>
              <a:t>https://files.digital.nhs.uk/9B/6F123E/MHCYP%202017%20Summary.pdf</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5"/>
              </a:rPr>
              <a:t>https://www.highspeedtraining.co.uk/hub/promoting-mental-health-in-schools/?utm_source=inset-pack-2025&amp;utm_medium=inset-pack-2025&amp;utm_campaign=inset-pack-2025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latin typeface="Chivo"/>
              <a:ea typeface="Chivo"/>
              <a:cs typeface="Chivo"/>
              <a:sym typeface="Chiv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6e5434b71b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36e5434b71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signs to look out for that may indicate a mental health issue.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a number of signs that you should look out for regarding mental health.</a:t>
            </a:r>
            <a:endParaRPr>
              <a:latin typeface="Chivo"/>
              <a:ea typeface="Chivo"/>
              <a:cs typeface="Chivo"/>
              <a:sym typeface="Chiv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6ab2deaef9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6ab2deaef9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should edit the details regarding your safeguarding team before presenting this slide.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Remind staff that your safeguarding team is here to help.</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Go through the details of team members that you have added into the slides, making sure staff are aware of who they should speak to about safeguarding.</a:t>
            </a:r>
            <a:endParaRPr>
              <a:solidFill>
                <a:schemeClr val="dk1"/>
              </a:solidFill>
              <a:latin typeface="Chivo"/>
              <a:ea typeface="Chivo"/>
              <a:cs typeface="Chivo"/>
              <a:sym typeface="Chiv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6b09af0d82_1_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36b09af0d82_1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The statutory guidance for relationships education, relationships and sex education (RSE) and health education covers what needs to be taught in schools. You can access the full guidance </a:t>
            </a:r>
            <a:r>
              <a:rPr lang="en-GB" u="sng">
                <a:solidFill>
                  <a:schemeClr val="hlink"/>
                </a:solidFill>
                <a:latin typeface="Chivo"/>
                <a:ea typeface="Chivo"/>
                <a:cs typeface="Chivo"/>
                <a:sym typeface="Chivo"/>
                <a:hlinkClick r:id="rId3"/>
              </a:rPr>
              <a:t>here</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Pupils should know:</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that mental wellbeing is a normal part of daily life, in the same way as physical health.</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that there is a normal range of emotions (e.g. happiness, sadness, anger, fear, surprise, nervousness) and scale of emotions that all humans experience in relation to different experiences and situations.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how to recognise and talk about their emotions, including having a varied vocabulary of words to use when talking about their own and others’ feelings.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how to judge whether what they are feeling and how they are behaving is appropriate and proportionate.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benefits of physical exercise, time outdoors, community participation, voluntary and service-based activity on mental wellbeing and happiness.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simple self-care techniques, including the importance of rest, time spent with friends and family and the benefits of hobbies and interests.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isolation and loneliness can affect children and that it is very important for children to discuss their feelings with an adult and seek support.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that bullying (including cyberbullying) has a negative and often lasting impact on mental wellbeing.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where and how to seek support (including recognising the triggers for seeking support), including whom in school they should speak to if they are worried about their own or someone else’s mental wellbeing or ability to control their emotions (including issues arising online).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is common for people to experience mental ill health. For many people who do, the problems can be resolved if the right support is made available, especially if accessed early enough.</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Schools should continue to develop knowledge on topics specified for primary (as listed directly above) as required and in addition, cover the following content (as shown on the slide and listed below) by the end of secondary.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How to talk about their emotions accurately and sensitively, using appropriate vocabulary.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That happiness is linked to being connected to others.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Simple self-care techniques, including the importance of rest, time spent with friends and family, and the benefits of hobbies.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How to recognise the early signs of mental wellbeing concerns and understand the common types of mental ill-health (such as anxiety and depression).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How to critically evaluate when something they do or are involved in has a positive or negative effect on their own or others’ mental health.</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benefits and importance of physical exercise, time outdoors, community participation and voluntary and service-based activities on mental wellbeing and happiness.</a:t>
            </a: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https://assets.publishing.service.gov.uk/media/62cea352e90e071e789ea9bf/Relationships_Education_RSE_and_Health_Education.pdf</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6e0fce305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36e0fce305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look at actions that you can take to support positive mental health.</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Make mental health known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Discuss it in lessons, address it in assemblies, and celebrate awareness days, like world mental health day, to let students know they’re not alone.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Have an open-door policy and ensure your pupils know you’re always there to listen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Talking to the child or young person is often the first step in helping them. In doing so, you can discover what's troubling them and what you can do to help. You could even appoint a designated teacher for each year group who can support any students struggling.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Work with parents, remembering that the needs of the child should be considered as the priority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Remember that mental health is a sensitive subject. Parents may have their own struggles with mental health. The child's privacy and trust is important and they should be confided in if their difficulties are being discussed. There may be some circumstances where they do not want their family to be involved.</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Stay involved in the child’s progress and recovery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Continue to talk to the child (or encourage them to talk to their assigned mental health professional) and ask them how they're doing. It is extremely important that the child knows they have someone looking out for them.</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https://www.highspeedtraining.co.uk/hub/promoting-mental-health-in-schools/?utm_source=inset-pack-2025&amp;utm_medium=inset-pack-2025&amp;utm_campaign=inset-pack-2025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https://www.highspeedtraining.co.uk/hub/mental-health-resources-for-schools/?utm_source=inset-pack-2025&amp;utm_medium=inset-pack-2025&amp;utm_campaign=inset-pack-2025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6b329de2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6b329de2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Domestic abuse</a:t>
            </a:r>
            <a:endParaRPr b="1">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Domestic abuse refers to the abuse that a person suffers in a domestic setting from a partner, spouse or family member. It refers to any type of controlling, coercive, threatening behaviour, violence or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Anyone can be subjected to domestic abuse regardless of their age, gender or sexuality.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Domestic abuse contacts to the NSPCC helpline have reached a record high.</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that last year, the NSPCC responded to 7,825 contacts from adults whose main concern was about children experiencing domestic abuse. This is a 14% rise from 2023/24 and the highest annual total since they began recording domestic abuse as a main concern in 2021/22. </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That’s an average of 21 adults reaching out to the helpline every day with concerns about domestic abuse.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https://www.highspeedtraining.co.uk/hub/domestic-abuse-in-children/?utm_source=inset-pack-2025&amp;utm_medium=inset-pack-2025&amp;utm_campaign=inset-pack-2025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4"/>
              </a:rPr>
              <a:t>https://www.nspcc.org.uk/about-us/news-opinion/2025/Domestic-abuse-contacts-to-our-Helpline-reach-record-high/</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6c2c3a394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6c2c3a39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Test your knowledge</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b="1">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you are going to present a number of statements and ask them to decide whether true or false.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first statement and ask staff whether they believe this to be true or false. Then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answer.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statements that you will cover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Witnessing</a:t>
            </a:r>
            <a:r>
              <a:rPr lang="en-GB">
                <a:solidFill>
                  <a:schemeClr val="dk1"/>
                </a:solidFill>
                <a:latin typeface="Chivo"/>
                <a:ea typeface="Chivo"/>
                <a:cs typeface="Chivo"/>
                <a:sym typeface="Chivo"/>
              </a:rPr>
              <a:t> domestic abuse is child abuse.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TRUE - Regardless of whether a child is being harmed themselves, domestic abuse always has an impact on children. The Domestic Abuse Act 2021 recognises that children are victims of domestic abuse if they see, hear or experience the effects of domestic abuse.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Domestic abuse is </a:t>
            </a:r>
            <a:r>
              <a:rPr lang="en-GB" b="1">
                <a:solidFill>
                  <a:schemeClr val="dk1"/>
                </a:solidFill>
                <a:latin typeface="Chivo"/>
                <a:ea typeface="Chivo"/>
                <a:cs typeface="Chivo"/>
                <a:sym typeface="Chivo"/>
              </a:rPr>
              <a:t>primarily an issue</a:t>
            </a:r>
            <a:r>
              <a:rPr lang="en-GB">
                <a:solidFill>
                  <a:schemeClr val="dk1"/>
                </a:solidFill>
                <a:latin typeface="Chivo"/>
                <a:ea typeface="Chivo"/>
                <a:cs typeface="Chivo"/>
                <a:sym typeface="Chivo"/>
              </a:rPr>
              <a:t> in low-income or disadvantaged households.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FALSE - The reality is that domestic abuse can occur in any relationship, affecting individuals across all socioeconomic backgrounds. We shouldn’t assume that this is only an issue in low-income or disadvantaged households.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is </a:t>
            </a:r>
            <a:r>
              <a:rPr lang="en-GB" b="1">
                <a:solidFill>
                  <a:schemeClr val="dk1"/>
                </a:solidFill>
                <a:latin typeface="Chivo"/>
                <a:ea typeface="Chivo"/>
                <a:cs typeface="Chivo"/>
                <a:sym typeface="Chivo"/>
              </a:rPr>
              <a:t>not</a:t>
            </a:r>
            <a:r>
              <a:rPr lang="en-GB">
                <a:solidFill>
                  <a:schemeClr val="dk1"/>
                </a:solidFill>
                <a:latin typeface="Chivo"/>
                <a:ea typeface="Chivo"/>
                <a:cs typeface="Chivo"/>
                <a:sym typeface="Chivo"/>
              </a:rPr>
              <a:t> legally defined as domestic abuse if a child younger than 16 is a victim of domestic abuse from their partner.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TRUE - Children over the age of 16 may be victims of domestic abuse in their relationships. Children younger than 16 may also be victims of abuse from their partner but it is not legally defined as domestic abuse. It is sometimes referred to as teenage relationship abuse.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Once the abusive parent leaves the home, the child will be </a:t>
            </a:r>
            <a:r>
              <a:rPr lang="en-GB" b="1">
                <a:solidFill>
                  <a:schemeClr val="dk1"/>
                </a:solidFill>
                <a:latin typeface="Chivo"/>
                <a:ea typeface="Chivo"/>
                <a:cs typeface="Chivo"/>
                <a:sym typeface="Chivo"/>
              </a:rPr>
              <a:t>fine</a:t>
            </a:r>
            <a:r>
              <a:rPr lang="en-GB">
                <a:solidFill>
                  <a:schemeClr val="dk1"/>
                </a:solidFill>
                <a:latin typeface="Chivo"/>
                <a:ea typeface="Chivo"/>
                <a:cs typeface="Chivo"/>
                <a:sym typeface="Chivo"/>
              </a:rPr>
              <a:t>.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FALSE - It’s important to remember that the effects of experiencing domestic abuse can often last into adulthood.</a:t>
            </a:r>
            <a:endParaRPr>
              <a:solidFill>
                <a:schemeClr val="dk1"/>
              </a:solidFill>
              <a:latin typeface="Chivo"/>
              <a:ea typeface="Chivo"/>
              <a:cs typeface="Chivo"/>
              <a:sym typeface="Chiv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6c2c3a3948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6c2c3a394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can be an isolated event or a pattern of incidents.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some of the signs that a child is being exposed to domestic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Greater collective vigilance should ensure the relevant authorities are involved more quickly when a child is at risk.</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may also be worth mentioning Operation Encompass to staff. This is an initiative that connects the police with schools via the LA to ensure better outcomes for children who are subject or witness to police-attended incidents of domestic abuse.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https://www.barnardos.org.uk/get-support/support-for-parents-and-carers/child-abuse-and-harm/children-affected-domestic-abuse-violence</a:t>
            </a:r>
            <a:endParaRPr>
              <a:solidFill>
                <a:schemeClr val="dk1"/>
              </a:solidFill>
              <a:latin typeface="Chivo"/>
              <a:ea typeface="Chivo"/>
              <a:cs typeface="Chivo"/>
              <a:sym typeface="Chiv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6c2c3a3948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36c2c3a3948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look at how you can support a child who is being exposed to domestic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Create a safe and supportive environment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Children and young people are more likely to share concerns about their home life in a safe environment. Providing a safe space will embolden them to share what they are witnessing and reach out for help.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Teach children what a healthy relationship looks like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children are exposed to domestic abuse at home they may not realise that this behaviour is in fact abuse as it has been normalised throughout their childhood. Teaching children and young people what a healthy relationship looks like will help them to recognise signs of abuse in their own relationships and seek help before the situation escalates.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Seek advice from professionals and colleagues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Share any concerns that you have with colleagues and anyone else who comes into contact with the child. They may be able to provide further insight or they may share similar concerns. You can also seek advice from professionals such as the </a:t>
            </a:r>
            <a:r>
              <a:rPr lang="en-GB" u="sng">
                <a:solidFill>
                  <a:schemeClr val="hlink"/>
                </a:solidFill>
                <a:latin typeface="Chivo"/>
                <a:ea typeface="Chivo"/>
                <a:cs typeface="Chivo"/>
                <a:sym typeface="Chivo"/>
                <a:hlinkClick r:id="rId3"/>
              </a:rPr>
              <a:t>NSPCC</a:t>
            </a:r>
            <a:r>
              <a:rPr lang="en-GB">
                <a:solidFill>
                  <a:schemeClr val="dk1"/>
                </a:solidFill>
                <a:latin typeface="Chivo"/>
                <a:ea typeface="Chivo"/>
                <a:cs typeface="Chivo"/>
                <a:sym typeface="Chivo"/>
              </a:rPr>
              <a:t> or </a:t>
            </a:r>
            <a:r>
              <a:rPr lang="en-GB" u="sng">
                <a:solidFill>
                  <a:schemeClr val="hlink"/>
                </a:solidFill>
                <a:latin typeface="Chivo"/>
                <a:ea typeface="Chivo"/>
                <a:cs typeface="Chivo"/>
                <a:sym typeface="Chivo"/>
                <a:hlinkClick r:id="rId4"/>
              </a:rPr>
              <a:t>Barnardos</a:t>
            </a:r>
            <a:r>
              <a:rPr lang="en-GB">
                <a:solidFill>
                  <a:schemeClr val="dk1"/>
                </a:solidFill>
                <a:latin typeface="Chivo"/>
                <a:ea typeface="Chivo"/>
                <a:cs typeface="Chivo"/>
                <a:sym typeface="Chivo"/>
              </a:rPr>
              <a:t>. </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Maintain an ongoing relationship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a child has disclosed that they are being exposed to domestic abuse then you must ensure you maintain open communication with that child. This enables you to monitor the situation and assess whether it is escalating or placing the child in immediate danger. It also ensures that the child feels like they have an adult they can trust and turn to.</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5"/>
              </a:rPr>
              <a:t>https://www.highspeedtraining.co.uk/hub/domestic-abuse-in-children/?utm_source=inset-pack-2025&amp;utm_medium=inset-pack-2025&amp;utm_campaign=inset-pack-2025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6e127c10c4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6e127c10c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Safeguarding scenario </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you are now going to look at two safeguarding scenarios.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present </a:t>
            </a:r>
            <a:r>
              <a:rPr lang="en-GB">
                <a:solidFill>
                  <a:schemeClr val="dk1"/>
                </a:solidFill>
                <a:latin typeface="Chivo"/>
                <a:ea typeface="Chivo"/>
                <a:cs typeface="Chivo"/>
                <a:sym typeface="Chivo"/>
              </a:rPr>
              <a:t>Scenario A (Freddie, aged 15).</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Ask staff to discuss</a:t>
            </a:r>
            <a:r>
              <a:rPr lang="en-GB">
                <a:solidFill>
                  <a:schemeClr val="dk1"/>
                </a:solidFill>
                <a:latin typeface="Chivo"/>
                <a:ea typeface="Chivo"/>
                <a:cs typeface="Chivo"/>
                <a:sym typeface="Chivo"/>
              </a:rPr>
              <a:t> the scenario. Do they feel that it constitutes a safeguarding issue? If so, what action might they take?</a:t>
            </a:r>
            <a:endParaRPr>
              <a:solidFill>
                <a:schemeClr val="dk1"/>
              </a:solidFill>
              <a:latin typeface="Chivo"/>
              <a:ea typeface="Chivo"/>
              <a:cs typeface="Chivo"/>
              <a:sym typeface="Chiv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e127c10c4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e127c10c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Safeguarding scenario </a:t>
            </a:r>
            <a:endParaRPr b="1">
              <a:solidFill>
                <a:schemeClr val="dk1"/>
              </a:solidFill>
              <a:latin typeface="Chivo"/>
              <a:ea typeface="Chivo"/>
              <a:cs typeface="Chivo"/>
              <a:sym typeface="Chivo"/>
            </a:endParaRPr>
          </a:p>
          <a:p>
            <a:pPr marL="0" lvl="0" indent="0" algn="l" rtl="0">
              <a:spcBef>
                <a:spcPts val="0"/>
              </a:spcBef>
              <a:spcAft>
                <a:spcPts val="0"/>
              </a:spcAft>
              <a:buNone/>
            </a:pPr>
            <a:endParaRPr b="1">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present</a:t>
            </a:r>
            <a:r>
              <a:rPr lang="en-GB">
                <a:solidFill>
                  <a:schemeClr val="dk1"/>
                </a:solidFill>
                <a:latin typeface="Chivo"/>
                <a:ea typeface="Chivo"/>
                <a:cs typeface="Chivo"/>
                <a:sym typeface="Chivo"/>
              </a:rPr>
              <a:t> Scenario B to staff (Yasmin, aged 13).</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Ask staff to discuss</a:t>
            </a:r>
            <a:r>
              <a:rPr lang="en-GB">
                <a:solidFill>
                  <a:schemeClr val="dk1"/>
                </a:solidFill>
                <a:latin typeface="Chivo"/>
                <a:ea typeface="Chivo"/>
                <a:cs typeface="Chivo"/>
                <a:sym typeface="Chivo"/>
              </a:rPr>
              <a:t> the scenario. Do they feel that it constitutes a safeguarding issue? If so, what action might they take?</a:t>
            </a:r>
            <a:endParaRPr>
              <a:solidFill>
                <a:schemeClr val="dk1"/>
              </a:solidFill>
              <a:latin typeface="Chivo"/>
              <a:ea typeface="Chivo"/>
              <a:cs typeface="Chivo"/>
              <a:sym typeface="Chiv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6c2c3a3948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36c2c3a3948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Reflection point</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Ask staff to reflect</a:t>
            </a:r>
            <a:r>
              <a:rPr lang="en-GB">
                <a:latin typeface="Chivo"/>
                <a:ea typeface="Chivo"/>
                <a:cs typeface="Chivo"/>
                <a:sym typeface="Chivo"/>
              </a:rPr>
              <a:t>: Considering these safeguarding issues, where do you feel most confident and where might we need to strengthen our understanding?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There will be an opportunity to speak about areas for continued professional development later in the session, so you could advise staff to make a note of any particular issues that stand out to them which they can discuss towards the end. It might be that staff feel they need further guidance on issues that have not been presented in today’s session (we have highlighted a wide range of safeguarding issues on the slide).</a:t>
            </a:r>
            <a:endParaRPr>
              <a:latin typeface="Chivo"/>
              <a:ea typeface="Chivo"/>
              <a:cs typeface="Chivo"/>
              <a:sym typeface="Chiv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6c2c3a3948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36c2c3a3948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safeguarding issues.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6ab2deaef9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6ab2deaef9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latin typeface="Chivo"/>
                <a:ea typeface="Chivo"/>
                <a:cs typeface="Chivo"/>
                <a:sym typeface="Chivo"/>
              </a:rPr>
              <a:t>The first section of today’s session will focus on key updates to statutory safeguarding guidance, including Keeping Children Safe in Education (KCSIE) and Working Together to Safeguard Children (WTSC).</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key updates and what the changes mean for your school. </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also includes a useful pull-out document for easy access to more detailed information which can be forwarded onto staff.</a:t>
            </a:r>
            <a:endParaRPr>
              <a:solidFill>
                <a:schemeClr val="dk1"/>
              </a:solidFill>
              <a:latin typeface="Chivo"/>
              <a:ea typeface="Chivo"/>
              <a:cs typeface="Chivo"/>
              <a:sym typeface="Chiv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6c2c3a3948_0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36c2c3a394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 (you could send the summary sheets PDF to staff following the session).</a:t>
            </a:r>
            <a:endParaRPr>
              <a:latin typeface="Chivo"/>
              <a:ea typeface="Chivo"/>
              <a:cs typeface="Chivo"/>
              <a:sym typeface="Chivo"/>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36ab2deaef9_0_1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36ab2deaef9_0_1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The fourth section of today’s session will focus on safeguarding culture.</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ways in which you can create and maintain an effective safeguarding culture.</a:t>
            </a:r>
            <a:endParaRPr>
              <a:solidFill>
                <a:schemeClr val="dk1"/>
              </a:solidFill>
              <a:latin typeface="Chivo"/>
              <a:ea typeface="Chivo"/>
              <a:cs typeface="Chivo"/>
              <a:sym typeface="Chivo"/>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6ab2deaef9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36ab2deaef9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 </a:t>
            </a:r>
            <a:r>
              <a:rPr lang="en-GB" dirty="0">
                <a:solidFill>
                  <a:schemeClr val="dk1"/>
                </a:solidFill>
                <a:latin typeface="Chivo"/>
                <a:ea typeface="Chivo"/>
                <a:cs typeface="Chivo"/>
                <a:sym typeface="Chivo"/>
              </a:rPr>
              <a:t>when presenting the slide, click on the play icon to start the video (duration of 3:41). To enable captions, simply click on the ‘subtitles/closed captions’ icon that appears to the bottom right of the controls once the video begins to play.</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This video will explore what a safeguarding culture is and why is it important in your school.</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https://youtu.be/LA-wQE2U8Jg</a:t>
            </a:r>
            <a:endParaRPr dirty="0">
              <a:solidFill>
                <a:schemeClr val="dk1"/>
              </a:solidFill>
              <a:latin typeface="Chivo"/>
              <a:ea typeface="Chivo"/>
              <a:cs typeface="Chivo"/>
              <a:sym typeface="Chivo"/>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6ab2deaef9_0_1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36ab2deaef9_0_1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Discussion point</a:t>
            </a:r>
            <a:endParaRPr b="1">
              <a:latin typeface="Chivo"/>
              <a:ea typeface="Chivo"/>
              <a:cs typeface="Chivo"/>
              <a:sym typeface="Chivo"/>
            </a:endParaRPr>
          </a:p>
          <a:p>
            <a:pPr marL="0" lvl="0" indent="0" algn="l" rtl="0">
              <a:spcBef>
                <a:spcPts val="0"/>
              </a:spcBef>
              <a:spcAft>
                <a:spcPts val="0"/>
              </a:spcAft>
              <a:buNone/>
            </a:pPr>
            <a:endParaRPr b="1">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latin typeface="Chivo"/>
                <a:ea typeface="Chivo"/>
                <a:cs typeface="Chivo"/>
                <a:sym typeface="Chivo"/>
              </a:rPr>
              <a:t>A safeguarding culture means that safeguarding is key to every aspect of a setting. It can be found at the heart of a schools’ values and ethos, and is subsequently reflected in its environments and practices.</a:t>
            </a:r>
            <a:endParaRPr>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latin typeface="Chivo"/>
                <a:ea typeface="Chivo"/>
                <a:cs typeface="Chivo"/>
                <a:sym typeface="Chivo"/>
              </a:rPr>
              <a:t>Ask staff: </a:t>
            </a:r>
            <a:r>
              <a:rPr lang="en-GB">
                <a:latin typeface="Chivo"/>
                <a:ea typeface="Chivo"/>
                <a:cs typeface="Chivo"/>
                <a:sym typeface="Chivo"/>
              </a:rPr>
              <a:t>How confident do you feel in the culture of safeguarding at our school?</a:t>
            </a:r>
            <a:endParaRPr>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6ab2deaef9_0_1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36ab2deaef9_0_1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We have included 8 points in this slide which will appear on click.</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Vigilance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An effective safeguarding culture should be one of vigilance, and the cornerstone of vigilance is accepting that issues can occur in your setting. Whilst uncomfortable, appreciating the fact that you will be working with some children who are experiencing abuse, neglect or other safeguarding issues, means that your levels of vigilance will be higher.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Policies and procedures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is essential that all policies and procedures are clearly understood, accessible and communicated effectively.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Communication and effective relationships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Clear lines of communication help to make sure all members of the school community are aware of safeguarding expectations, issues, policies and procedures – including how to raise concerns and access help. This includes relationships with pupils, staff, parents or carers, and other agencies or professionals.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Training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High quality, regular safeguarding training for all staff is essential. Revisiting your safeguarding knowledge is an important part of your continued professional development.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Professional curiosity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Showing professional curiosity means actively looking to understand a child’s full circumstances, maintaining an open mind, engaging with children and their families and proactively asking questions, seeking help and challenging decisions.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Contextual safeguarding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Contextual safeguarding is an approach to safeguarding that recognises that young people may be at risk of significant harm not only within their home environment, but also outside it. Create a safe space for young people to talk to you about their experiences. What they tell you about their community and the context that they are growing up in could help you to spot concerns that you may not have been aware of otherwise.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Pupil voice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Part of establishing an effective culture of safeguarding is regularly evaluating the safeguarding procedures that you have in place. It is impossible to do this properly without asking the pupils for their views. A setting may have all the correct statutory policies and procedures in place but if students do not feel safe or confident that they can access support, then the safeguarding is not effective. This could take the form of surveys or chatting to focus groups of pupils.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Continuous learning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Conversations should be ongoing, and include opportunities for reflection and evaluation. What opportunities do you have within your school? This might include regular sessions during staff meetings, email bulletins, organising specific staff development (for individuals or groups) or by sharing articles, guidance and research.</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https://www.highspeedtraining.co.uk/hub/culture-of-safeguarding-in-schools/?utm_source=inset-pack-2025&amp;utm_medium=inset-pack-2025&amp;utm_campaign=inset-pack-2025</a:t>
            </a:r>
            <a:endParaRPr>
              <a:solidFill>
                <a:schemeClr val="dk1"/>
              </a:solidFill>
              <a:latin typeface="Chivo"/>
              <a:ea typeface="Chivo"/>
              <a:cs typeface="Chivo"/>
              <a:sym typeface="Chivo"/>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6ab2deaef9_0_1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36ab2deaef9_0_1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creating and maintaining an effective safeguarding culture.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36ab2deaef9_0_1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36ab2deaef9_0_1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 (you could send the summary sheets PDF to staff following the session).</a:t>
            </a:r>
            <a:endParaRPr>
              <a:latin typeface="Chivo"/>
              <a:ea typeface="Chivo"/>
              <a:cs typeface="Chivo"/>
              <a:sym typeface="Chivo"/>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36ab2deaef9_0_1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36ab2deaef9_0_1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latin typeface="Chivo"/>
                <a:ea typeface="Chivo"/>
                <a:cs typeface="Chivo"/>
                <a:sym typeface="Chivo"/>
              </a:rPr>
              <a:t>This section will focus on some final thoughts for today’s session.</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will allow you to reflect on what you’ve covered in the presentation and think about next steps regarding your development.</a:t>
            </a:r>
            <a:endParaRPr>
              <a:solidFill>
                <a:schemeClr val="dk1"/>
              </a:solidFill>
              <a:latin typeface="Chivo"/>
              <a:ea typeface="Chivo"/>
              <a:cs typeface="Chivo"/>
              <a:sym typeface="Chivo"/>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36ab2deaef9_0_1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36ab2deaef9_0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It’s important to find time for reflection within your role.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Reflection point:</a:t>
            </a:r>
            <a:r>
              <a:rPr lang="en-GB">
                <a:latin typeface="Chivo"/>
                <a:ea typeface="Chivo"/>
                <a:cs typeface="Chivo"/>
                <a:sym typeface="Chivo"/>
              </a:rPr>
              <a:t> Take some time to think about any areas of your own safeguarding and child protection knowledge that you would like to develop further.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ask staff whether they have anything that they would like to share with the group, or advise that they will have the opportunity to process their thoughts over the next couple of slides.</a:t>
            </a:r>
            <a:endParaRPr>
              <a:latin typeface="Chivo"/>
              <a:ea typeface="Chivo"/>
              <a:cs typeface="Chivo"/>
              <a:sym typeface="Chivo"/>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36ab2deaef9_0_1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36ab2deaef9_0_1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can download this editable form within your pack.</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everyone should reflect on their levels of confidence in the key areas of safeguarding on a regular basis.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Distribute the form for staff to complete and ask them to return it to you to help highlight training priorities.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also a variety of handouts in the pack that you may wish to distribute at this point, as you reach the end of the presentation.</a:t>
            </a:r>
            <a:endParaRPr>
              <a:solidFill>
                <a:schemeClr val="dk1"/>
              </a:solidFill>
              <a:latin typeface="Chivo"/>
              <a:ea typeface="Chivo"/>
              <a:cs typeface="Chivo"/>
              <a:sym typeface="Chiv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6ab2deaef9_0_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6ab2deaef9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hivo"/>
                <a:ea typeface="Chivo"/>
                <a:cs typeface="Chivo"/>
                <a:sym typeface="Chivo"/>
              </a:rPr>
              <a:t>Working Together to Safeguard Children (WTSC)</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Working Together to Safeguard Children highlights the importance of multi-agency working and outlines the value of involving the whole family in the process, including the child.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2023 guidance update emphasises securing ‘positive, trusting and cooperative relationships’ with parents and carers. </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also explains the importance of considering the needs of the whole family. For example, families with English as an additional language (EAL) may require more specialist support to keep them involved and informed.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 addition, the new version of the guidance outlines new roles within the local authority, the police and health services. It states that the head of each sector will be named the Lead Safeguarding Partner (LSP), and they must appoint a Delegated Safeguarding Partner (DSP).  It is expected that LSPs will form close relationships with representatives from the education sector, who should also be involved in any strategic decisions and planning.</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https://www.gov.uk/government/publications/working-together-to-safeguard-children--2</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https://www.highspeedtraining.co.uk/hub/working-together-to-safeguard-children/?utm_source=inset-pack-2025&amp;utm_medium=inset-pack-2025&amp;utm_campaign=inset-pack-2025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36ab2deaef9_0_16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36ab2deaef9_0_1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should edit this slide to include any other useful links that you have for staff before presenting.</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Professional development can take many forms and a well thought out plan enables you to explore different methods to effectively support your growth.</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We have included a number of links which will direct staff to useful tools for personal development.</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Remember that a PDF containing all of the </a:t>
            </a:r>
            <a:r>
              <a:rPr lang="en-GB" u="sng">
                <a:solidFill>
                  <a:schemeClr val="hlink"/>
                </a:solidFill>
                <a:latin typeface="Chivo"/>
                <a:ea typeface="Chivo"/>
                <a:cs typeface="Chivo"/>
                <a:sym typeface="Chivo"/>
                <a:hlinkClick r:id="rId3"/>
              </a:rPr>
              <a:t>section summaries</a:t>
            </a:r>
            <a:r>
              <a:rPr lang="en-GB">
                <a:solidFill>
                  <a:schemeClr val="dk1"/>
                </a:solidFill>
                <a:latin typeface="Chivo"/>
                <a:ea typeface="Chivo"/>
                <a:cs typeface="Chivo"/>
                <a:sym typeface="Chivo"/>
              </a:rPr>
              <a:t> from today’s session can also be found in your pack. </a:t>
            </a:r>
            <a:endParaRPr>
              <a:solidFill>
                <a:schemeClr val="dk1"/>
              </a:solidFill>
              <a:latin typeface="Chivo"/>
              <a:ea typeface="Chivo"/>
              <a:cs typeface="Chivo"/>
              <a:sym typeface="Chivo"/>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6ab2deaef9_0_1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36ab2deaef9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Brought to you by High Speed Training.</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For over a decade High Speed Training has delivered online CPD courses to teachers, teaching assistants, and education professionals all across the UK.</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browse the entire range of </a:t>
            </a:r>
            <a:r>
              <a:rPr lang="en-GB" u="sng">
                <a:solidFill>
                  <a:schemeClr val="hlink"/>
                </a:solidFill>
                <a:latin typeface="Chivo"/>
                <a:ea typeface="Chivo"/>
                <a:cs typeface="Chivo"/>
                <a:sym typeface="Chivo"/>
                <a:hlinkClick r:id="rId3"/>
              </a:rPr>
              <a:t>online training courses</a:t>
            </a:r>
            <a:r>
              <a:rPr lang="en-GB">
                <a:latin typeface="Chivo"/>
                <a:ea typeface="Chivo"/>
                <a:cs typeface="Chivo"/>
                <a:sym typeface="Chivo"/>
              </a:rPr>
              <a:t> to build on existing knowledge or learn new skills to help you in the classroom.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 addition, you can find a wide range of free articles and resources on </a:t>
            </a:r>
            <a:r>
              <a:rPr lang="en-GB" u="sng">
                <a:solidFill>
                  <a:schemeClr val="hlink"/>
                </a:solidFill>
                <a:latin typeface="Chivo"/>
                <a:ea typeface="Chivo"/>
                <a:cs typeface="Chivo"/>
                <a:sym typeface="Chivo"/>
                <a:hlinkClick r:id="rId4"/>
              </a:rPr>
              <a:t>the Hub</a:t>
            </a:r>
            <a:r>
              <a:rPr lang="en-GB">
                <a:latin typeface="Chivo"/>
                <a:ea typeface="Chivo"/>
                <a:cs typeface="Chivo"/>
                <a:sym typeface="Chivo"/>
              </a:rPr>
              <a:t>.</a:t>
            </a:r>
            <a:endParaRPr>
              <a:latin typeface="Chivo"/>
              <a:ea typeface="Chivo"/>
              <a:cs typeface="Chivo"/>
              <a:sym typeface="Chivo"/>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36ab2deaef9_0_1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36ab2deaef9_0_1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We value your feedback to help us improve our resources to better meet your needs in the future (High Speed Training would love to hear from you!).</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members of staff in today’s session can complete a survey with their thoughts on this INSET pack for a chance to win a £100 Amazon voucher.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scan the QR code on the slide to fill out the form, or you can visit the link as shown (</a:t>
            </a:r>
            <a:r>
              <a:rPr lang="en-GB" u="sng">
                <a:solidFill>
                  <a:schemeClr val="hlink"/>
                </a:solidFill>
                <a:latin typeface="Chivo"/>
                <a:ea typeface="Chivo"/>
                <a:cs typeface="Chivo"/>
                <a:sym typeface="Chivo"/>
                <a:hlinkClick r:id="rId3"/>
              </a:rPr>
              <a:t>https://forms.gle/djQ1bQuFzxvMa7dXA</a:t>
            </a:r>
            <a:r>
              <a:rPr lang="en-GB">
                <a:latin typeface="Chivo"/>
                <a:ea typeface="Chivo"/>
                <a:cs typeface="Chivo"/>
                <a:sym typeface="Chivo"/>
              </a:rPr>
              <a:t>).</a:t>
            </a:r>
            <a:endParaRPr>
              <a:latin typeface="Chivo"/>
              <a:ea typeface="Chivo"/>
              <a:cs typeface="Chivo"/>
              <a:sym typeface="Chiv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6ab2deaef9_0_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6ab2deaef9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Keeping Children Safe in Education (KCSIE)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KCSIE is statutory guidance for schools and colleges on safeguarding children.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of the key changes for 2025 have been highlighted on this slide, but you can find a more detailed overview below (and we have also put together a summary sheet for you to provide to staff).</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one: Safeguarding information for all staff</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No changes.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two: The management of safeguarding</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The DfE expects to publish revised guidance on Relationships, Sex, and Health Education this summer and if published, will signpost to this guidance in September 2025. </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In the four areas of risk regarding online safety, it now includes “misinformation, disinformation, and conspiracy theories” as examples of content risks.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 link to the </a:t>
            </a:r>
            <a:r>
              <a:rPr lang="en-GB" u="sng">
                <a:solidFill>
                  <a:schemeClr val="hlink"/>
                </a:solidFill>
                <a:latin typeface="Chivo"/>
                <a:ea typeface="Chivo"/>
                <a:cs typeface="Chivo"/>
                <a:sym typeface="Chivo"/>
                <a:hlinkClick r:id="rId3"/>
              </a:rPr>
              <a:t>plan technology for your school service</a:t>
            </a:r>
            <a:r>
              <a:rPr lang="en-GB">
                <a:solidFill>
                  <a:schemeClr val="dk1"/>
                </a:solidFill>
                <a:latin typeface="Chivo"/>
                <a:ea typeface="Chivo"/>
                <a:cs typeface="Chivo"/>
                <a:sym typeface="Chivo"/>
              </a:rPr>
              <a:t> has been added to support schools in self-assessing and meeting filtering and monitoring standards.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DfE has published </a:t>
            </a:r>
            <a:r>
              <a:rPr lang="en-GB" u="sng">
                <a:solidFill>
                  <a:schemeClr val="hlink"/>
                </a:solidFill>
                <a:latin typeface="Chivo"/>
                <a:ea typeface="Chivo"/>
                <a:cs typeface="Chivo"/>
                <a:sym typeface="Chivo"/>
                <a:hlinkClick r:id="rId4"/>
              </a:rPr>
              <a:t>Generative AI: product safety expectations</a:t>
            </a:r>
            <a:r>
              <a:rPr lang="en-GB">
                <a:solidFill>
                  <a:schemeClr val="dk1"/>
                </a:solidFill>
                <a:latin typeface="Chivo"/>
                <a:ea typeface="Chivo"/>
                <a:cs typeface="Chivo"/>
                <a:sym typeface="Chivo"/>
              </a:rPr>
              <a:t> to support schools to use generative artificial intelligence safely, and explains how filtering and monitoring requirements apply to the use of generative AI in education.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Clarity that the cybersecurity standards for schools and colleges advice was developed to help schools improve their cyber resilience.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Information has been added that clarifies and reflects existing AP Guidance.</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Working Together to Improve School Attendance is now specified as statutory guidance, strengthening the link between attendance and safeguarding.</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Clarity that the role of the virtual head has been extended to include responsibility for promoting the educational achievement of children in kinship care.</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The DfE expects to publish revised guidance on gender questioning children this summer and if published, will signpost to this guidance in September 2025. </a:t>
            </a:r>
            <a:endParaRPr>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terms “spectrum” and “disorder” have now been replaced with the term “autism” to align with the </a:t>
            </a:r>
            <a:r>
              <a:rPr lang="en-GB" u="sng">
                <a:solidFill>
                  <a:schemeClr val="hlink"/>
                </a:solidFill>
                <a:latin typeface="Chivo"/>
                <a:ea typeface="Chivo"/>
                <a:cs typeface="Chivo"/>
                <a:sym typeface="Chivo"/>
                <a:hlinkClick r:id="rId5"/>
              </a:rPr>
              <a:t>SEND code of practice</a:t>
            </a:r>
            <a:r>
              <a:rPr lang="en-GB">
                <a:solidFill>
                  <a:schemeClr val="dk1"/>
                </a:solidFill>
                <a:latin typeface="Chivo"/>
                <a:ea typeface="Chivo"/>
                <a:cs typeface="Chivo"/>
                <a:sym typeface="Chivo"/>
              </a:rPr>
              <a:t>. </a:t>
            </a:r>
            <a:endParaRPr>
              <a:solidFill>
                <a:schemeClr val="dk1"/>
              </a:solidFill>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three: Safer recruitment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Information has been added that clarifies and reflects existing AP Guidance.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four: Safeguarding concerns or allegations made about staff, including supply teachers, volunteers and contractors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Amended to correct the title of the Information Commissioner’s employment practice guidance.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five: Child-on-child sexual violence and sexual harassment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A link has been added to the Lucy Faithfull Foundation ‘</a:t>
            </a:r>
            <a:r>
              <a:rPr lang="en-GB" u="sng">
                <a:solidFill>
                  <a:schemeClr val="hlink"/>
                </a:solidFill>
                <a:latin typeface="Chivo"/>
                <a:ea typeface="Chivo"/>
                <a:cs typeface="Chivo"/>
                <a:sym typeface="Chivo"/>
                <a:hlinkClick r:id="rId6"/>
              </a:rPr>
              <a:t>Shore Space</a:t>
            </a:r>
            <a:r>
              <a:rPr lang="en-GB">
                <a:latin typeface="Chivo"/>
                <a:ea typeface="Chivo"/>
                <a:cs typeface="Chivo"/>
                <a:sym typeface="Chivo"/>
              </a:rPr>
              <a:t>’, an online resource which works to prevent harmful sexual behaviour.</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7"/>
              </a:rPr>
              <a:t>https://www.gov.uk/government/publications/keeping-children-safe-in-education--2</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8"/>
              </a:rPr>
              <a:t>https://assets.publishing.service.gov.uk/media/686b94eefe1a249e937cbd2d/Keeping_children_safe_in_education_2025.pdf</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9"/>
              </a:rPr>
              <a:t>https://www.highspeedtraining.co.uk/hub/keeping-children-safe-in-education-changes/?utm_source=inset-pack-2025&amp;utm_medium=inset-pack-2025&amp;utm_campaign=inset-pack-2025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6e12e62f7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6e12e62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Test your knowledge</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b="1">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Explain to staff</a:t>
            </a:r>
            <a:r>
              <a:rPr lang="en-GB">
                <a:solidFill>
                  <a:schemeClr val="dk1"/>
                </a:solidFill>
                <a:latin typeface="Chivo"/>
                <a:ea typeface="Chivo"/>
                <a:cs typeface="Chivo"/>
                <a:sym typeface="Chivo"/>
              </a:rPr>
              <a:t> that you have a quick quiz question to test their knowledge, and present the multiple-choice question.</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Once staff have answered,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answer on the slide.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will follow-up on this quiz question on the next slide where you can direct staff to a KCSIE quiz to complete.</a:t>
            </a:r>
            <a:endParaRPr>
              <a:solidFill>
                <a:schemeClr val="dk1"/>
              </a:solidFill>
              <a:latin typeface="Chivo"/>
              <a:ea typeface="Chivo"/>
              <a:cs typeface="Chivo"/>
              <a:sym typeface="Chiv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o 1" type="title">
  <p:cSld name="TITLE">
    <p:spTree>
      <p:nvGrpSpPr>
        <p:cNvPr id="1" name="Shape 53"/>
        <p:cNvGrpSpPr/>
        <p:nvPr/>
      </p:nvGrpSpPr>
      <p:grpSpPr>
        <a:xfrm>
          <a:off x="0" y="0"/>
          <a:ext cx="0" cy="0"/>
          <a:chOff x="0" y="0"/>
          <a:chExt cx="0" cy="0"/>
        </a:xfrm>
      </p:grpSpPr>
      <p:sp>
        <p:nvSpPr>
          <p:cNvPr id="54" name="Google Shape;54;p14"/>
          <p:cNvSpPr/>
          <p:nvPr/>
        </p:nvSpPr>
        <p:spPr>
          <a:xfrm>
            <a:off x="0" y="0"/>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Page Primary">
  <p:cSld name="TITLE_3">
    <p:spTree>
      <p:nvGrpSpPr>
        <p:cNvPr id="1" name="Shape 55"/>
        <p:cNvGrpSpPr/>
        <p:nvPr/>
      </p:nvGrpSpPr>
      <p:grpSpPr>
        <a:xfrm>
          <a:off x="0" y="0"/>
          <a:ext cx="0" cy="0"/>
          <a:chOff x="0" y="0"/>
          <a:chExt cx="0" cy="0"/>
        </a:xfrm>
      </p:grpSpPr>
      <p:sp>
        <p:nvSpPr>
          <p:cNvPr id="56" name="Google Shape;56;p15"/>
          <p:cNvSpPr/>
          <p:nvPr/>
        </p:nvSpPr>
        <p:spPr>
          <a:xfrm>
            <a:off x="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5"/>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uo 2">
  <p:cSld name="TITLE_2">
    <p:spTree>
      <p:nvGrpSpPr>
        <p:cNvPr id="1" name="Shape 58"/>
        <p:cNvGrpSpPr/>
        <p:nvPr/>
      </p:nvGrpSpPr>
      <p:grpSpPr>
        <a:xfrm>
          <a:off x="0" y="0"/>
          <a:ext cx="0" cy="0"/>
          <a:chOff x="0" y="0"/>
          <a:chExt cx="0" cy="0"/>
        </a:xfrm>
      </p:grpSpPr>
      <p:sp>
        <p:nvSpPr>
          <p:cNvPr id="59" name="Google Shape;59;p16"/>
          <p:cNvSpPr/>
          <p:nvPr/>
        </p:nvSpPr>
        <p:spPr>
          <a:xfrm>
            <a:off x="0" y="0"/>
            <a:ext cx="4572000" cy="5143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rrow 1" type="secHead">
  <p:cSld name="SECTION_HEADER">
    <p:bg>
      <p:bgPr>
        <a:blipFill>
          <a:blip r:embed="rId2">
            <a:alphaModFix/>
          </a:blip>
          <a:stretch>
            <a:fillRect/>
          </a:stretch>
        </a:blipFill>
        <a:effectLst/>
      </p:bgPr>
    </p:bg>
    <p:spTree>
      <p:nvGrpSpPr>
        <p:cNvPr id="1" name="Shape 6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MAIN_POINT">
    <p:bg>
      <p:bgPr>
        <a:blipFill>
          <a:blip r:embed="rId2">
            <a:alphaModFix/>
          </a:blip>
          <a:stretch>
            <a:fillRect/>
          </a:stretch>
        </a:blip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rrow 2">
  <p:cSld name="SECTION_TITLE_AND_DESCRIPTION">
    <p:bg>
      <p:bgPr>
        <a:blipFill>
          <a:blip r:embed="rId2">
            <a:alphaModFix/>
          </a:blip>
          <a:stretch>
            <a:fillRect/>
          </a:stretch>
        </a:blip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CAPTION_ONLY">
    <p:bg>
      <p:bgPr>
        <a:solidFill>
          <a:schemeClr val="accent1"/>
        </a:solidFill>
        <a:effectLst/>
      </p:bgPr>
    </p:bg>
    <p:spTree>
      <p:nvGrpSpPr>
        <p:cNvPr id="1" name="Shape 63"/>
        <p:cNvGrpSpPr/>
        <p:nvPr/>
      </p:nvGrpSpPr>
      <p:grpSpPr>
        <a:xfrm>
          <a:off x="0" y="0"/>
          <a:ext cx="0" cy="0"/>
          <a:chOff x="0" y="0"/>
          <a:chExt cx="0" cy="0"/>
        </a:xfrm>
      </p:grpSpPr>
      <p:sp>
        <p:nvSpPr>
          <p:cNvPr id="64" name="Google Shape;64;p20"/>
          <p:cNvSpPr txBox="1">
            <a:spLocks noGrp="1"/>
          </p:cNvSpPr>
          <p:nvPr>
            <p:ph type="body" idx="1"/>
          </p:nvPr>
        </p:nvSpPr>
        <p:spPr>
          <a:xfrm>
            <a:off x="823950" y="1298275"/>
            <a:ext cx="7496100" cy="2594100"/>
          </a:xfrm>
          <a:prstGeom prst="rect">
            <a:avLst/>
          </a:prstGeom>
        </p:spPr>
        <p:txBody>
          <a:bodyPr spcFirstLastPara="1" wrap="square" lIns="91425" tIns="91425" rIns="91425" bIns="91425" anchor="ctr" anchorCtr="0">
            <a:normAutofit/>
          </a:bodyPr>
          <a:lstStyle>
            <a:lvl1pPr marL="457200" lvl="0" indent="-228600" algn="ctr">
              <a:lnSpc>
                <a:spcPct val="100000"/>
              </a:lnSpc>
              <a:spcBef>
                <a:spcPts val="0"/>
              </a:spcBef>
              <a:spcAft>
                <a:spcPts val="0"/>
              </a:spcAft>
              <a:buClr>
                <a:schemeClr val="accent2"/>
              </a:buClr>
              <a:buSzPts val="5600"/>
              <a:buFont typeface="PT Serif"/>
              <a:buNone/>
              <a:defRPr sz="5600">
                <a:solidFill>
                  <a:schemeClr val="accent2"/>
                </a:solidFill>
                <a:latin typeface="PT Serif"/>
                <a:ea typeface="PT Serif"/>
                <a:cs typeface="PT Serif"/>
                <a:sym typeface="PT Serif"/>
              </a:defRPr>
            </a:lvl1pPr>
          </a:lstStyle>
          <a:p>
            <a:endParaRPr/>
          </a:p>
        </p:txBody>
      </p:sp>
      <p:pic>
        <p:nvPicPr>
          <p:cNvPr id="65" name="Google Shape;65;p20"/>
          <p:cNvPicPr preferRelativeResize="0"/>
          <p:nvPr/>
        </p:nvPicPr>
        <p:blipFill>
          <a:blip r:embed="rId2">
            <a:alphaModFix/>
          </a:blip>
          <a:stretch>
            <a:fillRect/>
          </a:stretch>
        </p:blipFill>
        <p:spPr>
          <a:xfrm>
            <a:off x="4307800" y="338475"/>
            <a:ext cx="528394" cy="393600"/>
          </a:xfrm>
          <a:prstGeom prst="rect">
            <a:avLst/>
          </a:prstGeom>
          <a:noFill/>
          <a:ln>
            <a:noFill/>
          </a:ln>
        </p:spPr>
      </p:pic>
      <p:pic>
        <p:nvPicPr>
          <p:cNvPr id="66" name="Google Shape;66;p20"/>
          <p:cNvPicPr preferRelativeResize="0"/>
          <p:nvPr/>
        </p:nvPicPr>
        <p:blipFill>
          <a:blip r:embed="rId3">
            <a:alphaModFix/>
          </a:blip>
          <a:stretch>
            <a:fillRect/>
          </a:stretch>
        </p:blipFill>
        <p:spPr>
          <a:xfrm>
            <a:off x="4307800" y="4458575"/>
            <a:ext cx="528400" cy="40158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7EDFF"/>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rio">
  <p:cSld name="CUSTOM">
    <p:bg>
      <p:bgPr>
        <a:solidFill>
          <a:schemeClr val="lt1"/>
        </a:solidFill>
        <a:effectLst/>
      </p:bgPr>
    </p:bg>
    <p:spTree>
      <p:nvGrpSpPr>
        <p:cNvPr id="1" name="Shape 68"/>
        <p:cNvGrpSpPr/>
        <p:nvPr/>
      </p:nvGrpSpPr>
      <p:grpSpPr>
        <a:xfrm>
          <a:off x="0" y="0"/>
          <a:ext cx="0" cy="0"/>
          <a:chOff x="0" y="0"/>
          <a:chExt cx="0" cy="0"/>
        </a:xfrm>
      </p:grpSpPr>
      <p:sp>
        <p:nvSpPr>
          <p:cNvPr id="69" name="Google Shape;69;p22"/>
          <p:cNvSpPr/>
          <p:nvPr/>
        </p:nvSpPr>
        <p:spPr>
          <a:xfrm>
            <a:off x="4572000" y="2569500"/>
            <a:ext cx="4572000" cy="257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2"/>
          <p:cNvSpPr/>
          <p:nvPr/>
        </p:nvSpPr>
        <p:spPr>
          <a:xfrm>
            <a:off x="4572000" y="0"/>
            <a:ext cx="4572000" cy="2569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ad">
  <p:cSld name="CUSTOM_3">
    <p:spTree>
      <p:nvGrpSpPr>
        <p:cNvPr id="1" name="Shape 71"/>
        <p:cNvGrpSpPr/>
        <p:nvPr/>
      </p:nvGrpSpPr>
      <p:grpSpPr>
        <a:xfrm>
          <a:off x="0" y="0"/>
          <a:ext cx="0" cy="0"/>
          <a:chOff x="0" y="0"/>
          <a:chExt cx="0" cy="0"/>
        </a:xfrm>
      </p:grpSpPr>
      <p:sp>
        <p:nvSpPr>
          <p:cNvPr id="72" name="Google Shape;72;p23"/>
          <p:cNvSpPr/>
          <p:nvPr/>
        </p:nvSpPr>
        <p:spPr>
          <a:xfrm>
            <a:off x="4572000" y="2569500"/>
            <a:ext cx="4572000" cy="257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3"/>
          <p:cNvSpPr/>
          <p:nvPr/>
        </p:nvSpPr>
        <p:spPr>
          <a:xfrm>
            <a:off x="4572000" y="0"/>
            <a:ext cx="4572000" cy="2569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3"/>
          <p:cNvSpPr/>
          <p:nvPr/>
        </p:nvSpPr>
        <p:spPr>
          <a:xfrm>
            <a:off x="0" y="2569500"/>
            <a:ext cx="4572000" cy="257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CUSTOM_1">
    <p:bg>
      <p:bgPr>
        <a:blipFill>
          <a:blip r:embed="rId2">
            <a:alphaModFix/>
          </a:blip>
          <a:stretch>
            <a:fillRect/>
          </a:stretch>
        </a:blip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1_1">
    <p:bg>
      <p:bgPr>
        <a:blipFill>
          <a:blip r:embed="rId2">
            <a:alphaModFix/>
          </a:blip>
          <a:stretch>
            <a:fillRect/>
          </a:stretch>
        </a:blip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radient 1">
  <p:cSld name="CUSTOM_1_1_1">
    <p:bg>
      <p:bgPr>
        <a:blipFill>
          <a:blip r:embed="rId2">
            <a:alphaModFix/>
          </a:blip>
          <a:stretch>
            <a:fillRect/>
          </a:stretch>
        </a:blipFill>
        <a:effectLst/>
      </p:bgPr>
    </p:bg>
    <p:spTree>
      <p:nvGrpSpPr>
        <p:cNvPr id="1" name="Shape 7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4">
  <p:cSld name="CUSTOM_2">
    <p:bg>
      <p:bgPr>
        <a:blipFill>
          <a:blip r:embed="rId2">
            <a:alphaModFix/>
          </a:blip>
          <a:stretch>
            <a:fillRect/>
          </a:stretch>
        </a:blipFill>
        <a:effectLst/>
      </p:bgPr>
    </p:bg>
    <p:spTree>
      <p:nvGrpSpPr>
        <p:cNvPr id="1" name="Shape 78"/>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79"/>
        <p:cNvGrpSpPr/>
        <p:nvPr/>
      </p:nvGrpSpPr>
      <p:grpSpPr>
        <a:xfrm>
          <a:off x="0" y="0"/>
          <a:ext cx="0" cy="0"/>
          <a:chOff x="0" y="0"/>
          <a:chExt cx="0" cy="0"/>
        </a:xfrm>
      </p:grpSpPr>
      <p:sp>
        <p:nvSpPr>
          <p:cNvPr id="80" name="Google Shape;80;p28"/>
          <p:cNvSpPr txBox="1">
            <a:spLocks noGrp="1"/>
          </p:cNvSpPr>
          <p:nvPr>
            <p:ph type="ctrTitle"/>
          </p:nvPr>
        </p:nvSpPr>
        <p:spPr>
          <a:xfrm>
            <a:off x="311708" y="744575"/>
            <a:ext cx="8520600" cy="1899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700"/>
              <a:buNone/>
              <a:defRPr sz="4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1" name="Google Shape;81;p28"/>
          <p:cNvSpPr txBox="1">
            <a:spLocks noGrp="1"/>
          </p:cNvSpPr>
          <p:nvPr>
            <p:ph type="subTitle" idx="1"/>
          </p:nvPr>
        </p:nvSpPr>
        <p:spPr>
          <a:xfrm>
            <a:off x="311700" y="2678015"/>
            <a:ext cx="8520600" cy="733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2" name="Google Shape;8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84" name="Google Shape;84;p29"/>
          <p:cNvSpPr txBox="1">
            <a:spLocks noGrp="1"/>
          </p:cNvSpPr>
          <p:nvPr>
            <p:ph type="title"/>
          </p:nvPr>
        </p:nvSpPr>
        <p:spPr>
          <a:xfrm>
            <a:off x="309300" y="445025"/>
            <a:ext cx="8523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5" name="Google Shape;85;p29"/>
          <p:cNvSpPr txBox="1">
            <a:spLocks noGrp="1"/>
          </p:cNvSpPr>
          <p:nvPr>
            <p:ph type="body" idx="1"/>
          </p:nvPr>
        </p:nvSpPr>
        <p:spPr>
          <a:xfrm>
            <a:off x="309300" y="1152475"/>
            <a:ext cx="85230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PT Serif"/>
              <a:buNone/>
              <a:defRPr sz="3000">
                <a:solidFill>
                  <a:schemeClr val="dk1"/>
                </a:solidFill>
                <a:latin typeface="PT Serif"/>
                <a:ea typeface="PT Serif"/>
                <a:cs typeface="PT Serif"/>
                <a:sym typeface="PT Serif"/>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accent2"/>
              </a:buClr>
              <a:buSzPts val="1600"/>
              <a:buFont typeface="Chivo"/>
              <a:buChar char="●"/>
              <a:defRPr sz="1600">
                <a:solidFill>
                  <a:schemeClr val="dk2"/>
                </a:solidFill>
                <a:latin typeface="Chivo"/>
                <a:ea typeface="Chivo"/>
                <a:cs typeface="Chivo"/>
                <a:sym typeface="Chivo"/>
              </a:defRPr>
            </a:lvl1pPr>
            <a:lvl2pPr marL="914400" lvl="1" indent="-317500">
              <a:lnSpc>
                <a:spcPct val="115000"/>
              </a:lnSpc>
              <a:spcBef>
                <a:spcPts val="0"/>
              </a:spcBef>
              <a:spcAft>
                <a:spcPts val="0"/>
              </a:spcAft>
              <a:buClr>
                <a:schemeClr val="accent4"/>
              </a:buClr>
              <a:buSzPts val="1400"/>
              <a:buFont typeface="Chivo"/>
              <a:buChar char="○"/>
              <a:defRPr>
                <a:solidFill>
                  <a:schemeClr val="dk2"/>
                </a:solidFill>
                <a:latin typeface="Chivo"/>
                <a:ea typeface="Chivo"/>
                <a:cs typeface="Chivo"/>
                <a:sym typeface="Chivo"/>
              </a:defRPr>
            </a:lvl2pPr>
            <a:lvl3pPr marL="1371600" lvl="2" indent="-317500">
              <a:lnSpc>
                <a:spcPct val="115000"/>
              </a:lnSpc>
              <a:spcBef>
                <a:spcPts val="0"/>
              </a:spcBef>
              <a:spcAft>
                <a:spcPts val="0"/>
              </a:spcAft>
              <a:buClr>
                <a:schemeClr val="accent3"/>
              </a:buClr>
              <a:buSzPts val="1400"/>
              <a:buFont typeface="Chivo"/>
              <a:buChar char="–"/>
              <a:defRPr>
                <a:solidFill>
                  <a:schemeClr val="dk2"/>
                </a:solidFill>
                <a:latin typeface="Chivo"/>
                <a:ea typeface="Chivo"/>
                <a:cs typeface="Chivo"/>
                <a:sym typeface="Chivo"/>
              </a:defRPr>
            </a:lvl3pPr>
            <a:lvl4pPr marL="1828800" lvl="3"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4pPr>
            <a:lvl5pPr marL="2286000" lvl="4"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5pPr>
            <a:lvl6pPr marL="2743200" lvl="5"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6pPr>
            <a:lvl7pPr marL="3200400" lvl="6"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7pPr>
            <a:lvl8pPr marL="3657600" lvl="7"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8pPr>
            <a:lvl9pPr marL="4114800" lvl="8"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hyperlink" Target="https://www.gov.uk/education/safeguarding-pupils"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hyperlink" Target="https://www.highspeedtraining.co.uk/hub/safeguarding-children-legislation/?utm_source=inset-pack-2025&amp;utm_medium=inset-pack-2025&amp;utm_campaign=inset-pack-2025" TargetMode="External"/><Relationship Id="rId3" Type="http://schemas.openxmlformats.org/officeDocument/2006/relationships/hyperlink" Target="https://www.highspeedtraining.co.uk/hub/keeping-children-safe-in-education-changes/?utm_source=inset-pack-2025&amp;utm_medium=inset-pack-2025&amp;utm_campaign=inset-pack-2025" TargetMode="External"/><Relationship Id="rId7" Type="http://schemas.openxmlformats.org/officeDocument/2006/relationships/hyperlink" Target="https://www.highspeedtraining.co.uk/hub/levels-of-need-in-safeguarding/?utm_source=inset-pack-2025&amp;utm_medium=inset-pack-2025&amp;utm_campaign=inset-pack-2025"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s://www.highspeedtraining.co.uk/hub/working-together-to-safeguard-children/?utm_source=inset-pack-2025&amp;utm_medium=inset-pack-2025&amp;utm_campaign=inset-pack-2025" TargetMode="External"/><Relationship Id="rId11" Type="http://schemas.openxmlformats.org/officeDocument/2006/relationships/image" Target="../media/image24.jpg"/><Relationship Id="rId5" Type="http://schemas.openxmlformats.org/officeDocument/2006/relationships/hyperlink" Target="http://www.highspeedtraining.co.uk/campaign/inset-teacher-training-pack/kcsie-quiz/?utm_source=inset-pack-2025&amp;utm_medium=inset-pack-2025&amp;utm_campaign=inset-pack-2025" TargetMode="External"/><Relationship Id="rId10" Type="http://schemas.openxmlformats.org/officeDocument/2006/relationships/hyperlink" Target="https://www.highspeedtraining.co.uk/media/landingpages/inset-pack/hst-inset-pack-secondary-summary-sheets.pdf" TargetMode="External"/><Relationship Id="rId4" Type="http://schemas.openxmlformats.org/officeDocument/2006/relationships/image" Target="../media/image25.png"/><Relationship Id="rId9" Type="http://schemas.openxmlformats.org/officeDocument/2006/relationships/hyperlink" Target="https://www.highspeedtraining.co.uk/courses/safeguarding/?utm_source=inset-pack-2025&amp;utm_medium=inset-pack-2025&amp;utm_campaign=inset-pack-202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video" Target="https://www.youtube.com/embed/V0qhY-vmijk?feature=oembed"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hyperlink" Target="https://www.highspeedtraining.co.uk/hub/teaching-children-about-healthy-relationships/?utm_source=inset-pack-2025&amp;utm_medium=inset-pack-2025&amp;utm_campaign=inset-pack-2025" TargetMode="External"/><Relationship Id="rId3" Type="http://schemas.openxmlformats.org/officeDocument/2006/relationships/hyperlink" Target="https://www.highspeedtraining.co.uk/courses/safeguarding/safeguarding-children-education/?utm_source=inset-pack-2025&amp;utm_medium=inset-pack-2025&amp;utm_campaign=inset-pack-2025" TargetMode="External"/><Relationship Id="rId7" Type="http://schemas.openxmlformats.org/officeDocument/2006/relationships/hyperlink" Target="https://www.highspeedtraining.co.uk/hub/child-sexual-abuse-guidance-for-schools/?utm_source=inset-pack-2025&amp;utm_medium=inset-pack-2025&amp;utm_campaign=inset-pack-2025" TargetMode="External"/><Relationship Id="rId12"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www.highspeedtraining.co.uk/hub/what-is-child-neglect/?utm_source=inset-pack-2025&amp;utm_medium=inset-pack-2025&amp;utm_campaign=inset-pack-2025" TargetMode="External"/><Relationship Id="rId11" Type="http://schemas.openxmlformats.org/officeDocument/2006/relationships/hyperlink" Target="https://www.highspeedtraining.co.uk/media/landingpages/inset-pack/hst-inset-pack-secondary-summary-sheets.pdf" TargetMode="External"/><Relationship Id="rId5" Type="http://schemas.openxmlformats.org/officeDocument/2006/relationships/hyperlink" Target="https://www.highspeedtraining.co.uk/hub/signs-abuse-children/?utm_source=inset-pack-2025&amp;utm_medium=inset-pack-2025&amp;utm_campaign=inset-pack-2025" TargetMode="External"/><Relationship Id="rId10" Type="http://schemas.openxmlformats.org/officeDocument/2006/relationships/hyperlink" Target="https://www.highspeedtraining.co.uk/hub/disclosure-child-abuse/?utm_source=inset-pack-2025&amp;utm_medium=inset-pack-2025&amp;utm_campaign=inset-pack-2025" TargetMode="External"/><Relationship Id="rId4" Type="http://schemas.openxmlformats.org/officeDocument/2006/relationships/image" Target="../media/image25.png"/><Relationship Id="rId9" Type="http://schemas.openxmlformats.org/officeDocument/2006/relationships/hyperlink" Target="https://www.highspeedtraining.co.uk/courses/safeguard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video" Target="https://www.youtube.com/embed/NuZ57CEk7-g?feature=oembed" TargetMode="Externa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hyperlink" Target="https://www.highspeedtraining.co.uk/hub/wp-content/uploads/2024/04/flowchart-procedures-for-responding-to-safeguarding-concerns.pdf?utm_source=inset-pack-2025&amp;utm_medium=inset-pack-2025&amp;utm_campaign=inset-pack-202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hyperlink" Target="https://www.highspeedtraining.co.uk/hub/safeguarding-scenarios-and-answers-for-education/?utm_source=inset-pack-2025&amp;utm_medium=inset-pack-2025&amp;utm_campaign=inset-pack-2025" TargetMode="External"/><Relationship Id="rId3" Type="http://schemas.openxmlformats.org/officeDocument/2006/relationships/hyperlink" Target="https://www.highspeedtraining.co.uk/hub/wp-content/uploads/2024/04/flowchart-procedures-for-responding-to-safeguarding-concerns.pdf?utm_source=inset-pack-2025&amp;utm_medium=inset-pack-2025&amp;utm_campaign=inset-pack-2025" TargetMode="External"/><Relationship Id="rId7" Type="http://schemas.openxmlformats.org/officeDocument/2006/relationships/hyperlink" Target="https://www.highspeedtraining.co.uk/hub/children-missing-education/?utm_source=inset-pack-2025&amp;utm_medium=inset-pack-2025&amp;utm_campaign=inset-pack-2025" TargetMode="External"/><Relationship Id="rId12"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hyperlink" Target="https://www.highspeedtraining.co.uk/hub/child-protection-body-map/?utm_source=inset-pack-2025&amp;utm_medium=inset-pack-2025&amp;utm_campaign=inset-pack-2025" TargetMode="External"/><Relationship Id="rId11" Type="http://schemas.openxmlformats.org/officeDocument/2006/relationships/hyperlink" Target="https://www.highspeedtraining.co.uk/media/landingpages/inset-pack/hst-inset-pack-secondary-summary-sheets.pdf" TargetMode="External"/><Relationship Id="rId5" Type="http://schemas.openxmlformats.org/officeDocument/2006/relationships/hyperlink" Target="https://www.highspeedtraining.co.uk/hub/whistleblowing-in-schools/?utm_source=inset-pack-2025&amp;utm_medium=inset-pack-2025&amp;utm_campaign=inset-pack-2025" TargetMode="External"/><Relationship Id="rId10" Type="http://schemas.openxmlformats.org/officeDocument/2006/relationships/hyperlink" Target="https://www.highspeedtraining.co.uk/courses/safeguarding/advanced-safeguarding-children-training-course/?utm_source=inset-pack-2025&amp;utm_medium=inset-pack-2025&amp;utm_campaign=inset-pack-2025" TargetMode="External"/><Relationship Id="rId4" Type="http://schemas.openxmlformats.org/officeDocument/2006/relationships/image" Target="../media/image25.png"/><Relationship Id="rId9" Type="http://schemas.openxmlformats.org/officeDocument/2006/relationships/hyperlink" Target="https://www.highspeedtraining.co.uk/courses/safeguard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hyperlink" Target="https://www.highspeedtraining.co.uk/hub/a-guide-to-emojis-and-texting-abbreviations/" TargetMode="External"/><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highspeedtraining.co.uk/hub/a-guide-to-emojis-and-texting-abbreviations/?utm_source=inset-pack-2025&amp;utm_medium=inset-pack-2025&amp;utm_campaign=inset-pack-2025" TargetMode="External"/><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hyperlink" Target="https://www.highspeedtraining.co.uk/hub/internet-safety-posters-for-schools/?utm_source=inset-pack-2025&amp;utm_medium=inset-pack-2025&amp;utm_campaign=inset-pack-2025"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video" Target="https://www.youtube.com/embed/Rq-rexeWH0g?feature=oembed" TargetMode="Externa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hyperlink" Target="https://www.gov.uk/government/statistics/individuals-referred-to-prevent-to-march-2024#documents"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8" Type="http://schemas.openxmlformats.org/officeDocument/2006/relationships/hyperlink" Target="https://www.highspeedtraining.co.uk/hub/what-is-sextortion/?utm_source=inset-pack-2025&amp;utm_medium=inset-pack-2025&amp;utm_campaign=inset-pack-2025" TargetMode="External"/><Relationship Id="rId13" Type="http://schemas.openxmlformats.org/officeDocument/2006/relationships/hyperlink" Target="https://www.highspeedtraining.co.uk/hub/misogyny-in-schools/?utm_source=inset-pack-2025&amp;utm_medium=inset-pack-2025&amp;utm_campaign=inset-pack-2025" TargetMode="External"/><Relationship Id="rId18" Type="http://schemas.openxmlformats.org/officeDocument/2006/relationships/image" Target="../media/image85.jpg"/><Relationship Id="rId3" Type="http://schemas.openxmlformats.org/officeDocument/2006/relationships/hyperlink" Target="https://www.highspeedtraining.co.uk/hub/child-on-child-abuse/?utm_source=inset-pack-2025&amp;utm_medium=inset-pack-2025&amp;utm_campaign=inset-pack-2025" TargetMode="External"/><Relationship Id="rId7" Type="http://schemas.openxmlformats.org/officeDocument/2006/relationships/hyperlink" Target="https://www.highspeedtraining.co.uk/hub/internet-safety-posters-for-schools/?utm_source=inset-pack-2025&amp;utm_medium=inset-pack-2025&amp;utm_campaign=inset-pack-2025" TargetMode="External"/><Relationship Id="rId12" Type="http://schemas.openxmlformats.org/officeDocument/2006/relationships/hyperlink" Target="https://www.highspeedtraining.co.uk/hub/incel-culture-in-schools/?utm_source=inset-pack-2025&amp;utm_medium=inset-pack-2025&amp;utm_campaign=inset-pack-2025" TargetMode="External"/><Relationship Id="rId17" Type="http://schemas.openxmlformats.org/officeDocument/2006/relationships/hyperlink" Target="https://www.highspeedtraining.co.uk/media/landingpages/inset-pack/hst-inset-pack-secondary-summary-sheets.pdf" TargetMode="External"/><Relationship Id="rId2" Type="http://schemas.openxmlformats.org/officeDocument/2006/relationships/notesSlide" Target="../notesSlides/notesSlide60.xml"/><Relationship Id="rId16" Type="http://schemas.openxmlformats.org/officeDocument/2006/relationships/hyperlink" Target="https://www.highspeedtraining.co.uk/hub/domestic-abuse-in-children/?utm_source=inset-pack-2025&amp;utm_medium=inset-pack-2025&amp;utm_campaign=inset-pack-2025" TargetMode="External"/><Relationship Id="rId1" Type="http://schemas.openxmlformats.org/officeDocument/2006/relationships/slideLayout" Target="../slideLayouts/slideLayout19.xml"/><Relationship Id="rId6" Type="http://schemas.openxmlformats.org/officeDocument/2006/relationships/hyperlink" Target="https://www.highspeedtraining.co.uk/hub/a-guide-to-emojis-and-texting-abbreviations/?utm_source=inset-pack-2025&amp;utm_medium=inset-pack-2025&amp;utm_campaign=inset-pack-2025" TargetMode="External"/><Relationship Id="rId11" Type="http://schemas.openxmlformats.org/officeDocument/2006/relationships/hyperlink" Target="https://www.highspeedtraining.co.uk/courses/mental-health/child-mental-health-training/?utm_source=inset-pack-2025&amp;utm_medium=inset-pack-2025&amp;utm_campaign=inset-pack-2025" TargetMode="External"/><Relationship Id="rId5" Type="http://schemas.openxmlformats.org/officeDocument/2006/relationships/hyperlink" Target="https://www.highspeedtraining.co.uk/hub/filtering-and-monitoring-in-schools/?utm_source=inset-pack-2025&amp;utm_medium=inset-pack-2025&amp;utm_campaign=inset-pack-2025" TargetMode="External"/><Relationship Id="rId15" Type="http://schemas.openxmlformats.org/officeDocument/2006/relationships/hyperlink" Target="https://www.highspeedtraining.co.uk/courses/safeguarding/" TargetMode="External"/><Relationship Id="rId10" Type="http://schemas.openxmlformats.org/officeDocument/2006/relationships/hyperlink" Target="https://www.highspeedtraining.co.uk/hub/how-to-support-semh-in-schools/?utm_source=inset-pack-2025&amp;utm_medium=inset-pack-2025&amp;utm_campaign=inset-pack-2025" TargetMode="External"/><Relationship Id="rId4" Type="http://schemas.openxmlformats.org/officeDocument/2006/relationships/image" Target="../media/image25.png"/><Relationship Id="rId9" Type="http://schemas.openxmlformats.org/officeDocument/2006/relationships/hyperlink" Target="https://www.highspeedtraining.co.uk/courses/safeguarding/online-safety-and-harms-course/?utm_source=inset-pack-2025&amp;utm_medium=inset-pack-2025&amp;utm_campaign=inset-pack-2025" TargetMode="External"/><Relationship Id="rId14" Type="http://schemas.openxmlformats.org/officeDocument/2006/relationships/hyperlink" Target="https://www.highspeedtraining.co.uk/courses/safeguarding/preventing-radicalisation-and-extremism-training/?utm_source=inset-pack-2025&amp;utm_medium=inset-pack-2025&amp;utm_campaign=inset-pack-202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4.xml"/><Relationship Id="rId1" Type="http://schemas.openxmlformats.org/officeDocument/2006/relationships/video" Target="https://www.youtube.com/embed/LA-wQE2U8Jg?feature=oembed" TargetMode="External"/><Relationship Id="rId4" Type="http://schemas.openxmlformats.org/officeDocument/2006/relationships/image" Target="../media/image86.jpeg"/></Relationships>
</file>

<file path=ppt/slides/_rels/slide63.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8" Type="http://schemas.openxmlformats.org/officeDocument/2006/relationships/hyperlink" Target="https://www.highspeedtraining.co.uk/hub/what-is-the-purpose-of-school-policies/?utm_source=inset-pack-2025&amp;utm_medium=inset-pack-2025&amp;utm_campaign=inset-pack-2025" TargetMode="External"/><Relationship Id="rId3" Type="http://schemas.openxmlformats.org/officeDocument/2006/relationships/hyperlink" Target="https://www.highspeedtraining.co.uk/hub/culture-of-safeguarding-in-schools/?utm_source=inset-pack-2025&amp;utm_medium=inset-pack-2025&amp;utm_campaign=inset-pack-2025" TargetMode="External"/><Relationship Id="rId7" Type="http://schemas.openxmlformats.org/officeDocument/2006/relationships/hyperlink" Target="https://www.highspeedtraining.co.uk/hub/pupil-voice/?utm_source=inset-pack-2025&amp;utm_medium=inset-pack-2025&amp;utm_campaign=inset-pack-2025" TargetMode="External"/><Relationship Id="rId12" Type="http://schemas.openxmlformats.org/officeDocument/2006/relationships/image" Target="../media/image88.jp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hyperlink" Target="https://www.highspeedtraining.co.uk/hub/what-is-contextual-safeguarding/?utm_source=inset-pack-2025&amp;utm_medium=inset-pack-2025&amp;utm_campaign=inset-pack-2025" TargetMode="External"/><Relationship Id="rId11" Type="http://schemas.openxmlformats.org/officeDocument/2006/relationships/hyperlink" Target="https://www.highspeedtraining.co.uk/media/landingpages/inset-pack/hst-inset-pack-secondary-summary-sheets.pdf" TargetMode="External"/><Relationship Id="rId5" Type="http://schemas.openxmlformats.org/officeDocument/2006/relationships/hyperlink" Target="https://www.highspeedtraining.co.uk/hub/professional-curiosity/?utm_source=inset-pack-2025&amp;utm_medium=inset-pack-2025&amp;utm_campaign=inset-pack-2025" TargetMode="External"/><Relationship Id="rId10" Type="http://schemas.openxmlformats.org/officeDocument/2006/relationships/hyperlink" Target="https://www.highspeedtraining.co.uk/courses/education/?utm_source=inset-pack-2025&amp;utm_medium=inset-pack-2025&amp;utm_campaign=inset-pack-2025" TargetMode="External"/><Relationship Id="rId4" Type="http://schemas.openxmlformats.org/officeDocument/2006/relationships/image" Target="../media/image25.png"/><Relationship Id="rId9" Type="http://schemas.openxmlformats.org/officeDocument/2006/relationships/hyperlink" Target="https://www.highspeedtraining.co.uk/courses/safeguardi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9.xml"/><Relationship Id="rId1" Type="http://schemas.openxmlformats.org/officeDocument/2006/relationships/slideLayout" Target="../slideLayouts/slideLayout23.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www.gov.uk/government/publications/working-together-to-safeguard-children--2"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www.highspeedtraining.co.uk/courses/education/?utm_source=inset-pack-2025&amp;utm_medium=inset-pack-2025&amp;utm_campaign=inset-pack-2025" TargetMode="External"/><Relationship Id="rId3" Type="http://schemas.openxmlformats.org/officeDocument/2006/relationships/image" Target="../media/image16.png"/><Relationship Id="rId7" Type="http://schemas.openxmlformats.org/officeDocument/2006/relationships/hyperlink" Target="https://www.highspeedtraining.co.uk/hub/tag/education/?utm_source=inset-pack-2025&amp;utm_medium=inset-pack-2025&amp;utm_campaign=inset-pack-2025"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hyperlink" Target="https://www.highspeedtraining.co.uk/hub/professional-development-plan-for-teachers/?utm_source=inset-pack-2025&amp;utm_medium=inset-pack-2025&amp;utm_campaign=inset-pack-2025" TargetMode="External"/><Relationship Id="rId5" Type="http://schemas.openxmlformats.org/officeDocument/2006/relationships/hyperlink" Target="https://www.highspeedtraining.co.uk/hub/wp-content/uploads/2025/04/self-evaluation-template.pdf?utm_source=inset-pack-2025&amp;utm_medium=inset-pack-2025&amp;utm_campaign=inset-pack-2025" TargetMode="External"/><Relationship Id="rId4" Type="http://schemas.openxmlformats.org/officeDocument/2006/relationships/hyperlink" Target="https://www.highspeedtraining.co.uk/hub/safeguarding-scenarios-and-answers-for-education/?utm_source=inset-pack-2025&amp;utm_medium=inset-pack-2025&amp;utm_campaign=inset-pack-2025"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highspeedtraining.co.uk/?utm_source=inset-pack-2025&amp;utm_medium=inset-pack-2025&amp;utm_campaign=inset-pack-2025" TargetMode="External"/><Relationship Id="rId7"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20.xml"/><Relationship Id="rId6" Type="http://schemas.openxmlformats.org/officeDocument/2006/relationships/hyperlink" Target="https://www.highspeedtraining.co.uk/hub/?utm_source=inset-pack-2025&amp;utm_medium=inset-pack-2025&amp;utm_campaign=inset-pack-2025" TargetMode="External"/><Relationship Id="rId5" Type="http://schemas.openxmlformats.org/officeDocument/2006/relationships/image" Target="../media/image92.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hyperlink" Target="https://forms.gle/djQ1bQuFzxvMa7dXA" TargetMode="External"/><Relationship Id="rId2" Type="http://schemas.openxmlformats.org/officeDocument/2006/relationships/notesSlide" Target="../notesSlides/notesSlide72.xml"/><Relationship Id="rId1" Type="http://schemas.openxmlformats.org/officeDocument/2006/relationships/slideLayout" Target="../slideLayouts/slideLayout25.xml"/><Relationship Id="rId6" Type="http://schemas.openxmlformats.org/officeDocument/2006/relationships/image" Target="../media/image95.png"/><Relationship Id="rId5" Type="http://schemas.openxmlformats.org/officeDocument/2006/relationships/image" Target="../media/image12.pn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hyperlink" Target="https://www.gov.uk/government/publications/keeping-children-safe-in-education--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2D6661-7A31-ACF9-F689-8E7C7832DFA4}"/>
              </a:ext>
            </a:extLst>
          </p:cNvPr>
          <p:cNvPicPr>
            <a:picLocks noChangeAspect="1"/>
          </p:cNvPicPr>
          <p:nvPr/>
        </p:nvPicPr>
        <p:blipFill>
          <a:blip r:embed="rId3"/>
          <a:stretch>
            <a:fillRect/>
          </a:stretch>
        </p:blipFill>
        <p:spPr>
          <a:xfrm>
            <a:off x="0" y="0"/>
            <a:ext cx="9144000" cy="5133019"/>
          </a:xfrm>
          <a:prstGeom prst="rect">
            <a:avLst/>
          </a:prstGeom>
        </p:spPr>
      </p:pic>
      <p:sp>
        <p:nvSpPr>
          <p:cNvPr id="2" name="Google Shape;98;p31">
            <a:extLst>
              <a:ext uri="{FF2B5EF4-FFF2-40B4-BE49-F238E27FC236}">
                <a16:creationId xmlns:a16="http://schemas.microsoft.com/office/drawing/2014/main" id="{7F923E51-7C50-998C-2F1D-9CC6CCD88190}"/>
              </a:ext>
            </a:extLst>
          </p:cNvPr>
          <p:cNvSpPr txBox="1">
            <a:spLocks/>
          </p:cNvSpPr>
          <p:nvPr/>
        </p:nvSpPr>
        <p:spPr>
          <a:xfrm>
            <a:off x="196801" y="914050"/>
            <a:ext cx="8750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T Serif"/>
              <a:buNone/>
              <a:defRPr sz="3000" b="0" i="0" u="none" strike="noStrike" cap="none">
                <a:solidFill>
                  <a:schemeClr val="dk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GB" sz="3020"/>
              <a:t>Write your school name here</a:t>
            </a:r>
          </a:p>
        </p:txBody>
      </p:sp>
      <p:sp>
        <p:nvSpPr>
          <p:cNvPr id="3" name="Google Shape;99;p31">
            <a:extLst>
              <a:ext uri="{FF2B5EF4-FFF2-40B4-BE49-F238E27FC236}">
                <a16:creationId xmlns:a16="http://schemas.microsoft.com/office/drawing/2014/main" id="{89F87353-7C52-7660-A36C-991C9D8D5CAD}"/>
              </a:ext>
            </a:extLst>
          </p:cNvPr>
          <p:cNvSpPr txBox="1">
            <a:spLocks/>
          </p:cNvSpPr>
          <p:nvPr/>
        </p:nvSpPr>
        <p:spPr>
          <a:xfrm>
            <a:off x="185851" y="2043950"/>
            <a:ext cx="8772300" cy="42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Chivo"/>
              <a:buChar char="●"/>
              <a:defRPr sz="1600" b="0" i="0" u="none" strike="noStrike" cap="none">
                <a:solidFill>
                  <a:schemeClr val="dk2"/>
                </a:solidFill>
                <a:latin typeface="Chivo"/>
                <a:ea typeface="Chivo"/>
                <a:cs typeface="Chivo"/>
                <a:sym typeface="Chivo"/>
              </a:defRPr>
            </a:lvl1pPr>
            <a:lvl2pPr marL="914400" marR="0" lvl="1" indent="-317500" algn="l" rtl="0">
              <a:lnSpc>
                <a:spcPct val="115000"/>
              </a:lnSpc>
              <a:spcBef>
                <a:spcPts val="0"/>
              </a:spcBef>
              <a:spcAft>
                <a:spcPts val="0"/>
              </a:spcAft>
              <a:buClr>
                <a:schemeClr val="accent4"/>
              </a:buClr>
              <a:buSzPts val="1400"/>
              <a:buFont typeface="Chivo"/>
              <a:buChar char="○"/>
              <a:defRPr sz="1400" b="0" i="0" u="none" strike="noStrike" cap="none">
                <a:solidFill>
                  <a:schemeClr val="dk2"/>
                </a:solidFill>
                <a:latin typeface="Chivo"/>
                <a:ea typeface="Chivo"/>
                <a:cs typeface="Chivo"/>
                <a:sym typeface="Chivo"/>
              </a:defRPr>
            </a:lvl2pPr>
            <a:lvl3pPr marL="1371600" marR="0" lvl="2" indent="-317500" algn="l" rtl="0">
              <a:lnSpc>
                <a:spcPct val="115000"/>
              </a:lnSpc>
              <a:spcBef>
                <a:spcPts val="0"/>
              </a:spcBef>
              <a:spcAft>
                <a:spcPts val="0"/>
              </a:spcAft>
              <a:buClr>
                <a:schemeClr val="accent3"/>
              </a:buClr>
              <a:buSzPts val="1400"/>
              <a:buFont typeface="Chivo"/>
              <a:buChar char="–"/>
              <a:defRPr sz="1400" b="0" i="0" u="none" strike="noStrike" cap="none">
                <a:solidFill>
                  <a:schemeClr val="dk2"/>
                </a:solidFill>
                <a:latin typeface="Chivo"/>
                <a:ea typeface="Chivo"/>
                <a:cs typeface="Chivo"/>
                <a:sym typeface="Chivo"/>
              </a:defRPr>
            </a:lvl3pPr>
            <a:lvl4pPr marL="1828800" marR="0" lvl="3"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4pPr>
            <a:lvl5pPr marL="2286000" marR="0" lvl="4"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5pPr>
            <a:lvl6pPr marL="2743200" marR="0" lvl="5"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6pPr>
            <a:lvl7pPr marL="3200400" marR="0" lvl="6"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7pPr>
            <a:lvl8pPr marL="3657600" marR="0" lvl="7"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8pPr>
            <a:lvl9pPr marL="4114800" marR="0" lvl="8"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9pPr>
          </a:lstStyle>
          <a:p>
            <a:pPr marL="0" indent="0" algn="ctr">
              <a:spcAft>
                <a:spcPts val="1200"/>
              </a:spcAft>
              <a:buFont typeface="Chivo"/>
              <a:buNone/>
            </a:pPr>
            <a:r>
              <a:rPr lang="en-GB" b="1" dirty="0">
                <a:solidFill>
                  <a:schemeClr val="accent2"/>
                </a:solidFill>
              </a:rPr>
              <a:t>Safeguarding</a:t>
            </a:r>
          </a:p>
        </p:txBody>
      </p:sp>
      <p:sp>
        <p:nvSpPr>
          <p:cNvPr id="4" name="Google Shape;100;p31">
            <a:extLst>
              <a:ext uri="{FF2B5EF4-FFF2-40B4-BE49-F238E27FC236}">
                <a16:creationId xmlns:a16="http://schemas.microsoft.com/office/drawing/2014/main" id="{84436E02-6DEC-FDFB-F4B1-D86DB0A42CF6}"/>
              </a:ext>
            </a:extLst>
          </p:cNvPr>
          <p:cNvSpPr txBox="1"/>
          <p:nvPr/>
        </p:nvSpPr>
        <p:spPr>
          <a:xfrm>
            <a:off x="3832201" y="1554150"/>
            <a:ext cx="14796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INSET 2025</a:t>
            </a:r>
            <a:endParaRPr sz="1800">
              <a:latin typeface="Chivo SemiBold"/>
              <a:ea typeface="Chivo SemiBold"/>
              <a:cs typeface="Chivo SemiBold"/>
              <a:sym typeface="Chivo SemiBold"/>
            </a:endParaRPr>
          </a:p>
        </p:txBody>
      </p:sp>
      <p:pic>
        <p:nvPicPr>
          <p:cNvPr id="7" name="Google Shape;101;p31">
            <a:extLst>
              <a:ext uri="{FF2B5EF4-FFF2-40B4-BE49-F238E27FC236}">
                <a16:creationId xmlns:a16="http://schemas.microsoft.com/office/drawing/2014/main" id="{819E04C0-9FBB-5BAA-0A24-07E47CBDBF07}"/>
              </a:ext>
            </a:extLst>
          </p:cNvPr>
          <p:cNvPicPr preferRelativeResize="0"/>
          <p:nvPr/>
        </p:nvPicPr>
        <p:blipFill>
          <a:blip r:embed="rId4">
            <a:alphaModFix/>
          </a:blip>
          <a:stretch>
            <a:fillRect/>
          </a:stretch>
        </p:blipFill>
        <p:spPr>
          <a:xfrm>
            <a:off x="256856" y="243712"/>
            <a:ext cx="1394703" cy="657201"/>
          </a:xfrm>
          <a:prstGeom prst="rect">
            <a:avLst/>
          </a:prstGeom>
          <a:noFill/>
          <a:ln>
            <a:noFill/>
          </a:ln>
        </p:spPr>
      </p:pic>
    </p:spTree>
    <p:extLst>
      <p:ext uri="{BB962C8B-B14F-4D97-AF65-F5344CB8AC3E}">
        <p14:creationId xmlns:p14="http://schemas.microsoft.com/office/powerpoint/2010/main" val="2303095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0"/>
          <p:cNvSpPr txBox="1">
            <a:spLocks noGrp="1"/>
          </p:cNvSpPr>
          <p:nvPr>
            <p:ph type="title" idx="4294967295"/>
          </p:nvPr>
        </p:nvSpPr>
        <p:spPr>
          <a:xfrm>
            <a:off x="270000" y="1884250"/>
            <a:ext cx="3955800" cy="493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KCSIE quiz</a:t>
            </a:r>
            <a:endParaRPr/>
          </a:p>
        </p:txBody>
      </p:sp>
      <p:sp>
        <p:nvSpPr>
          <p:cNvPr id="176" name="Google Shape;176;p40"/>
          <p:cNvSpPr txBox="1"/>
          <p:nvPr/>
        </p:nvSpPr>
        <p:spPr>
          <a:xfrm>
            <a:off x="270000" y="2541575"/>
            <a:ext cx="3668400" cy="128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a:solidFill>
                  <a:schemeClr val="accent2"/>
                </a:solidFill>
                <a:latin typeface="Chivo"/>
                <a:ea typeface="Chivo"/>
                <a:cs typeface="Chivo"/>
                <a:sym typeface="Chivo"/>
              </a:rPr>
              <a:t>Staying up-to-date with KCSIE is crucial for all members of staff and this quiz is a great way to assess and reinforce our understanding.</a:t>
            </a:r>
            <a:endParaRPr sz="1600" b="1">
              <a:solidFill>
                <a:schemeClr val="accent2"/>
              </a:solidFill>
              <a:latin typeface="Chivo"/>
              <a:ea typeface="Chivo"/>
              <a:cs typeface="Chivo"/>
              <a:sym typeface="Chivo"/>
            </a:endParaRPr>
          </a:p>
        </p:txBody>
      </p:sp>
      <p:pic>
        <p:nvPicPr>
          <p:cNvPr id="177" name="Google Shape;177;p40" title="KCSIE Quiz_Page_1.jpg"/>
          <p:cNvPicPr preferRelativeResize="0"/>
          <p:nvPr/>
        </p:nvPicPr>
        <p:blipFill>
          <a:blip r:embed="rId3">
            <a:alphaModFix/>
          </a:blip>
          <a:stretch>
            <a:fillRect/>
          </a:stretch>
        </p:blipFill>
        <p:spPr>
          <a:xfrm>
            <a:off x="6357197" y="1394992"/>
            <a:ext cx="2462792" cy="3478502"/>
          </a:xfrm>
          <a:prstGeom prst="rect">
            <a:avLst/>
          </a:prstGeom>
          <a:noFill/>
          <a:ln>
            <a:noFill/>
          </a:ln>
          <a:effectLst>
            <a:outerShdw blurRad="164178" dist="50516" dir="5400000" algn="bl" rotWithShape="0">
              <a:srgbClr val="000000">
                <a:alpha val="50000"/>
              </a:srgbClr>
            </a:outerShdw>
          </a:effectLst>
        </p:spPr>
      </p:pic>
      <p:pic>
        <p:nvPicPr>
          <p:cNvPr id="178" name="Google Shape;178;p40" title="Screenshot 2025-07-18 at 10.17.01.png"/>
          <p:cNvPicPr preferRelativeResize="0"/>
          <p:nvPr/>
        </p:nvPicPr>
        <p:blipFill>
          <a:blip r:embed="rId4">
            <a:alphaModFix/>
          </a:blip>
          <a:stretch>
            <a:fillRect/>
          </a:stretch>
        </p:blipFill>
        <p:spPr>
          <a:xfrm>
            <a:off x="4303376" y="270001"/>
            <a:ext cx="2764547" cy="3483216"/>
          </a:xfrm>
          <a:prstGeom prst="rect">
            <a:avLst/>
          </a:prstGeom>
          <a:noFill/>
          <a:ln>
            <a:noFill/>
          </a:ln>
          <a:effectLst>
            <a:outerShdw blurRad="164178" dist="50516" dir="1800000" algn="bl" rotWithShape="0">
              <a:srgbClr val="000000">
                <a:alpha val="50000"/>
              </a:srgbClr>
            </a:outerShdw>
          </a:effectLst>
        </p:spPr>
      </p:pic>
      <p:pic>
        <p:nvPicPr>
          <p:cNvPr id="179" name="Google Shape;179;p40" title="TickStandards.png"/>
          <p:cNvPicPr preferRelativeResize="0"/>
          <p:nvPr/>
        </p:nvPicPr>
        <p:blipFill>
          <a:blip r:embed="rId5">
            <a:alphaModFix/>
          </a:blip>
          <a:stretch>
            <a:fillRect/>
          </a:stretch>
        </p:blipFill>
        <p:spPr>
          <a:xfrm>
            <a:off x="375826" y="1168837"/>
            <a:ext cx="552555" cy="551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41"/>
          <p:cNvSpPr txBox="1">
            <a:spLocks noGrp="1"/>
          </p:cNvSpPr>
          <p:nvPr>
            <p:ph type="title" idx="4294967295"/>
          </p:nvPr>
        </p:nvSpPr>
        <p:spPr>
          <a:xfrm>
            <a:off x="270000" y="1497000"/>
            <a:ext cx="5230800" cy="2148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Updates to both KCSIE and WTSC have been compiled in this document, using the headings, subheadings and paragraph references from the guidance.</a:t>
            </a:r>
            <a:endParaRPr sz="2400">
              <a:solidFill>
                <a:schemeClr val="accent1"/>
              </a:solidFill>
            </a:endParaRPr>
          </a:p>
        </p:txBody>
      </p:sp>
      <p:pic>
        <p:nvPicPr>
          <p:cNvPr id="185" name="Google Shape;185;p41" title="HST_INSETPack_PrimarySummarySheets.jpg"/>
          <p:cNvPicPr preferRelativeResize="0"/>
          <p:nvPr/>
        </p:nvPicPr>
        <p:blipFill>
          <a:blip r:embed="rId4">
            <a:alphaModFix/>
          </a:blip>
          <a:stretch>
            <a:fillRect/>
          </a:stretch>
        </p:blipFill>
        <p:spPr>
          <a:xfrm>
            <a:off x="5500800" y="600812"/>
            <a:ext cx="2786176" cy="3940685"/>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2"/>
          <p:cNvSpPr txBox="1">
            <a:spLocks noGrp="1"/>
          </p:cNvSpPr>
          <p:nvPr>
            <p:ph type="title" idx="4294967295"/>
          </p:nvPr>
        </p:nvSpPr>
        <p:spPr>
          <a:xfrm>
            <a:off x="270000" y="75067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sp>
        <p:nvSpPr>
          <p:cNvPr id="191" name="Google Shape;191;p42"/>
          <p:cNvSpPr txBox="1">
            <a:spLocks noGrp="1"/>
          </p:cNvSpPr>
          <p:nvPr>
            <p:ph type="body" idx="4294967295"/>
          </p:nvPr>
        </p:nvSpPr>
        <p:spPr>
          <a:xfrm>
            <a:off x="270000" y="1527535"/>
            <a:ext cx="5355000" cy="27129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Char char="●"/>
            </a:pPr>
            <a:r>
              <a:rPr lang="en-GB" sz="1400">
                <a:solidFill>
                  <a:srgbClr val="000000"/>
                </a:solidFill>
              </a:rPr>
              <a:t>It’s important that you keep up to date with legislation and statutory safeguarding guidance.</a:t>
            </a:r>
            <a:endParaRPr sz="1400">
              <a:solidFill>
                <a:srgbClr val="000000"/>
              </a:solidFill>
            </a:endParaRPr>
          </a:p>
          <a:p>
            <a:pPr marL="457200" lvl="0" indent="0" algn="l" rtl="0">
              <a:lnSpc>
                <a:spcPct val="115000"/>
              </a:lnSpc>
              <a:spcBef>
                <a:spcPts val="0"/>
              </a:spcBef>
              <a:spcAft>
                <a:spcPts val="0"/>
              </a:spcAft>
              <a:buNone/>
            </a:pP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sz="1400">
                <a:solidFill>
                  <a:srgbClr val="000000"/>
                </a:solidFill>
              </a:rPr>
              <a:t>We must ensure that staff who work directly with children read at least Part One of KCSIE, and staff who do not work directly with children read either Part One or Annex A.</a:t>
            </a:r>
            <a:endParaRPr sz="1400">
              <a:solidFill>
                <a:srgbClr val="000000"/>
              </a:solidFill>
            </a:endParaRPr>
          </a:p>
          <a:p>
            <a:pPr marL="457200" lvl="0" indent="0" algn="l" rtl="0">
              <a:lnSpc>
                <a:spcPct val="115000"/>
              </a:lnSpc>
              <a:spcBef>
                <a:spcPts val="0"/>
              </a:spcBef>
              <a:spcAft>
                <a:spcPts val="0"/>
              </a:spcAft>
              <a:buNone/>
            </a:pP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sz="1400">
                <a:solidFill>
                  <a:srgbClr val="000000"/>
                </a:solidFill>
              </a:rPr>
              <a:t>Please ask questions to your safeguarding team if you are unclear about anything in the guidance.</a:t>
            </a:r>
            <a:br>
              <a:rPr lang="en-GB" sz="1400">
                <a:solidFill>
                  <a:srgbClr val="000000"/>
                </a:solidFill>
              </a:rPr>
            </a:br>
            <a:r>
              <a:rPr lang="en-GB" sz="1400" u="sng">
                <a:solidFill>
                  <a:schemeClr val="hlink"/>
                </a:solidFill>
                <a:hlinkClick r:id="rId3"/>
              </a:rPr>
              <a:t>https://www.gov.uk/education/safeguarding-pupils</a:t>
            </a:r>
            <a:endParaRPr sz="1400">
              <a:solidFill>
                <a:srgbClr val="000000"/>
              </a:solidFill>
            </a:endParaRPr>
          </a:p>
        </p:txBody>
      </p:sp>
      <p:pic>
        <p:nvPicPr>
          <p:cNvPr id="192" name="Google Shape;192;p42"/>
          <p:cNvPicPr preferRelativeResize="0"/>
          <p:nvPr/>
        </p:nvPicPr>
        <p:blipFill rotWithShape="1">
          <a:blip r:embed="rId4">
            <a:alphaModFix/>
          </a:blip>
          <a:srcRect l="-4501" t="-4242" r="-4501" b="-4264"/>
          <a:stretch/>
        </p:blipFill>
        <p:spPr>
          <a:xfrm>
            <a:off x="5885975" y="1117700"/>
            <a:ext cx="2934026" cy="290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3"/>
          <p:cNvSpPr txBox="1">
            <a:spLocks noGrp="1"/>
          </p:cNvSpPr>
          <p:nvPr>
            <p:ph type="title" idx="4294967295"/>
          </p:nvPr>
        </p:nvSpPr>
        <p:spPr>
          <a:xfrm>
            <a:off x="4864200" y="4154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support</a:t>
            </a:r>
            <a:endParaRPr/>
          </a:p>
        </p:txBody>
      </p:sp>
      <p:sp>
        <p:nvSpPr>
          <p:cNvPr id="198" name="Google Shape;198;p43"/>
          <p:cNvSpPr txBox="1">
            <a:spLocks noGrp="1"/>
          </p:cNvSpPr>
          <p:nvPr>
            <p:ph type="body" idx="4294967295"/>
          </p:nvPr>
        </p:nvSpPr>
        <p:spPr>
          <a:xfrm>
            <a:off x="4940400" y="2256275"/>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3"/>
              </a:rPr>
              <a:t>Essential guide</a:t>
            </a:r>
            <a:br>
              <a:rPr lang="en-GB" sz="1200" u="sng">
                <a:solidFill>
                  <a:schemeClr val="hlink"/>
                </a:solidFill>
                <a:latin typeface="Chivo SemiBold"/>
                <a:ea typeface="Chivo SemiBold"/>
                <a:cs typeface="Chivo SemiBold"/>
                <a:sym typeface="Chivo SemiBold"/>
                <a:hlinkClick r:id="rId3"/>
              </a:rPr>
            </a:br>
            <a:r>
              <a:rPr lang="en-GB" sz="1200" u="sng">
                <a:solidFill>
                  <a:schemeClr val="hlink"/>
                </a:solidFill>
                <a:latin typeface="Chivo SemiBold"/>
                <a:ea typeface="Chivo SemiBold"/>
                <a:cs typeface="Chivo SemiBold"/>
                <a:sym typeface="Chivo SemiBold"/>
                <a:hlinkClick r:id="rId3"/>
              </a:rPr>
              <a:t>to KCSIE</a:t>
            </a:r>
            <a:endParaRPr sz="1200">
              <a:solidFill>
                <a:schemeClr val="accent3"/>
              </a:solidFill>
              <a:latin typeface="Chivo SemiBold"/>
              <a:ea typeface="Chivo SemiBold"/>
              <a:cs typeface="Chivo SemiBold"/>
              <a:sym typeface="Chivo SemiBold"/>
            </a:endParaRPr>
          </a:p>
        </p:txBody>
      </p:sp>
      <p:sp>
        <p:nvSpPr>
          <p:cNvPr id="199" name="Google Shape;199;p43"/>
          <p:cNvSpPr txBox="1"/>
          <p:nvPr/>
        </p:nvSpPr>
        <p:spPr>
          <a:xfrm>
            <a:off x="4864200" y="1597688"/>
            <a:ext cx="3955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200" name="Google Shape;200;p43"/>
          <p:cNvPicPr preferRelativeResize="0"/>
          <p:nvPr/>
        </p:nvPicPr>
        <p:blipFill>
          <a:blip r:embed="rId4">
            <a:alphaModFix/>
          </a:blip>
          <a:stretch>
            <a:fillRect/>
          </a:stretch>
        </p:blipFill>
        <p:spPr>
          <a:xfrm>
            <a:off x="4973300" y="2378350"/>
            <a:ext cx="115551" cy="115551"/>
          </a:xfrm>
          <a:prstGeom prst="rect">
            <a:avLst/>
          </a:prstGeom>
          <a:noFill/>
          <a:ln>
            <a:noFill/>
          </a:ln>
        </p:spPr>
      </p:pic>
      <p:sp>
        <p:nvSpPr>
          <p:cNvPr id="201" name="Google Shape;201;p43"/>
          <p:cNvSpPr txBox="1">
            <a:spLocks noGrp="1"/>
          </p:cNvSpPr>
          <p:nvPr>
            <p:ph type="body" idx="4294967295"/>
          </p:nvPr>
        </p:nvSpPr>
        <p:spPr>
          <a:xfrm>
            <a:off x="6919100" y="224622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5"/>
              </a:rPr>
              <a:t>KCSIE staff knowledge quiz</a:t>
            </a:r>
            <a:endParaRPr sz="1200">
              <a:solidFill>
                <a:schemeClr val="accent3"/>
              </a:solidFill>
              <a:latin typeface="Chivo SemiBold"/>
              <a:ea typeface="Chivo SemiBold"/>
              <a:cs typeface="Chivo SemiBold"/>
              <a:sym typeface="Chivo SemiBold"/>
            </a:endParaRPr>
          </a:p>
        </p:txBody>
      </p:sp>
      <p:pic>
        <p:nvPicPr>
          <p:cNvPr id="202" name="Google Shape;202;p43"/>
          <p:cNvPicPr preferRelativeResize="0"/>
          <p:nvPr/>
        </p:nvPicPr>
        <p:blipFill>
          <a:blip r:embed="rId4">
            <a:alphaModFix/>
          </a:blip>
          <a:stretch>
            <a:fillRect/>
          </a:stretch>
        </p:blipFill>
        <p:spPr>
          <a:xfrm>
            <a:off x="6952000" y="2368287"/>
            <a:ext cx="115551" cy="115551"/>
          </a:xfrm>
          <a:prstGeom prst="rect">
            <a:avLst/>
          </a:prstGeom>
          <a:noFill/>
          <a:ln>
            <a:noFill/>
          </a:ln>
        </p:spPr>
      </p:pic>
      <p:sp>
        <p:nvSpPr>
          <p:cNvPr id="203" name="Google Shape;203;p43"/>
          <p:cNvSpPr txBox="1">
            <a:spLocks noGrp="1"/>
          </p:cNvSpPr>
          <p:nvPr>
            <p:ph type="body" idx="4294967295"/>
          </p:nvPr>
        </p:nvSpPr>
        <p:spPr>
          <a:xfrm>
            <a:off x="4940400" y="3067144"/>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6"/>
              </a:rPr>
              <a:t>Essential guide</a:t>
            </a:r>
            <a:br>
              <a:rPr lang="en-GB" sz="1200" u="sng">
                <a:solidFill>
                  <a:schemeClr val="hlink"/>
                </a:solidFill>
                <a:latin typeface="Chivo SemiBold"/>
                <a:ea typeface="Chivo SemiBold"/>
                <a:cs typeface="Chivo SemiBold"/>
                <a:sym typeface="Chivo SemiBold"/>
                <a:hlinkClick r:id="rId6"/>
              </a:rPr>
            </a:br>
            <a:r>
              <a:rPr lang="en-GB" sz="1200" u="sng">
                <a:solidFill>
                  <a:schemeClr val="hlink"/>
                </a:solidFill>
                <a:latin typeface="Chivo SemiBold"/>
                <a:ea typeface="Chivo SemiBold"/>
                <a:cs typeface="Chivo SemiBold"/>
                <a:sym typeface="Chivo SemiBold"/>
                <a:hlinkClick r:id="rId6"/>
              </a:rPr>
              <a:t>to WTSC</a:t>
            </a:r>
            <a:endParaRPr sz="1200">
              <a:solidFill>
                <a:schemeClr val="accent3"/>
              </a:solidFill>
              <a:latin typeface="Chivo SemiBold"/>
              <a:ea typeface="Chivo SemiBold"/>
              <a:cs typeface="Chivo SemiBold"/>
              <a:sym typeface="Chivo SemiBold"/>
            </a:endParaRPr>
          </a:p>
        </p:txBody>
      </p:sp>
      <p:pic>
        <p:nvPicPr>
          <p:cNvPr id="204" name="Google Shape;204;p43"/>
          <p:cNvPicPr preferRelativeResize="0"/>
          <p:nvPr/>
        </p:nvPicPr>
        <p:blipFill>
          <a:blip r:embed="rId4">
            <a:alphaModFix/>
          </a:blip>
          <a:stretch>
            <a:fillRect/>
          </a:stretch>
        </p:blipFill>
        <p:spPr>
          <a:xfrm>
            <a:off x="4973300" y="3189200"/>
            <a:ext cx="115551" cy="115551"/>
          </a:xfrm>
          <a:prstGeom prst="rect">
            <a:avLst/>
          </a:prstGeom>
          <a:noFill/>
          <a:ln>
            <a:noFill/>
          </a:ln>
        </p:spPr>
      </p:pic>
      <p:sp>
        <p:nvSpPr>
          <p:cNvPr id="205" name="Google Shape;205;p43"/>
          <p:cNvSpPr txBox="1">
            <a:spLocks noGrp="1"/>
          </p:cNvSpPr>
          <p:nvPr>
            <p:ph type="body" idx="4294967295"/>
          </p:nvPr>
        </p:nvSpPr>
        <p:spPr>
          <a:xfrm>
            <a:off x="6919100" y="3067150"/>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7"/>
              </a:rPr>
              <a:t>Guidance on the levels of need in safeguarding</a:t>
            </a:r>
            <a:endParaRPr sz="1300">
              <a:solidFill>
                <a:schemeClr val="accent3"/>
              </a:solidFill>
              <a:latin typeface="Chivo SemiBold"/>
              <a:ea typeface="Chivo SemiBold"/>
              <a:cs typeface="Chivo SemiBold"/>
              <a:sym typeface="Chivo SemiBold"/>
            </a:endParaRPr>
          </a:p>
        </p:txBody>
      </p:sp>
      <p:pic>
        <p:nvPicPr>
          <p:cNvPr id="206" name="Google Shape;206;p43"/>
          <p:cNvPicPr preferRelativeResize="0"/>
          <p:nvPr/>
        </p:nvPicPr>
        <p:blipFill>
          <a:blip r:embed="rId4">
            <a:alphaModFix/>
          </a:blip>
          <a:stretch>
            <a:fillRect/>
          </a:stretch>
        </p:blipFill>
        <p:spPr>
          <a:xfrm>
            <a:off x="6952000" y="3189200"/>
            <a:ext cx="115551" cy="115551"/>
          </a:xfrm>
          <a:prstGeom prst="rect">
            <a:avLst/>
          </a:prstGeom>
          <a:noFill/>
          <a:ln>
            <a:noFill/>
          </a:ln>
        </p:spPr>
      </p:pic>
      <p:sp>
        <p:nvSpPr>
          <p:cNvPr id="207" name="Google Shape;207;p43"/>
          <p:cNvSpPr txBox="1">
            <a:spLocks noGrp="1"/>
          </p:cNvSpPr>
          <p:nvPr>
            <p:ph type="body" idx="4294967295"/>
          </p:nvPr>
        </p:nvSpPr>
        <p:spPr>
          <a:xfrm>
            <a:off x="4940400" y="3888050"/>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8"/>
              </a:rPr>
              <a:t>Key legislation and statutory safeguarding guidance</a:t>
            </a:r>
            <a:endParaRPr sz="1300">
              <a:solidFill>
                <a:schemeClr val="accent3"/>
              </a:solidFill>
              <a:latin typeface="Chivo SemiBold"/>
              <a:ea typeface="Chivo SemiBold"/>
              <a:cs typeface="Chivo SemiBold"/>
              <a:sym typeface="Chivo SemiBold"/>
            </a:endParaRPr>
          </a:p>
        </p:txBody>
      </p:sp>
      <p:pic>
        <p:nvPicPr>
          <p:cNvPr id="208" name="Google Shape;208;p43"/>
          <p:cNvPicPr preferRelativeResize="0"/>
          <p:nvPr/>
        </p:nvPicPr>
        <p:blipFill>
          <a:blip r:embed="rId4">
            <a:alphaModFix/>
          </a:blip>
          <a:stretch>
            <a:fillRect/>
          </a:stretch>
        </p:blipFill>
        <p:spPr>
          <a:xfrm>
            <a:off x="4973300" y="4010125"/>
            <a:ext cx="115551" cy="115551"/>
          </a:xfrm>
          <a:prstGeom prst="rect">
            <a:avLst/>
          </a:prstGeom>
          <a:noFill/>
          <a:ln>
            <a:noFill/>
          </a:ln>
        </p:spPr>
      </p:pic>
      <p:sp>
        <p:nvSpPr>
          <p:cNvPr id="209" name="Google Shape;209;p43"/>
          <p:cNvSpPr txBox="1">
            <a:spLocks noGrp="1"/>
          </p:cNvSpPr>
          <p:nvPr>
            <p:ph type="body" idx="4294967295"/>
          </p:nvPr>
        </p:nvSpPr>
        <p:spPr>
          <a:xfrm>
            <a:off x="6919100" y="388807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9"/>
              </a:rPr>
              <a:t>Safeguarding courses</a:t>
            </a:r>
            <a:endParaRPr sz="1300">
              <a:solidFill>
                <a:schemeClr val="accent3"/>
              </a:solidFill>
              <a:latin typeface="Chivo SemiBold"/>
              <a:ea typeface="Chivo SemiBold"/>
              <a:cs typeface="Chivo SemiBold"/>
              <a:sym typeface="Chivo SemiBold"/>
            </a:endParaRPr>
          </a:p>
        </p:txBody>
      </p:sp>
      <p:pic>
        <p:nvPicPr>
          <p:cNvPr id="210" name="Google Shape;210;p43"/>
          <p:cNvPicPr preferRelativeResize="0"/>
          <p:nvPr/>
        </p:nvPicPr>
        <p:blipFill>
          <a:blip r:embed="rId4">
            <a:alphaModFix/>
          </a:blip>
          <a:stretch>
            <a:fillRect/>
          </a:stretch>
        </p:blipFill>
        <p:spPr>
          <a:xfrm>
            <a:off x="6952000" y="4010150"/>
            <a:ext cx="115551" cy="115551"/>
          </a:xfrm>
          <a:prstGeom prst="rect">
            <a:avLst/>
          </a:prstGeom>
          <a:noFill/>
          <a:ln>
            <a:noFill/>
          </a:ln>
        </p:spPr>
      </p:pic>
      <p:sp>
        <p:nvSpPr>
          <p:cNvPr id="211" name="Google Shape;211;p43"/>
          <p:cNvSpPr txBox="1">
            <a:spLocks noGrp="1"/>
          </p:cNvSpPr>
          <p:nvPr>
            <p:ph type="body" idx="4294967295"/>
          </p:nvPr>
        </p:nvSpPr>
        <p:spPr>
          <a:xfrm>
            <a:off x="270000" y="4575650"/>
            <a:ext cx="3781500" cy="36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hlinkClick r:id="rId10"/>
              </a:rPr>
              <a:t>   </a:t>
            </a:r>
            <a:r>
              <a:rPr lang="en-GB" sz="1200" u="sng">
                <a:solidFill>
                  <a:schemeClr val="hlink"/>
                </a:solidFill>
                <a:latin typeface="Chivo SemiBold"/>
                <a:ea typeface="Chivo SemiBold"/>
                <a:cs typeface="Chivo SemiBold"/>
                <a:sym typeface="Chivo SemiBold"/>
                <a:hlinkClick r:id="rId10"/>
              </a:rPr>
              <a:t>Statutory safeguarding guidance (PDF)</a:t>
            </a:r>
            <a:endParaRPr sz="1200">
              <a:solidFill>
                <a:schemeClr val="accent3"/>
              </a:solidFill>
              <a:latin typeface="Chivo SemiBold"/>
              <a:ea typeface="Chivo SemiBold"/>
              <a:cs typeface="Chivo SemiBold"/>
              <a:sym typeface="Chivo SemiBold"/>
            </a:endParaRPr>
          </a:p>
        </p:txBody>
      </p:sp>
      <p:pic>
        <p:nvPicPr>
          <p:cNvPr id="212" name="Google Shape;212;p43"/>
          <p:cNvPicPr preferRelativeResize="0"/>
          <p:nvPr/>
        </p:nvPicPr>
        <p:blipFill>
          <a:blip r:embed="rId4">
            <a:alphaModFix/>
          </a:blip>
          <a:stretch>
            <a:fillRect/>
          </a:stretch>
        </p:blipFill>
        <p:spPr>
          <a:xfrm>
            <a:off x="302900" y="4697700"/>
            <a:ext cx="115551" cy="115551"/>
          </a:xfrm>
          <a:prstGeom prst="rect">
            <a:avLst/>
          </a:prstGeom>
          <a:noFill/>
          <a:ln>
            <a:noFill/>
          </a:ln>
        </p:spPr>
      </p:pic>
      <p:pic>
        <p:nvPicPr>
          <p:cNvPr id="213" name="Google Shape;213;p43" title="HST_INSETPack_PrimarySummarySheets.jpg"/>
          <p:cNvPicPr preferRelativeResize="0"/>
          <p:nvPr/>
        </p:nvPicPr>
        <p:blipFill>
          <a:blip r:embed="rId11">
            <a:alphaModFix/>
          </a:blip>
          <a:stretch>
            <a:fillRect/>
          </a:stretch>
        </p:blipFill>
        <p:spPr>
          <a:xfrm>
            <a:off x="767662" y="455725"/>
            <a:ext cx="2786176" cy="3940685"/>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44"/>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219" name="Google Shape;219;p44"/>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2</a:t>
            </a:r>
            <a:endParaRPr/>
          </a:p>
        </p:txBody>
      </p:sp>
      <p:sp>
        <p:nvSpPr>
          <p:cNvPr id="220" name="Google Shape;220;p44"/>
          <p:cNvSpPr txBox="1"/>
          <p:nvPr/>
        </p:nvSpPr>
        <p:spPr>
          <a:xfrm>
            <a:off x="1037850" y="9552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The four main types of abuse</a:t>
            </a:r>
            <a:br>
              <a:rPr lang="en-GB" sz="3000">
                <a:latin typeface="PT Serif"/>
                <a:ea typeface="PT Serif"/>
                <a:cs typeface="PT Serif"/>
                <a:sym typeface="PT Serif"/>
              </a:rPr>
            </a:br>
            <a:r>
              <a:rPr lang="en-GB" sz="3000">
                <a:latin typeface="PT Serif"/>
                <a:ea typeface="PT Serif"/>
                <a:cs typeface="PT Serif"/>
                <a:sym typeface="PT Serif"/>
              </a:rPr>
              <a:t>and signs to look out for</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221" name="Google Shape;221;p44"/>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225"/>
        <p:cNvGrpSpPr/>
        <p:nvPr/>
      </p:nvGrpSpPr>
      <p:grpSpPr>
        <a:xfrm>
          <a:off x="0" y="0"/>
          <a:ext cx="0" cy="0"/>
          <a:chOff x="0" y="0"/>
          <a:chExt cx="0" cy="0"/>
        </a:xfrm>
      </p:grpSpPr>
      <p:sp>
        <p:nvSpPr>
          <p:cNvPr id="226" name="Google Shape;226;p45"/>
          <p:cNvSpPr txBox="1">
            <a:spLocks noGrp="1"/>
          </p:cNvSpPr>
          <p:nvPr>
            <p:ph type="title"/>
          </p:nvPr>
        </p:nvSpPr>
        <p:spPr>
          <a:xfrm>
            <a:off x="196825" y="270000"/>
            <a:ext cx="8750400" cy="75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What are the four main types of abuse?</a:t>
            </a:r>
            <a:endParaRPr/>
          </a:p>
        </p:txBody>
      </p:sp>
      <p:sp>
        <p:nvSpPr>
          <p:cNvPr id="227" name="Google Shape;227;p45"/>
          <p:cNvSpPr txBox="1">
            <a:spLocks noGrp="1"/>
          </p:cNvSpPr>
          <p:nvPr>
            <p:ph type="body" idx="1"/>
          </p:nvPr>
        </p:nvSpPr>
        <p:spPr>
          <a:xfrm>
            <a:off x="2182250" y="1700338"/>
            <a:ext cx="1890000" cy="487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Physical abuse</a:t>
            </a:r>
            <a:endParaRPr sz="1800">
              <a:solidFill>
                <a:schemeClr val="accent1"/>
              </a:solidFill>
              <a:latin typeface="Chivo Medium"/>
              <a:ea typeface="Chivo Medium"/>
              <a:cs typeface="Chivo Medium"/>
              <a:sym typeface="Chivo Medium"/>
            </a:endParaRPr>
          </a:p>
        </p:txBody>
      </p:sp>
      <p:sp>
        <p:nvSpPr>
          <p:cNvPr id="228" name="Google Shape;228;p45"/>
          <p:cNvSpPr txBox="1">
            <a:spLocks noGrp="1"/>
          </p:cNvSpPr>
          <p:nvPr>
            <p:ph type="body" idx="1"/>
          </p:nvPr>
        </p:nvSpPr>
        <p:spPr>
          <a:xfrm>
            <a:off x="6455900" y="1700338"/>
            <a:ext cx="2153700" cy="487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Emotional abuse</a:t>
            </a:r>
            <a:endParaRPr sz="1800">
              <a:solidFill>
                <a:schemeClr val="accent1"/>
              </a:solidFill>
              <a:latin typeface="Chivo Medium"/>
              <a:ea typeface="Chivo Medium"/>
              <a:cs typeface="Chivo Medium"/>
              <a:sym typeface="Chivo Medium"/>
            </a:endParaRPr>
          </a:p>
        </p:txBody>
      </p:sp>
      <p:sp>
        <p:nvSpPr>
          <p:cNvPr id="229" name="Google Shape;229;p45"/>
          <p:cNvSpPr txBox="1">
            <a:spLocks noGrp="1"/>
          </p:cNvSpPr>
          <p:nvPr>
            <p:ph type="body" idx="1"/>
          </p:nvPr>
        </p:nvSpPr>
        <p:spPr>
          <a:xfrm>
            <a:off x="2182250" y="3622800"/>
            <a:ext cx="1699800" cy="487800"/>
          </a:xfrm>
          <a:prstGeom prst="rect">
            <a:avLst/>
          </a:prstGeom>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Sexual abuse</a:t>
            </a:r>
            <a:endParaRPr sz="1800">
              <a:solidFill>
                <a:schemeClr val="accent1"/>
              </a:solidFill>
              <a:latin typeface="Chivo Medium"/>
              <a:ea typeface="Chivo Medium"/>
              <a:cs typeface="Chivo Medium"/>
              <a:sym typeface="Chivo Medium"/>
            </a:endParaRPr>
          </a:p>
        </p:txBody>
      </p:sp>
      <p:sp>
        <p:nvSpPr>
          <p:cNvPr id="230" name="Google Shape;230;p45"/>
          <p:cNvSpPr txBox="1">
            <a:spLocks noGrp="1"/>
          </p:cNvSpPr>
          <p:nvPr>
            <p:ph type="body" idx="1"/>
          </p:nvPr>
        </p:nvSpPr>
        <p:spPr>
          <a:xfrm>
            <a:off x="6455900" y="3622800"/>
            <a:ext cx="1257600" cy="487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Neglect</a:t>
            </a:r>
            <a:endParaRPr sz="1800">
              <a:solidFill>
                <a:schemeClr val="accent1"/>
              </a:solidFill>
              <a:latin typeface="Chivo Medium"/>
              <a:ea typeface="Chivo Medium"/>
              <a:cs typeface="Chivo Medium"/>
              <a:sym typeface="Chivo Medium"/>
            </a:endParaRPr>
          </a:p>
        </p:txBody>
      </p:sp>
      <p:pic>
        <p:nvPicPr>
          <p:cNvPr id="231" name="Google Shape;231;p45" title="24-SFGOV-v1_TypesOfAbuse_01_EmotionalAbuse_A.png"/>
          <p:cNvPicPr preferRelativeResize="0"/>
          <p:nvPr/>
        </p:nvPicPr>
        <p:blipFill>
          <a:blip r:embed="rId3">
            <a:alphaModFix/>
          </a:blip>
          <a:stretch>
            <a:fillRect/>
          </a:stretch>
        </p:blipFill>
        <p:spPr>
          <a:xfrm>
            <a:off x="3882050" y="1202500"/>
            <a:ext cx="2734000" cy="1483475"/>
          </a:xfrm>
          <a:prstGeom prst="rect">
            <a:avLst/>
          </a:prstGeom>
          <a:noFill/>
          <a:ln>
            <a:noFill/>
          </a:ln>
        </p:spPr>
      </p:pic>
      <p:pic>
        <p:nvPicPr>
          <p:cNvPr id="232" name="Google Shape;232;p45" title="24-SFGOV-v1_TypesOfAbuse_01_Neglect_A.png"/>
          <p:cNvPicPr preferRelativeResize="0"/>
          <p:nvPr/>
        </p:nvPicPr>
        <p:blipFill>
          <a:blip r:embed="rId4">
            <a:alphaModFix/>
          </a:blip>
          <a:stretch>
            <a:fillRect/>
          </a:stretch>
        </p:blipFill>
        <p:spPr>
          <a:xfrm>
            <a:off x="3882050" y="3124963"/>
            <a:ext cx="2734000" cy="1483475"/>
          </a:xfrm>
          <a:prstGeom prst="rect">
            <a:avLst/>
          </a:prstGeom>
          <a:noFill/>
          <a:ln>
            <a:noFill/>
          </a:ln>
        </p:spPr>
      </p:pic>
      <p:pic>
        <p:nvPicPr>
          <p:cNvPr id="233" name="Google Shape;233;p45" title="24-SFGOV-v1_TypesOfAbuse_01_PhysicalAbuse_A.png"/>
          <p:cNvPicPr preferRelativeResize="0"/>
          <p:nvPr/>
        </p:nvPicPr>
        <p:blipFill>
          <a:blip r:embed="rId5">
            <a:alphaModFix/>
          </a:blip>
          <a:stretch>
            <a:fillRect/>
          </a:stretch>
        </p:blipFill>
        <p:spPr>
          <a:xfrm>
            <a:off x="0" y="1202500"/>
            <a:ext cx="2734000" cy="1483475"/>
          </a:xfrm>
          <a:prstGeom prst="rect">
            <a:avLst/>
          </a:prstGeom>
          <a:noFill/>
          <a:ln>
            <a:noFill/>
          </a:ln>
        </p:spPr>
      </p:pic>
      <p:pic>
        <p:nvPicPr>
          <p:cNvPr id="234" name="Google Shape;234;p45" title="24-SFGOV-v1_TypesOfAbuse_01_SexualAbuse_A.png"/>
          <p:cNvPicPr preferRelativeResize="0"/>
          <p:nvPr/>
        </p:nvPicPr>
        <p:blipFill>
          <a:blip r:embed="rId6">
            <a:alphaModFix/>
          </a:blip>
          <a:stretch>
            <a:fillRect/>
          </a:stretch>
        </p:blipFill>
        <p:spPr>
          <a:xfrm>
            <a:off x="0" y="3124963"/>
            <a:ext cx="2734000" cy="1483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 name="Online Media 1" title="Spotting The Signs - INSET Pack 2025">
            <a:hlinkClick r:id="" action="ppaction://media"/>
            <a:extLst>
              <a:ext uri="{FF2B5EF4-FFF2-40B4-BE49-F238E27FC236}">
                <a16:creationId xmlns:a16="http://schemas.microsoft.com/office/drawing/2014/main" id="{1D85F581-705A-FBA3-FD6B-BE323E3D3C70}"/>
              </a:ext>
            </a:extLst>
          </p:cNvPr>
          <p:cNvPicPr>
            <a:picLocks noRot="1" noChangeAspect="1"/>
          </p:cNvPicPr>
          <p:nvPr>
            <a:videoFile r:link="rId1"/>
          </p:nvPr>
        </p:nvPicPr>
        <p:blipFill>
          <a:blip r:embed="rId4"/>
          <a:stretch>
            <a:fillRect/>
          </a:stretch>
        </p:blipFill>
        <p:spPr>
          <a:xfrm>
            <a:off x="480000" y="262026"/>
            <a:ext cx="8184000" cy="4620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7"/>
          <p:cNvSpPr txBox="1">
            <a:spLocks noGrp="1"/>
          </p:cNvSpPr>
          <p:nvPr>
            <p:ph type="title" idx="4294967295"/>
          </p:nvPr>
        </p:nvSpPr>
        <p:spPr>
          <a:xfrm>
            <a:off x="270000" y="480400"/>
            <a:ext cx="6153000" cy="1770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00000"/>
                </a:solidFill>
              </a:rPr>
              <a:t>Physical abuse</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A form of abuse which may involve hitting, shaking, throwing, poisoning, burning or scalding, drowning, suffocating, or otherwise causing physical harm to a child. Physical harm may also be caused when a parent or carer fabricates the symptoms of, or deliberately induces, illness in a child.</a:t>
            </a:r>
            <a:endParaRPr sz="1400">
              <a:solidFill>
                <a:srgbClr val="000000"/>
              </a:solidFill>
              <a:latin typeface="Chivo"/>
              <a:ea typeface="Chivo"/>
              <a:cs typeface="Chivo"/>
              <a:sym typeface="Chivo"/>
            </a:endParaRPr>
          </a:p>
        </p:txBody>
      </p:sp>
      <p:sp>
        <p:nvSpPr>
          <p:cNvPr id="245" name="Google Shape;245;p47"/>
          <p:cNvSpPr txBox="1"/>
          <p:nvPr/>
        </p:nvSpPr>
        <p:spPr>
          <a:xfrm>
            <a:off x="270000" y="2454575"/>
            <a:ext cx="25296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Clr>
                <a:srgbClr val="000000"/>
              </a:buClr>
              <a:buSzPts val="1100"/>
              <a:buFont typeface="Arial"/>
              <a:buNone/>
            </a:pPr>
            <a:r>
              <a:rPr lang="en-GB">
                <a:latin typeface="Chivo SemiBold"/>
                <a:ea typeface="Chivo SemiBold"/>
                <a:cs typeface="Chivo SemiBold"/>
                <a:sym typeface="Chivo SemiBold"/>
              </a:rPr>
              <a:t>Signs to look out for:</a:t>
            </a:r>
            <a:endParaRPr>
              <a:latin typeface="Chivo SemiBold"/>
              <a:ea typeface="Chivo SemiBold"/>
              <a:cs typeface="Chivo SemiBold"/>
              <a:sym typeface="Chivo SemiBold"/>
            </a:endParaRPr>
          </a:p>
        </p:txBody>
      </p:sp>
      <p:sp>
        <p:nvSpPr>
          <p:cNvPr id="246" name="Google Shape;246;p47"/>
          <p:cNvSpPr txBox="1">
            <a:spLocks noGrp="1"/>
          </p:cNvSpPr>
          <p:nvPr>
            <p:ph type="body" idx="4294967295"/>
          </p:nvPr>
        </p:nvSpPr>
        <p:spPr>
          <a:xfrm>
            <a:off x="270000" y="3043388"/>
            <a:ext cx="9366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Bruises</a:t>
            </a:r>
            <a:endParaRPr sz="1400">
              <a:solidFill>
                <a:schemeClr val="accent1"/>
              </a:solidFill>
              <a:latin typeface="Chivo SemiBold"/>
              <a:ea typeface="Chivo SemiBold"/>
              <a:cs typeface="Chivo SemiBold"/>
              <a:sym typeface="Chivo SemiBold"/>
            </a:endParaRPr>
          </a:p>
        </p:txBody>
      </p:sp>
      <p:sp>
        <p:nvSpPr>
          <p:cNvPr id="247" name="Google Shape;247;p47"/>
          <p:cNvSpPr txBox="1">
            <a:spLocks noGrp="1"/>
          </p:cNvSpPr>
          <p:nvPr>
            <p:ph type="body" idx="4294967295"/>
          </p:nvPr>
        </p:nvSpPr>
        <p:spPr>
          <a:xfrm>
            <a:off x="1424800" y="3019650"/>
            <a:ext cx="24879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Fractures or broken bones</a:t>
            </a:r>
            <a:endParaRPr sz="1400">
              <a:solidFill>
                <a:schemeClr val="accent1"/>
              </a:solidFill>
              <a:latin typeface="Chivo SemiBold"/>
              <a:ea typeface="Chivo SemiBold"/>
              <a:cs typeface="Chivo SemiBold"/>
              <a:sym typeface="Chivo SemiBold"/>
            </a:endParaRPr>
          </a:p>
        </p:txBody>
      </p:sp>
      <p:sp>
        <p:nvSpPr>
          <p:cNvPr id="248" name="Google Shape;248;p47"/>
          <p:cNvSpPr txBox="1">
            <a:spLocks noGrp="1"/>
          </p:cNvSpPr>
          <p:nvPr>
            <p:ph type="body" idx="4294967295"/>
          </p:nvPr>
        </p:nvSpPr>
        <p:spPr>
          <a:xfrm>
            <a:off x="4130900" y="3019649"/>
            <a:ext cx="1618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Burns or scalds</a:t>
            </a:r>
            <a:endParaRPr sz="1400">
              <a:solidFill>
                <a:schemeClr val="accent1"/>
              </a:solidFill>
              <a:latin typeface="Chivo SemiBold"/>
              <a:ea typeface="Chivo SemiBold"/>
              <a:cs typeface="Chivo SemiBold"/>
              <a:sym typeface="Chivo SemiBold"/>
            </a:endParaRPr>
          </a:p>
        </p:txBody>
      </p:sp>
      <p:sp>
        <p:nvSpPr>
          <p:cNvPr id="249" name="Google Shape;249;p47"/>
          <p:cNvSpPr txBox="1">
            <a:spLocks noGrp="1"/>
          </p:cNvSpPr>
          <p:nvPr>
            <p:ph type="body" idx="4294967295"/>
          </p:nvPr>
        </p:nvSpPr>
        <p:spPr>
          <a:xfrm>
            <a:off x="270000" y="3605975"/>
            <a:ext cx="11547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Bite marks</a:t>
            </a:r>
            <a:endParaRPr sz="1400">
              <a:solidFill>
                <a:schemeClr val="accent1"/>
              </a:solidFill>
              <a:latin typeface="Chivo SemiBold"/>
              <a:ea typeface="Chivo SemiBold"/>
              <a:cs typeface="Chivo SemiBold"/>
              <a:sym typeface="Chivo SemiBold"/>
            </a:endParaRPr>
          </a:p>
        </p:txBody>
      </p:sp>
      <p:sp>
        <p:nvSpPr>
          <p:cNvPr id="250" name="Google Shape;250;p47"/>
          <p:cNvSpPr txBox="1">
            <a:spLocks noGrp="1"/>
          </p:cNvSpPr>
          <p:nvPr>
            <p:ph type="body" idx="4294967295"/>
          </p:nvPr>
        </p:nvSpPr>
        <p:spPr>
          <a:xfrm>
            <a:off x="1643000" y="3606275"/>
            <a:ext cx="24879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Refusal to discuss injuries</a:t>
            </a:r>
            <a:endParaRPr sz="1400">
              <a:solidFill>
                <a:schemeClr val="accent1"/>
              </a:solidFill>
              <a:latin typeface="Chivo SemiBold"/>
              <a:ea typeface="Chivo SemiBold"/>
              <a:cs typeface="Chivo SemiBold"/>
              <a:sym typeface="Chivo SemiBold"/>
            </a:endParaRPr>
          </a:p>
        </p:txBody>
      </p:sp>
      <p:sp>
        <p:nvSpPr>
          <p:cNvPr id="251" name="Google Shape;251;p47"/>
          <p:cNvSpPr txBox="1">
            <a:spLocks noGrp="1"/>
          </p:cNvSpPr>
          <p:nvPr>
            <p:ph type="body" idx="4294967295"/>
          </p:nvPr>
        </p:nvSpPr>
        <p:spPr>
          <a:xfrm>
            <a:off x="4349200" y="3606275"/>
            <a:ext cx="4161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Keeping the body covered, even in hot weather</a:t>
            </a:r>
            <a:endParaRPr sz="1400">
              <a:solidFill>
                <a:srgbClr val="000000"/>
              </a:solidFill>
              <a:latin typeface="Chivo SemiBold"/>
              <a:ea typeface="Chivo SemiBold"/>
              <a:cs typeface="Chivo SemiBold"/>
              <a:sym typeface="Chivo SemiBold"/>
            </a:endParaRPr>
          </a:p>
        </p:txBody>
      </p:sp>
      <p:pic>
        <p:nvPicPr>
          <p:cNvPr id="252" name="Google Shape;252;p47"/>
          <p:cNvPicPr preferRelativeResize="0"/>
          <p:nvPr/>
        </p:nvPicPr>
        <p:blipFill rotWithShape="1">
          <a:blip r:embed="rId3">
            <a:alphaModFix/>
          </a:blip>
          <a:srcRect l="11520" t="11520" r="11520" b="11520"/>
          <a:stretch/>
        </p:blipFill>
        <p:spPr>
          <a:xfrm>
            <a:off x="6865851" y="480400"/>
            <a:ext cx="1954150" cy="1954150"/>
          </a:xfrm>
          <a:prstGeom prst="rect">
            <a:avLst/>
          </a:prstGeom>
          <a:noFill/>
          <a:ln>
            <a:noFill/>
          </a:ln>
        </p:spPr>
      </p:pic>
      <p:sp>
        <p:nvSpPr>
          <p:cNvPr id="253" name="Google Shape;253;p47"/>
          <p:cNvSpPr txBox="1">
            <a:spLocks noGrp="1"/>
          </p:cNvSpPr>
          <p:nvPr>
            <p:ph type="body" idx="4294967295"/>
          </p:nvPr>
        </p:nvSpPr>
        <p:spPr>
          <a:xfrm>
            <a:off x="270000" y="4149800"/>
            <a:ext cx="34395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Descriptions of excessive punishment</a:t>
            </a:r>
            <a:endParaRPr sz="1400">
              <a:solidFill>
                <a:srgbClr val="000000"/>
              </a:solidFill>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257"/>
        <p:cNvGrpSpPr/>
        <p:nvPr/>
      </p:nvGrpSpPr>
      <p:grpSpPr>
        <a:xfrm>
          <a:off x="0" y="0"/>
          <a:ext cx="0" cy="0"/>
          <a:chOff x="0" y="0"/>
          <a:chExt cx="0" cy="0"/>
        </a:xfrm>
      </p:grpSpPr>
      <p:sp>
        <p:nvSpPr>
          <p:cNvPr id="258" name="Google Shape;258;p48"/>
          <p:cNvSpPr txBox="1">
            <a:spLocks noGrp="1"/>
          </p:cNvSpPr>
          <p:nvPr>
            <p:ph type="title" idx="4294967295"/>
          </p:nvPr>
        </p:nvSpPr>
        <p:spPr>
          <a:xfrm>
            <a:off x="270000" y="699138"/>
            <a:ext cx="5013900" cy="145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Emotional abuse</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The persistent emotional maltreatment of a child such as to cause severe and adverse effects on the child’s emotional development.</a:t>
            </a:r>
            <a:endParaRPr sz="1400">
              <a:solidFill>
                <a:srgbClr val="000000"/>
              </a:solidFill>
              <a:latin typeface="Chivo"/>
              <a:ea typeface="Chivo"/>
              <a:cs typeface="Chivo"/>
              <a:sym typeface="Chivo"/>
            </a:endParaRPr>
          </a:p>
        </p:txBody>
      </p:sp>
      <p:sp>
        <p:nvSpPr>
          <p:cNvPr id="259" name="Google Shape;259;p48"/>
          <p:cNvSpPr txBox="1"/>
          <p:nvPr/>
        </p:nvSpPr>
        <p:spPr>
          <a:xfrm>
            <a:off x="270000" y="2284088"/>
            <a:ext cx="25296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Clr>
                <a:srgbClr val="000000"/>
              </a:buClr>
              <a:buSzPts val="1100"/>
              <a:buFont typeface="Arial"/>
              <a:buNone/>
            </a:pPr>
            <a:r>
              <a:rPr lang="en-GB">
                <a:latin typeface="Chivo SemiBold"/>
                <a:ea typeface="Chivo SemiBold"/>
                <a:cs typeface="Chivo SemiBold"/>
                <a:sym typeface="Chivo SemiBold"/>
              </a:rPr>
              <a:t>Signs to look out for:</a:t>
            </a:r>
            <a:endParaRPr>
              <a:latin typeface="Chivo SemiBold"/>
              <a:ea typeface="Chivo SemiBold"/>
              <a:cs typeface="Chivo SemiBold"/>
              <a:sym typeface="Chivo SemiBold"/>
            </a:endParaRPr>
          </a:p>
        </p:txBody>
      </p:sp>
      <p:sp>
        <p:nvSpPr>
          <p:cNvPr id="260" name="Google Shape;260;p48"/>
          <p:cNvSpPr txBox="1">
            <a:spLocks noGrp="1"/>
          </p:cNvSpPr>
          <p:nvPr>
            <p:ph type="body" idx="4294967295"/>
          </p:nvPr>
        </p:nvSpPr>
        <p:spPr>
          <a:xfrm>
            <a:off x="270000" y="2849013"/>
            <a:ext cx="18024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Lack of confidence</a:t>
            </a:r>
            <a:endParaRPr sz="1400">
              <a:solidFill>
                <a:srgbClr val="000000"/>
              </a:solidFill>
              <a:latin typeface="Chivo SemiBold"/>
              <a:ea typeface="Chivo SemiBold"/>
              <a:cs typeface="Chivo SemiBold"/>
              <a:sym typeface="Chivo SemiBold"/>
            </a:endParaRPr>
          </a:p>
        </p:txBody>
      </p:sp>
      <p:sp>
        <p:nvSpPr>
          <p:cNvPr id="261" name="Google Shape;261;p48"/>
          <p:cNvSpPr txBox="1">
            <a:spLocks noGrp="1"/>
          </p:cNvSpPr>
          <p:nvPr>
            <p:ph type="body" idx="4294967295"/>
          </p:nvPr>
        </p:nvSpPr>
        <p:spPr>
          <a:xfrm>
            <a:off x="2232350" y="2848563"/>
            <a:ext cx="48021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Being overly affectionate or clingy towards strangers</a:t>
            </a:r>
            <a:endParaRPr sz="1400">
              <a:solidFill>
                <a:srgbClr val="000000"/>
              </a:solidFill>
              <a:latin typeface="Chivo SemiBold"/>
              <a:ea typeface="Chivo SemiBold"/>
              <a:cs typeface="Chivo SemiBold"/>
              <a:sym typeface="Chivo SemiBold"/>
            </a:endParaRPr>
          </a:p>
        </p:txBody>
      </p:sp>
      <p:sp>
        <p:nvSpPr>
          <p:cNvPr id="262" name="Google Shape;262;p48"/>
          <p:cNvSpPr txBox="1">
            <a:spLocks noGrp="1"/>
          </p:cNvSpPr>
          <p:nvPr>
            <p:ph type="body" idx="4294967295"/>
          </p:nvPr>
        </p:nvSpPr>
        <p:spPr>
          <a:xfrm>
            <a:off x="270000" y="3435488"/>
            <a:ext cx="3186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Having few social skills and friends</a:t>
            </a:r>
            <a:endParaRPr sz="1400">
              <a:solidFill>
                <a:srgbClr val="000000"/>
              </a:solidFill>
              <a:latin typeface="Chivo SemiBold"/>
              <a:ea typeface="Chivo SemiBold"/>
              <a:cs typeface="Chivo SemiBold"/>
              <a:sym typeface="Chivo SemiBold"/>
            </a:endParaRPr>
          </a:p>
        </p:txBody>
      </p:sp>
      <p:sp>
        <p:nvSpPr>
          <p:cNvPr id="263" name="Google Shape;263;p48"/>
          <p:cNvSpPr txBox="1">
            <a:spLocks noGrp="1"/>
          </p:cNvSpPr>
          <p:nvPr>
            <p:ph type="body" idx="4294967295"/>
          </p:nvPr>
        </p:nvSpPr>
        <p:spPr>
          <a:xfrm>
            <a:off x="3629775" y="3435488"/>
            <a:ext cx="28704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Cruelty towards other children</a:t>
            </a:r>
            <a:endParaRPr sz="1400">
              <a:solidFill>
                <a:srgbClr val="000000"/>
              </a:solidFill>
              <a:latin typeface="Chivo SemiBold"/>
              <a:ea typeface="Chivo SemiBold"/>
              <a:cs typeface="Chivo SemiBold"/>
              <a:sym typeface="Chivo SemiBold"/>
            </a:endParaRPr>
          </a:p>
        </p:txBody>
      </p:sp>
      <p:sp>
        <p:nvSpPr>
          <p:cNvPr id="264" name="Google Shape;264;p48"/>
          <p:cNvSpPr txBox="1">
            <a:spLocks noGrp="1"/>
          </p:cNvSpPr>
          <p:nvPr>
            <p:ph type="body" idx="4294967295"/>
          </p:nvPr>
        </p:nvSpPr>
        <p:spPr>
          <a:xfrm>
            <a:off x="270000" y="4021974"/>
            <a:ext cx="3186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Difficulty regulating their emotions</a:t>
            </a:r>
            <a:endParaRPr sz="1400">
              <a:solidFill>
                <a:srgbClr val="000000"/>
              </a:solidFill>
              <a:latin typeface="Chivo SemiBold"/>
              <a:ea typeface="Chivo SemiBold"/>
              <a:cs typeface="Chivo SemiBold"/>
              <a:sym typeface="Chivo SemiBold"/>
            </a:endParaRPr>
          </a:p>
        </p:txBody>
      </p:sp>
      <p:pic>
        <p:nvPicPr>
          <p:cNvPr id="265" name="Google Shape;265;p48"/>
          <p:cNvPicPr preferRelativeResize="0"/>
          <p:nvPr/>
        </p:nvPicPr>
        <p:blipFill>
          <a:blip r:embed="rId3">
            <a:alphaModFix/>
          </a:blip>
          <a:stretch>
            <a:fillRect/>
          </a:stretch>
        </p:blipFill>
        <p:spPr>
          <a:xfrm>
            <a:off x="6582975" y="192675"/>
            <a:ext cx="2529600" cy="2529600"/>
          </a:xfrm>
          <a:prstGeom prst="rect">
            <a:avLst/>
          </a:prstGeom>
          <a:noFill/>
          <a:ln>
            <a:noFill/>
          </a:ln>
        </p:spPr>
      </p:pic>
      <p:sp>
        <p:nvSpPr>
          <p:cNvPr id="266" name="Google Shape;266;p48"/>
          <p:cNvSpPr txBox="1">
            <a:spLocks noGrp="1"/>
          </p:cNvSpPr>
          <p:nvPr>
            <p:ph type="body" idx="4294967295"/>
          </p:nvPr>
        </p:nvSpPr>
        <p:spPr>
          <a:xfrm>
            <a:off x="3629775" y="4022425"/>
            <a:ext cx="4117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Lack of close relationship to a parent or carer</a:t>
            </a:r>
            <a:endParaRPr sz="1400">
              <a:solidFill>
                <a:srgbClr val="000000"/>
              </a:solidFill>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9"/>
          <p:cNvSpPr txBox="1">
            <a:spLocks noGrp="1"/>
          </p:cNvSpPr>
          <p:nvPr>
            <p:ph type="title" idx="4294967295"/>
          </p:nvPr>
        </p:nvSpPr>
        <p:spPr>
          <a:xfrm>
            <a:off x="273150" y="610150"/>
            <a:ext cx="5348400" cy="164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Sexual abuse</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Involves forcing or enticing a child or young person to take part in sexual activities, not necessarily involving a high level of violence, whether or not the child is aware of what</a:t>
            </a:r>
            <a:br>
              <a:rPr lang="en-GB" sz="1400">
                <a:solidFill>
                  <a:srgbClr val="000000"/>
                </a:solidFill>
                <a:latin typeface="Chivo"/>
                <a:ea typeface="Chivo"/>
                <a:cs typeface="Chivo"/>
                <a:sym typeface="Chivo"/>
              </a:rPr>
            </a:br>
            <a:r>
              <a:rPr lang="en-GB" sz="1400">
                <a:solidFill>
                  <a:srgbClr val="000000"/>
                </a:solidFill>
                <a:latin typeface="Chivo"/>
                <a:ea typeface="Chivo"/>
                <a:cs typeface="Chivo"/>
                <a:sym typeface="Chivo"/>
              </a:rPr>
              <a:t>is happening.</a:t>
            </a:r>
            <a:endParaRPr sz="1400">
              <a:solidFill>
                <a:srgbClr val="000000"/>
              </a:solidFill>
              <a:latin typeface="Chivo"/>
              <a:ea typeface="Chivo"/>
              <a:cs typeface="Chivo"/>
              <a:sym typeface="Chivo"/>
            </a:endParaRPr>
          </a:p>
        </p:txBody>
      </p:sp>
      <p:sp>
        <p:nvSpPr>
          <p:cNvPr id="272" name="Google Shape;272;p49"/>
          <p:cNvSpPr txBox="1"/>
          <p:nvPr/>
        </p:nvSpPr>
        <p:spPr>
          <a:xfrm>
            <a:off x="273150" y="2372613"/>
            <a:ext cx="25296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Clr>
                <a:srgbClr val="000000"/>
              </a:buClr>
              <a:buSzPts val="1100"/>
              <a:buFont typeface="Arial"/>
              <a:buNone/>
            </a:pPr>
            <a:r>
              <a:rPr lang="en-GB">
                <a:latin typeface="Chivo SemiBold"/>
                <a:ea typeface="Chivo SemiBold"/>
                <a:cs typeface="Chivo SemiBold"/>
                <a:sym typeface="Chivo SemiBold"/>
              </a:rPr>
              <a:t>Signs to look out for:</a:t>
            </a:r>
            <a:endParaRPr>
              <a:latin typeface="Chivo SemiBold"/>
              <a:ea typeface="Chivo SemiBold"/>
              <a:cs typeface="Chivo SemiBold"/>
              <a:sym typeface="Chivo SemiBold"/>
            </a:endParaRPr>
          </a:p>
        </p:txBody>
      </p:sp>
      <p:sp>
        <p:nvSpPr>
          <p:cNvPr id="273" name="Google Shape;273;p49"/>
          <p:cNvSpPr txBox="1">
            <a:spLocks noGrp="1"/>
          </p:cNvSpPr>
          <p:nvPr>
            <p:ph type="body" idx="4294967295"/>
          </p:nvPr>
        </p:nvSpPr>
        <p:spPr>
          <a:xfrm>
            <a:off x="273150" y="2937538"/>
            <a:ext cx="2652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Soreness of the genital area</a:t>
            </a:r>
            <a:endParaRPr sz="1400">
              <a:solidFill>
                <a:srgbClr val="000000"/>
              </a:solidFill>
              <a:latin typeface="Chivo SemiBold"/>
              <a:ea typeface="Chivo SemiBold"/>
              <a:cs typeface="Chivo SemiBold"/>
              <a:sym typeface="Chivo SemiBold"/>
            </a:endParaRPr>
          </a:p>
        </p:txBody>
      </p:sp>
      <p:sp>
        <p:nvSpPr>
          <p:cNvPr id="274" name="Google Shape;274;p49"/>
          <p:cNvSpPr txBox="1">
            <a:spLocks noGrp="1"/>
          </p:cNvSpPr>
          <p:nvPr>
            <p:ph type="body" idx="4294967295"/>
          </p:nvPr>
        </p:nvSpPr>
        <p:spPr>
          <a:xfrm>
            <a:off x="3091950" y="2937688"/>
            <a:ext cx="25296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Recurrent abdominal pains</a:t>
            </a:r>
            <a:endParaRPr sz="1400">
              <a:solidFill>
                <a:schemeClr val="accent1"/>
              </a:solidFill>
              <a:latin typeface="Chivo SemiBold"/>
              <a:ea typeface="Chivo SemiBold"/>
              <a:cs typeface="Chivo SemiBold"/>
              <a:sym typeface="Chivo SemiBold"/>
            </a:endParaRPr>
          </a:p>
        </p:txBody>
      </p:sp>
      <p:sp>
        <p:nvSpPr>
          <p:cNvPr id="275" name="Google Shape;275;p49"/>
          <p:cNvSpPr txBox="1">
            <a:spLocks noGrp="1"/>
          </p:cNvSpPr>
          <p:nvPr>
            <p:ph type="body" idx="4294967295"/>
          </p:nvPr>
        </p:nvSpPr>
        <p:spPr>
          <a:xfrm>
            <a:off x="5788350" y="2937688"/>
            <a:ext cx="28764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Sexually transmitted infections</a:t>
            </a:r>
            <a:endParaRPr sz="1400">
              <a:solidFill>
                <a:schemeClr val="accent1"/>
              </a:solidFill>
              <a:latin typeface="Chivo SemiBold"/>
              <a:ea typeface="Chivo SemiBold"/>
              <a:cs typeface="Chivo SemiBold"/>
              <a:sym typeface="Chivo SemiBold"/>
            </a:endParaRPr>
          </a:p>
        </p:txBody>
      </p:sp>
      <p:sp>
        <p:nvSpPr>
          <p:cNvPr id="276" name="Google Shape;276;p49"/>
          <p:cNvSpPr txBox="1">
            <a:spLocks noGrp="1"/>
          </p:cNvSpPr>
          <p:nvPr>
            <p:ph type="body" idx="4294967295"/>
          </p:nvPr>
        </p:nvSpPr>
        <p:spPr>
          <a:xfrm>
            <a:off x="273150" y="3524313"/>
            <a:ext cx="4537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Age inappropriate sexual knowledge and language</a:t>
            </a:r>
            <a:endParaRPr sz="1400">
              <a:solidFill>
                <a:schemeClr val="accent1"/>
              </a:solidFill>
              <a:latin typeface="Chivo SemiBold"/>
              <a:ea typeface="Chivo SemiBold"/>
              <a:cs typeface="Chivo SemiBold"/>
              <a:sym typeface="Chivo SemiBold"/>
            </a:endParaRPr>
          </a:p>
        </p:txBody>
      </p:sp>
      <p:sp>
        <p:nvSpPr>
          <p:cNvPr id="277" name="Google Shape;277;p49"/>
          <p:cNvSpPr txBox="1">
            <a:spLocks noGrp="1"/>
          </p:cNvSpPr>
          <p:nvPr>
            <p:ph type="body" idx="4294967295"/>
          </p:nvPr>
        </p:nvSpPr>
        <p:spPr>
          <a:xfrm>
            <a:off x="4978050" y="3524313"/>
            <a:ext cx="3892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Avoiding being alone with particular people</a:t>
            </a:r>
            <a:endParaRPr sz="1400">
              <a:solidFill>
                <a:schemeClr val="accent1"/>
              </a:solidFill>
              <a:latin typeface="Chivo SemiBold"/>
              <a:ea typeface="Chivo SemiBold"/>
              <a:cs typeface="Chivo SemiBold"/>
              <a:sym typeface="Chivo SemiBold"/>
            </a:endParaRPr>
          </a:p>
        </p:txBody>
      </p:sp>
      <p:sp>
        <p:nvSpPr>
          <p:cNvPr id="278" name="Google Shape;278;p49"/>
          <p:cNvSpPr txBox="1">
            <a:spLocks noGrp="1"/>
          </p:cNvSpPr>
          <p:nvPr>
            <p:ph type="body" idx="4294967295"/>
          </p:nvPr>
        </p:nvSpPr>
        <p:spPr>
          <a:xfrm>
            <a:off x="273150" y="4110948"/>
            <a:ext cx="23943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Fear of particular people</a:t>
            </a:r>
            <a:endParaRPr sz="1400">
              <a:solidFill>
                <a:srgbClr val="000000"/>
              </a:solidFill>
              <a:latin typeface="Chivo SemiBold"/>
              <a:ea typeface="Chivo SemiBold"/>
              <a:cs typeface="Chivo SemiBold"/>
              <a:sym typeface="Chivo SemiBold"/>
            </a:endParaRPr>
          </a:p>
        </p:txBody>
      </p:sp>
      <p:sp>
        <p:nvSpPr>
          <p:cNvPr id="279" name="Google Shape;279;p49"/>
          <p:cNvSpPr txBox="1">
            <a:spLocks noGrp="1"/>
          </p:cNvSpPr>
          <p:nvPr>
            <p:ph type="body" idx="4294967295"/>
          </p:nvPr>
        </p:nvSpPr>
        <p:spPr>
          <a:xfrm>
            <a:off x="2840325" y="4110950"/>
            <a:ext cx="11307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Pregnancy</a:t>
            </a:r>
            <a:endParaRPr sz="1400">
              <a:solidFill>
                <a:srgbClr val="000000"/>
              </a:solidFill>
              <a:latin typeface="Chivo SemiBold"/>
              <a:ea typeface="Chivo SemiBold"/>
              <a:cs typeface="Chivo SemiBold"/>
              <a:sym typeface="Chivo SemiBold"/>
            </a:endParaRPr>
          </a:p>
        </p:txBody>
      </p:sp>
      <p:pic>
        <p:nvPicPr>
          <p:cNvPr id="280" name="Google Shape;280;p49"/>
          <p:cNvPicPr preferRelativeResize="0"/>
          <p:nvPr/>
        </p:nvPicPr>
        <p:blipFill>
          <a:blip r:embed="rId3">
            <a:alphaModFix/>
          </a:blip>
          <a:stretch>
            <a:fillRect/>
          </a:stretch>
        </p:blipFill>
        <p:spPr>
          <a:xfrm>
            <a:off x="6578125" y="167950"/>
            <a:ext cx="2529600" cy="252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2"/>
          <p:cNvSpPr txBox="1">
            <a:spLocks noGrp="1"/>
          </p:cNvSpPr>
          <p:nvPr>
            <p:ph type="body" idx="4294967295"/>
          </p:nvPr>
        </p:nvSpPr>
        <p:spPr>
          <a:xfrm>
            <a:off x="3960000" y="1639188"/>
            <a:ext cx="4860000" cy="26001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GB">
                <a:solidFill>
                  <a:srgbClr val="000000"/>
                </a:solidFill>
              </a:rPr>
              <a:t>Recent updates to statutory safeguarding guidance</a:t>
            </a:r>
            <a:endParaRPr>
              <a:solidFill>
                <a:srgbClr val="000000"/>
              </a:solidFill>
            </a:endParaRPr>
          </a:p>
          <a:p>
            <a:pPr marL="457200" lvl="0" indent="-330200" algn="l" rtl="0">
              <a:spcBef>
                <a:spcPts val="0"/>
              </a:spcBef>
              <a:spcAft>
                <a:spcPts val="0"/>
              </a:spcAft>
              <a:buClr>
                <a:srgbClr val="000000"/>
              </a:buClr>
              <a:buSzPts val="1600"/>
              <a:buChar char="●"/>
            </a:pPr>
            <a:r>
              <a:rPr lang="en-GB">
                <a:solidFill>
                  <a:srgbClr val="000000"/>
                </a:solidFill>
              </a:rPr>
              <a:t>The four main types of abuse and signs to look out for</a:t>
            </a:r>
            <a:endParaRPr>
              <a:solidFill>
                <a:srgbClr val="000000"/>
              </a:solidFill>
            </a:endParaRPr>
          </a:p>
          <a:p>
            <a:pPr marL="457200" lvl="0" indent="-330200" algn="l" rtl="0">
              <a:spcBef>
                <a:spcPts val="0"/>
              </a:spcBef>
              <a:spcAft>
                <a:spcPts val="0"/>
              </a:spcAft>
              <a:buClr>
                <a:srgbClr val="000000"/>
              </a:buClr>
              <a:buSzPts val="1600"/>
              <a:buChar char="●"/>
            </a:pPr>
            <a:r>
              <a:rPr lang="en-GB">
                <a:solidFill>
                  <a:srgbClr val="000000"/>
                </a:solidFill>
              </a:rPr>
              <a:t>How we should respond to, and report</a:t>
            </a:r>
            <a:br>
              <a:rPr lang="en-GB">
                <a:solidFill>
                  <a:srgbClr val="000000"/>
                </a:solidFill>
              </a:rPr>
            </a:br>
            <a:r>
              <a:rPr lang="en-GB">
                <a:solidFill>
                  <a:srgbClr val="000000"/>
                </a:solidFill>
              </a:rPr>
              <a:t>any concerns</a:t>
            </a:r>
            <a:endParaRPr>
              <a:solidFill>
                <a:srgbClr val="000000"/>
              </a:solidFill>
            </a:endParaRPr>
          </a:p>
          <a:p>
            <a:pPr marL="457200" lvl="0" indent="-330200" algn="l" rtl="0">
              <a:spcBef>
                <a:spcPts val="0"/>
              </a:spcBef>
              <a:spcAft>
                <a:spcPts val="0"/>
              </a:spcAft>
              <a:buClr>
                <a:srgbClr val="000000"/>
              </a:buClr>
              <a:buSzPts val="1600"/>
              <a:buChar char="●"/>
            </a:pPr>
            <a:r>
              <a:rPr lang="en-GB">
                <a:solidFill>
                  <a:srgbClr val="000000"/>
                </a:solidFill>
              </a:rPr>
              <a:t>A variety of specific safeguarding issues</a:t>
            </a:r>
            <a:endParaRPr>
              <a:solidFill>
                <a:srgbClr val="000000"/>
              </a:solidFill>
            </a:endParaRPr>
          </a:p>
          <a:p>
            <a:pPr marL="457200" lvl="0" indent="-330200" algn="l" rtl="0">
              <a:spcBef>
                <a:spcPts val="0"/>
              </a:spcBef>
              <a:spcAft>
                <a:spcPts val="0"/>
              </a:spcAft>
              <a:buClr>
                <a:srgbClr val="000000"/>
              </a:buClr>
              <a:buSzPts val="1600"/>
              <a:buChar char="●"/>
            </a:pPr>
            <a:r>
              <a:rPr lang="en-GB">
                <a:solidFill>
                  <a:srgbClr val="000000"/>
                </a:solidFill>
              </a:rPr>
              <a:t>Creating and maintaining an effective safeguarding culture</a:t>
            </a:r>
            <a:endParaRPr sz="2100">
              <a:solidFill>
                <a:srgbClr val="000000"/>
              </a:solidFill>
            </a:endParaRPr>
          </a:p>
        </p:txBody>
      </p:sp>
      <p:sp>
        <p:nvSpPr>
          <p:cNvPr id="107" name="Google Shape;107;p32"/>
          <p:cNvSpPr txBox="1"/>
          <p:nvPr/>
        </p:nvSpPr>
        <p:spPr>
          <a:xfrm>
            <a:off x="3960000" y="904238"/>
            <a:ext cx="37824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None/>
            </a:pPr>
            <a:r>
              <a:rPr lang="en-GB" sz="2400">
                <a:latin typeface="Chivo SemiBold"/>
                <a:ea typeface="Chivo SemiBold"/>
                <a:cs typeface="Chivo SemiBold"/>
                <a:sym typeface="Chivo SemiBold"/>
              </a:rPr>
              <a:t>What we’ll explore today</a:t>
            </a:r>
            <a:endParaRPr sz="2400">
              <a:latin typeface="Chivo SemiBold"/>
              <a:ea typeface="Chivo SemiBold"/>
              <a:cs typeface="Chivo SemiBold"/>
              <a:sym typeface="Chivo SemiBold"/>
            </a:endParaRPr>
          </a:p>
        </p:txBody>
      </p:sp>
      <p:pic>
        <p:nvPicPr>
          <p:cNvPr id="108" name="Google Shape;108;p32"/>
          <p:cNvPicPr preferRelativeResize="0"/>
          <p:nvPr/>
        </p:nvPicPr>
        <p:blipFill rotWithShape="1">
          <a:blip r:embed="rId3">
            <a:alphaModFix/>
          </a:blip>
          <a:srcRect l="787" r="777"/>
          <a:stretch/>
        </p:blipFill>
        <p:spPr>
          <a:xfrm>
            <a:off x="360000" y="1405339"/>
            <a:ext cx="2891976" cy="23328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0"/>
          <p:cNvSpPr txBox="1">
            <a:spLocks noGrp="1"/>
          </p:cNvSpPr>
          <p:nvPr>
            <p:ph type="title" idx="4294967295"/>
          </p:nvPr>
        </p:nvSpPr>
        <p:spPr>
          <a:xfrm>
            <a:off x="270000" y="758488"/>
            <a:ext cx="5757300" cy="13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Neglect</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The persistent failure to meet a child’s basic physical and/or psychological needs, likely to result in the serious impairment of the child’s health or development.</a:t>
            </a:r>
            <a:endParaRPr sz="1400">
              <a:solidFill>
                <a:srgbClr val="000000"/>
              </a:solidFill>
              <a:latin typeface="Chivo"/>
              <a:ea typeface="Chivo"/>
              <a:cs typeface="Chivo"/>
              <a:sym typeface="Chivo"/>
            </a:endParaRPr>
          </a:p>
        </p:txBody>
      </p:sp>
      <p:sp>
        <p:nvSpPr>
          <p:cNvPr id="286" name="Google Shape;286;p50"/>
          <p:cNvSpPr txBox="1"/>
          <p:nvPr/>
        </p:nvSpPr>
        <p:spPr>
          <a:xfrm>
            <a:off x="270000" y="2285775"/>
            <a:ext cx="25296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Clr>
                <a:srgbClr val="000000"/>
              </a:buClr>
              <a:buSzPts val="1100"/>
              <a:buFont typeface="Arial"/>
              <a:buNone/>
            </a:pPr>
            <a:r>
              <a:rPr lang="en-GB">
                <a:latin typeface="Chivo SemiBold"/>
                <a:ea typeface="Chivo SemiBold"/>
                <a:cs typeface="Chivo SemiBold"/>
                <a:sym typeface="Chivo SemiBold"/>
              </a:rPr>
              <a:t>Signs to look out for:</a:t>
            </a:r>
            <a:endParaRPr>
              <a:latin typeface="Chivo SemiBold"/>
              <a:ea typeface="Chivo SemiBold"/>
              <a:cs typeface="Chivo SemiBold"/>
              <a:sym typeface="Chivo SemiBold"/>
            </a:endParaRPr>
          </a:p>
        </p:txBody>
      </p:sp>
      <p:sp>
        <p:nvSpPr>
          <p:cNvPr id="287" name="Google Shape;287;p50"/>
          <p:cNvSpPr txBox="1">
            <a:spLocks noGrp="1"/>
          </p:cNvSpPr>
          <p:nvPr>
            <p:ph type="body" idx="4294967295"/>
          </p:nvPr>
        </p:nvSpPr>
        <p:spPr>
          <a:xfrm>
            <a:off x="270000" y="2850713"/>
            <a:ext cx="2121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Poor personal hygiene</a:t>
            </a:r>
            <a:endParaRPr sz="1400">
              <a:solidFill>
                <a:srgbClr val="000000"/>
              </a:solidFill>
              <a:latin typeface="Chivo SemiBold"/>
              <a:ea typeface="Chivo SemiBold"/>
              <a:cs typeface="Chivo SemiBold"/>
              <a:sym typeface="Chivo SemiBold"/>
            </a:endParaRPr>
          </a:p>
        </p:txBody>
      </p:sp>
      <p:sp>
        <p:nvSpPr>
          <p:cNvPr id="288" name="Google Shape;288;p50"/>
          <p:cNvSpPr txBox="1">
            <a:spLocks noGrp="1"/>
          </p:cNvSpPr>
          <p:nvPr>
            <p:ph type="body" idx="4294967295"/>
          </p:nvPr>
        </p:nvSpPr>
        <p:spPr>
          <a:xfrm>
            <a:off x="2580600" y="2850863"/>
            <a:ext cx="23943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Ill-fitting clothes or shoes</a:t>
            </a:r>
            <a:endParaRPr sz="1400">
              <a:solidFill>
                <a:schemeClr val="accent1"/>
              </a:solidFill>
              <a:latin typeface="Chivo SemiBold"/>
              <a:ea typeface="Chivo SemiBold"/>
              <a:cs typeface="Chivo SemiBold"/>
              <a:sym typeface="Chivo SemiBold"/>
            </a:endParaRPr>
          </a:p>
        </p:txBody>
      </p:sp>
      <p:sp>
        <p:nvSpPr>
          <p:cNvPr id="289" name="Google Shape;289;p50"/>
          <p:cNvSpPr txBox="1">
            <a:spLocks noGrp="1"/>
          </p:cNvSpPr>
          <p:nvPr>
            <p:ph type="body" idx="4294967295"/>
          </p:nvPr>
        </p:nvSpPr>
        <p:spPr>
          <a:xfrm>
            <a:off x="5164500" y="2850863"/>
            <a:ext cx="33084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Untreated injuries or medical issues</a:t>
            </a:r>
            <a:endParaRPr sz="1400">
              <a:solidFill>
                <a:srgbClr val="000000"/>
              </a:solidFill>
              <a:latin typeface="Chivo SemiBold"/>
              <a:ea typeface="Chivo SemiBold"/>
              <a:cs typeface="Chivo SemiBold"/>
              <a:sym typeface="Chivo SemiBold"/>
            </a:endParaRPr>
          </a:p>
        </p:txBody>
      </p:sp>
      <p:sp>
        <p:nvSpPr>
          <p:cNvPr id="290" name="Google Shape;290;p50"/>
          <p:cNvSpPr txBox="1">
            <a:spLocks noGrp="1"/>
          </p:cNvSpPr>
          <p:nvPr>
            <p:ph type="body" idx="4294967295"/>
          </p:nvPr>
        </p:nvSpPr>
        <p:spPr>
          <a:xfrm>
            <a:off x="270000" y="3437488"/>
            <a:ext cx="16575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Constant hunger</a:t>
            </a:r>
            <a:endParaRPr sz="1400">
              <a:solidFill>
                <a:srgbClr val="000000"/>
              </a:solidFill>
              <a:latin typeface="Chivo SemiBold"/>
              <a:ea typeface="Chivo SemiBold"/>
              <a:cs typeface="Chivo SemiBold"/>
              <a:sym typeface="Chivo SemiBold"/>
            </a:endParaRPr>
          </a:p>
        </p:txBody>
      </p:sp>
      <p:sp>
        <p:nvSpPr>
          <p:cNvPr id="291" name="Google Shape;291;p50"/>
          <p:cNvSpPr txBox="1">
            <a:spLocks noGrp="1"/>
          </p:cNvSpPr>
          <p:nvPr>
            <p:ph type="body" idx="4294967295"/>
          </p:nvPr>
        </p:nvSpPr>
        <p:spPr>
          <a:xfrm>
            <a:off x="2114225" y="3437488"/>
            <a:ext cx="31986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Missing developmental milestones</a:t>
            </a:r>
            <a:endParaRPr sz="1400">
              <a:solidFill>
                <a:srgbClr val="000000"/>
              </a:solidFill>
              <a:latin typeface="Chivo SemiBold"/>
              <a:ea typeface="Chivo SemiBold"/>
              <a:cs typeface="Chivo SemiBold"/>
              <a:sym typeface="Chivo SemiBold"/>
            </a:endParaRPr>
          </a:p>
        </p:txBody>
      </p:sp>
      <p:sp>
        <p:nvSpPr>
          <p:cNvPr id="292" name="Google Shape;292;p50"/>
          <p:cNvSpPr txBox="1">
            <a:spLocks noGrp="1"/>
          </p:cNvSpPr>
          <p:nvPr>
            <p:ph type="body" idx="4294967295"/>
          </p:nvPr>
        </p:nvSpPr>
        <p:spPr>
          <a:xfrm>
            <a:off x="5499550" y="3437488"/>
            <a:ext cx="1039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Tiredness</a:t>
            </a:r>
            <a:endParaRPr sz="1400">
              <a:solidFill>
                <a:srgbClr val="000000"/>
              </a:solidFill>
              <a:latin typeface="Chivo SemiBold"/>
              <a:ea typeface="Chivo SemiBold"/>
              <a:cs typeface="Chivo SemiBold"/>
              <a:sym typeface="Chivo SemiBold"/>
            </a:endParaRPr>
          </a:p>
        </p:txBody>
      </p:sp>
      <p:sp>
        <p:nvSpPr>
          <p:cNvPr id="293" name="Google Shape;293;p50"/>
          <p:cNvSpPr txBox="1">
            <a:spLocks noGrp="1"/>
          </p:cNvSpPr>
          <p:nvPr>
            <p:ph type="body" idx="4294967295"/>
          </p:nvPr>
        </p:nvSpPr>
        <p:spPr>
          <a:xfrm>
            <a:off x="6726067" y="3437500"/>
            <a:ext cx="16953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Poor muscle tone</a:t>
            </a:r>
            <a:endParaRPr sz="1400">
              <a:solidFill>
                <a:srgbClr val="000000"/>
              </a:solidFill>
              <a:latin typeface="Chivo SemiBold"/>
              <a:ea typeface="Chivo SemiBold"/>
              <a:cs typeface="Chivo SemiBold"/>
              <a:sym typeface="Chivo SemiBold"/>
            </a:endParaRPr>
          </a:p>
        </p:txBody>
      </p:sp>
      <p:sp>
        <p:nvSpPr>
          <p:cNvPr id="294" name="Google Shape;294;p50"/>
          <p:cNvSpPr txBox="1">
            <a:spLocks noGrp="1"/>
          </p:cNvSpPr>
          <p:nvPr>
            <p:ph type="body" idx="4294967295"/>
          </p:nvPr>
        </p:nvSpPr>
        <p:spPr>
          <a:xfrm>
            <a:off x="270000" y="4024275"/>
            <a:ext cx="37230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Recurring accidental injuries or illnesses</a:t>
            </a:r>
            <a:endParaRPr sz="1400">
              <a:solidFill>
                <a:srgbClr val="000000"/>
              </a:solidFill>
              <a:latin typeface="Chivo SemiBold"/>
              <a:ea typeface="Chivo SemiBold"/>
              <a:cs typeface="Chivo SemiBold"/>
              <a:sym typeface="Chivo SemiBold"/>
            </a:endParaRPr>
          </a:p>
        </p:txBody>
      </p:sp>
      <p:pic>
        <p:nvPicPr>
          <p:cNvPr id="295" name="Google Shape;295;p50"/>
          <p:cNvPicPr preferRelativeResize="0"/>
          <p:nvPr/>
        </p:nvPicPr>
        <p:blipFill>
          <a:blip r:embed="rId3">
            <a:alphaModFix/>
          </a:blip>
          <a:stretch>
            <a:fillRect/>
          </a:stretch>
        </p:blipFill>
        <p:spPr>
          <a:xfrm>
            <a:off x="6582963" y="186988"/>
            <a:ext cx="2529600" cy="252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1"/>
          <p:cNvSpPr txBox="1">
            <a:spLocks noGrp="1"/>
          </p:cNvSpPr>
          <p:nvPr>
            <p:ph type="title" idx="4294967295"/>
          </p:nvPr>
        </p:nvSpPr>
        <p:spPr>
          <a:xfrm>
            <a:off x="270000" y="954300"/>
            <a:ext cx="4004100" cy="115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latin typeface="Chivo SemiBold"/>
                <a:ea typeface="Chivo SemiBold"/>
                <a:cs typeface="Chivo SemiBold"/>
                <a:sym typeface="Chivo SemiBold"/>
              </a:rPr>
              <a:t>The consequences of a lack of safeguarding training, failing to share information and not working closely enough with other agencies can be devastating.</a:t>
            </a:r>
            <a:endParaRPr sz="1300">
              <a:latin typeface="Chivo"/>
              <a:ea typeface="Chivo"/>
              <a:cs typeface="Chivo"/>
              <a:sym typeface="Chivo"/>
            </a:endParaRPr>
          </a:p>
        </p:txBody>
      </p:sp>
      <p:sp>
        <p:nvSpPr>
          <p:cNvPr id="301" name="Google Shape;301;p51"/>
          <p:cNvSpPr txBox="1"/>
          <p:nvPr/>
        </p:nvSpPr>
        <p:spPr>
          <a:xfrm>
            <a:off x="270000" y="306600"/>
            <a:ext cx="36648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b="1">
                <a:solidFill>
                  <a:schemeClr val="dk1"/>
                </a:solidFill>
                <a:latin typeface="Chivo"/>
                <a:ea typeface="Chivo"/>
                <a:cs typeface="Chivo"/>
                <a:sym typeface="Chivo"/>
              </a:rPr>
              <a:t>CASE STUDY: ARTHUR LABINJO-HUGHES</a:t>
            </a:r>
            <a:endParaRPr b="1">
              <a:solidFill>
                <a:schemeClr val="dk1"/>
              </a:solidFill>
              <a:latin typeface="Chivo"/>
              <a:ea typeface="Chivo"/>
              <a:cs typeface="Chivo"/>
              <a:sym typeface="Chivo"/>
            </a:endParaRPr>
          </a:p>
        </p:txBody>
      </p:sp>
      <p:pic>
        <p:nvPicPr>
          <p:cNvPr id="302" name="Google Shape;302;p51" title="24-SFGOV-v1_Safeguarding for Governors_Star and Arthur Case Study_Arthur.jpg"/>
          <p:cNvPicPr preferRelativeResize="0"/>
          <p:nvPr/>
        </p:nvPicPr>
        <p:blipFill rotWithShape="1">
          <a:blip r:embed="rId3">
            <a:alphaModFix/>
          </a:blip>
          <a:srcRect l="21462" r="23435"/>
          <a:stretch/>
        </p:blipFill>
        <p:spPr>
          <a:xfrm>
            <a:off x="5151400" y="270000"/>
            <a:ext cx="3489359" cy="4603500"/>
          </a:xfrm>
          <a:prstGeom prst="rect">
            <a:avLst/>
          </a:prstGeom>
          <a:noFill/>
          <a:ln>
            <a:noFill/>
          </a:ln>
        </p:spPr>
      </p:pic>
      <p:sp>
        <p:nvSpPr>
          <p:cNvPr id="303" name="Google Shape;303;p51"/>
          <p:cNvSpPr txBox="1"/>
          <p:nvPr/>
        </p:nvSpPr>
        <p:spPr>
          <a:xfrm>
            <a:off x="270000" y="2142275"/>
            <a:ext cx="4004100" cy="261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300"/>
              </a:spcBef>
              <a:spcAft>
                <a:spcPts val="0"/>
              </a:spcAft>
              <a:buNone/>
            </a:pPr>
            <a:r>
              <a:rPr lang="en-GB" sz="1200">
                <a:latin typeface="Chivo"/>
                <a:ea typeface="Chivo"/>
                <a:cs typeface="Chivo"/>
                <a:sym typeface="Chivo"/>
              </a:rPr>
              <a:t>Arthur tragically died at just the age of six, as a result of sustaining a fatal head injury. </a:t>
            </a:r>
            <a:endParaRPr sz="1200">
              <a:latin typeface="Chivo"/>
              <a:ea typeface="Chivo"/>
              <a:cs typeface="Chivo"/>
              <a:sym typeface="Chivo"/>
            </a:endParaRPr>
          </a:p>
          <a:p>
            <a:pPr marL="0" lvl="0" indent="0" algn="l" rtl="0">
              <a:lnSpc>
                <a:spcPct val="115000"/>
              </a:lnSpc>
              <a:spcBef>
                <a:spcPts val="1300"/>
              </a:spcBef>
              <a:spcAft>
                <a:spcPts val="0"/>
              </a:spcAft>
              <a:buNone/>
            </a:pPr>
            <a:r>
              <a:rPr lang="en-GB" sz="1200">
                <a:latin typeface="Chivo"/>
                <a:ea typeface="Chivo"/>
                <a:cs typeface="Chivo"/>
                <a:sym typeface="Chivo"/>
              </a:rPr>
              <a:t>There was evidence of serious physical abuse and neglect, with 130 bruises found on his body and evidence of salt poisoning. </a:t>
            </a:r>
            <a:endParaRPr sz="1200">
              <a:latin typeface="Chivo"/>
              <a:ea typeface="Chivo"/>
              <a:cs typeface="Chivo"/>
              <a:sym typeface="Chivo"/>
            </a:endParaRPr>
          </a:p>
          <a:p>
            <a:pPr marL="0" lvl="0" indent="0" algn="l" rtl="0">
              <a:lnSpc>
                <a:spcPct val="115000"/>
              </a:lnSpc>
              <a:spcBef>
                <a:spcPts val="1300"/>
              </a:spcBef>
              <a:spcAft>
                <a:spcPts val="1300"/>
              </a:spcAft>
              <a:buNone/>
            </a:pPr>
            <a:r>
              <a:rPr lang="en-GB" sz="1200">
                <a:latin typeface="Chivo"/>
                <a:ea typeface="Chivo"/>
                <a:cs typeface="Chivo"/>
                <a:sym typeface="Chivo"/>
              </a:rPr>
              <a:t>Arthur had been known to children's social care and other agencies, having been the subject of two child in need assessments. Concerned family members had contacted children's social care, his school and the police.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 name="Picture 2">
            <a:extLst>
              <a:ext uri="{FF2B5EF4-FFF2-40B4-BE49-F238E27FC236}">
                <a16:creationId xmlns:a16="http://schemas.microsoft.com/office/drawing/2014/main" id="{76BE8FF4-F4EF-8975-06E8-5FB8BE496B49}"/>
              </a:ext>
            </a:extLst>
          </p:cNvPr>
          <p:cNvPicPr>
            <a:picLocks noChangeAspect="1"/>
          </p:cNvPicPr>
          <p:nvPr/>
        </p:nvPicPr>
        <p:blipFill>
          <a:blip r:embed="rId3"/>
          <a:stretch>
            <a:fillRect/>
          </a:stretch>
        </p:blipFill>
        <p:spPr>
          <a:xfrm>
            <a:off x="469557" y="1673125"/>
            <a:ext cx="2512268" cy="1826325"/>
          </a:xfrm>
          <a:prstGeom prst="rect">
            <a:avLst/>
          </a:prstGeom>
        </p:spPr>
      </p:pic>
      <p:sp>
        <p:nvSpPr>
          <p:cNvPr id="308" name="Google Shape;308;p52"/>
          <p:cNvSpPr txBox="1">
            <a:spLocks noGrp="1"/>
          </p:cNvSpPr>
          <p:nvPr>
            <p:ph type="body" idx="4294967295"/>
          </p:nvPr>
        </p:nvSpPr>
        <p:spPr>
          <a:xfrm>
            <a:off x="3960900" y="2249050"/>
            <a:ext cx="4859100" cy="12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Thinking about the signs we've discussed, what's one area of your practice where you feel you could be even more vigilant? And what support might help us in those situations?</a:t>
            </a:r>
            <a:endParaRPr/>
          </a:p>
        </p:txBody>
      </p:sp>
      <p:sp>
        <p:nvSpPr>
          <p:cNvPr id="310" name="Google Shape;310;p52"/>
          <p:cNvSpPr txBox="1"/>
          <p:nvPr/>
        </p:nvSpPr>
        <p:spPr>
          <a:xfrm>
            <a:off x="4009786" y="164405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3"/>
          <p:cNvSpPr txBox="1">
            <a:spLocks noGrp="1"/>
          </p:cNvSpPr>
          <p:nvPr>
            <p:ph type="title" idx="4294967295"/>
          </p:nvPr>
        </p:nvSpPr>
        <p:spPr>
          <a:xfrm>
            <a:off x="3687725" y="2753400"/>
            <a:ext cx="5132400" cy="1350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This is the equivalent of </a:t>
            </a:r>
            <a:r>
              <a:rPr lang="en-GB" sz="1400">
                <a:solidFill>
                  <a:srgbClr val="000000"/>
                </a:solidFill>
                <a:highlight>
                  <a:srgbClr val="7396F7"/>
                </a:highlight>
                <a:latin typeface="Chivo"/>
                <a:ea typeface="Chivo"/>
                <a:cs typeface="Chivo"/>
                <a:sym typeface="Chivo"/>
              </a:rPr>
              <a:t>7 children in every classroom </a:t>
            </a:r>
            <a:r>
              <a:rPr lang="en-GB" sz="1400">
                <a:solidFill>
                  <a:srgbClr val="000000"/>
                </a:solidFill>
                <a:latin typeface="Chivo"/>
                <a:ea typeface="Chivo"/>
                <a:cs typeface="Chivo"/>
                <a:sym typeface="Chivo"/>
              </a:rPr>
              <a:t>experiencing abuse before they turn 18.</a:t>
            </a:r>
            <a:endParaRPr sz="17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4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400">
                <a:solidFill>
                  <a:srgbClr val="000000"/>
                </a:solidFill>
                <a:latin typeface="Chivo SemiBold"/>
                <a:ea typeface="Chivo SemiBold"/>
                <a:cs typeface="Chivo SemiBold"/>
                <a:sym typeface="Chivo SemiBold"/>
              </a:rPr>
              <a:t>Always maintain an attitude of ‘it could happen here… and may well be happening’ where safeguarding is concerned.</a:t>
            </a:r>
            <a:endParaRPr sz="3300">
              <a:solidFill>
                <a:srgbClr val="7396F7"/>
              </a:solidFill>
              <a:latin typeface="Chivo SemiBold"/>
              <a:ea typeface="Chivo SemiBold"/>
              <a:cs typeface="Chivo SemiBold"/>
              <a:sym typeface="Chivo SemiBold"/>
            </a:endParaRPr>
          </a:p>
        </p:txBody>
      </p:sp>
      <p:sp>
        <p:nvSpPr>
          <p:cNvPr id="316" name="Google Shape;316;p53"/>
          <p:cNvSpPr txBox="1"/>
          <p:nvPr/>
        </p:nvSpPr>
        <p:spPr>
          <a:xfrm>
            <a:off x="3687725" y="887700"/>
            <a:ext cx="5132400" cy="170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000" i="1">
                <a:latin typeface="PT Serif"/>
                <a:ea typeface="PT Serif"/>
                <a:cs typeface="PT Serif"/>
                <a:sym typeface="PT Serif"/>
              </a:rPr>
              <a:t>Half a million</a:t>
            </a:r>
            <a:r>
              <a:rPr lang="en-GB" sz="3000">
                <a:latin typeface="PT Serif"/>
                <a:ea typeface="PT Serif"/>
                <a:cs typeface="PT Serif"/>
                <a:sym typeface="PT Serif"/>
              </a:rPr>
              <a:t> children in</a:t>
            </a:r>
            <a:br>
              <a:rPr lang="en-GB" sz="3000">
                <a:latin typeface="PT Serif"/>
                <a:ea typeface="PT Serif"/>
                <a:cs typeface="PT Serif"/>
                <a:sym typeface="PT Serif"/>
              </a:rPr>
            </a:br>
            <a:r>
              <a:rPr lang="en-GB" sz="3000">
                <a:latin typeface="PT Serif"/>
                <a:ea typeface="PT Serif"/>
                <a:cs typeface="PT Serif"/>
                <a:sym typeface="PT Serif"/>
              </a:rPr>
              <a:t>the UK experience abuse every year</a:t>
            </a:r>
            <a:endParaRPr sz="3000">
              <a:solidFill>
                <a:schemeClr val="accent2"/>
              </a:solidFill>
              <a:latin typeface="PT Serif"/>
              <a:ea typeface="PT Serif"/>
              <a:cs typeface="PT Serif"/>
              <a:sym typeface="PT Serif"/>
            </a:endParaRPr>
          </a:p>
        </p:txBody>
      </p:sp>
      <p:pic>
        <p:nvPicPr>
          <p:cNvPr id="317" name="Google Shape;317;p53" title="Hand up@4x.png"/>
          <p:cNvPicPr preferRelativeResize="0"/>
          <p:nvPr/>
        </p:nvPicPr>
        <p:blipFill rotWithShape="1">
          <a:blip r:embed="rId3">
            <a:alphaModFix/>
          </a:blip>
          <a:srcRect l="9156" t="17166" r="5584" b="11486"/>
          <a:stretch/>
        </p:blipFill>
        <p:spPr>
          <a:xfrm>
            <a:off x="270000" y="1143337"/>
            <a:ext cx="3249449" cy="2856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4"/>
          <p:cNvSpPr txBox="1">
            <a:spLocks noGrp="1"/>
          </p:cNvSpPr>
          <p:nvPr>
            <p:ph type="title" idx="4294967295"/>
          </p:nvPr>
        </p:nvSpPr>
        <p:spPr>
          <a:xfrm>
            <a:off x="270000" y="63982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sp>
        <p:nvSpPr>
          <p:cNvPr id="323" name="Google Shape;323;p54"/>
          <p:cNvSpPr txBox="1">
            <a:spLocks noGrp="1"/>
          </p:cNvSpPr>
          <p:nvPr>
            <p:ph type="body" idx="4294967295"/>
          </p:nvPr>
        </p:nvSpPr>
        <p:spPr>
          <a:xfrm>
            <a:off x="270000" y="1416675"/>
            <a:ext cx="5464200" cy="3087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The four main types of abuse are physical abuse, emotional abuse, sexual abuse and neglect.</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There is often significant overlap between these</a:t>
            </a:r>
            <a:br>
              <a:rPr lang="en-GB" sz="1400">
                <a:solidFill>
                  <a:srgbClr val="000000"/>
                </a:solidFill>
              </a:rPr>
            </a:br>
            <a:r>
              <a:rPr lang="en-GB" sz="1400">
                <a:solidFill>
                  <a:srgbClr val="000000"/>
                </a:solidFill>
              </a:rPr>
              <a:t>- rarely would you be able to apply a single label to a child's situation.</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Children may experience maltreatment within the home (familial), outside the home (known as extra-familial or contextual) or online.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Always remain alert to any indicators that may suggest</a:t>
            </a:r>
            <a:br>
              <a:rPr lang="en-GB" sz="1400">
                <a:solidFill>
                  <a:srgbClr val="000000"/>
                </a:solidFill>
              </a:rPr>
            </a:br>
            <a:r>
              <a:rPr lang="en-GB" sz="1400">
                <a:solidFill>
                  <a:srgbClr val="000000"/>
                </a:solidFill>
              </a:rPr>
              <a:t>a cause for concern. This could relate to a single event or an accumulation of concerns or patterns that only emerge over time. </a:t>
            </a:r>
            <a:endParaRPr sz="1700">
              <a:solidFill>
                <a:srgbClr val="000000"/>
              </a:solidFill>
            </a:endParaRPr>
          </a:p>
        </p:txBody>
      </p:sp>
      <p:pic>
        <p:nvPicPr>
          <p:cNvPr id="324" name="Google Shape;324;p54"/>
          <p:cNvPicPr preferRelativeResize="0"/>
          <p:nvPr/>
        </p:nvPicPr>
        <p:blipFill rotWithShape="1">
          <a:blip r:embed="rId3">
            <a:alphaModFix/>
          </a:blip>
          <a:srcRect l="-4501" t="-4242" r="-4501" b="-4264"/>
          <a:stretch/>
        </p:blipFill>
        <p:spPr>
          <a:xfrm>
            <a:off x="5885975" y="1117700"/>
            <a:ext cx="2934026" cy="2908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5"/>
          <p:cNvSpPr txBox="1">
            <a:spLocks noGrp="1"/>
          </p:cNvSpPr>
          <p:nvPr>
            <p:ph type="title" idx="4294967295"/>
          </p:nvPr>
        </p:nvSpPr>
        <p:spPr>
          <a:xfrm>
            <a:off x="4864200" y="4154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support</a:t>
            </a:r>
            <a:endParaRPr/>
          </a:p>
        </p:txBody>
      </p:sp>
      <p:sp>
        <p:nvSpPr>
          <p:cNvPr id="330" name="Google Shape;330;p55"/>
          <p:cNvSpPr txBox="1">
            <a:spLocks noGrp="1"/>
          </p:cNvSpPr>
          <p:nvPr>
            <p:ph type="body" idx="4294967295"/>
          </p:nvPr>
        </p:nvSpPr>
        <p:spPr>
          <a:xfrm>
            <a:off x="4940400" y="2256275"/>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3"/>
              </a:rPr>
              <a:t>Safeguarding Children In Education course</a:t>
            </a:r>
            <a:endParaRPr sz="1400">
              <a:solidFill>
                <a:schemeClr val="accent3"/>
              </a:solidFill>
              <a:latin typeface="Chivo SemiBold"/>
              <a:ea typeface="Chivo SemiBold"/>
              <a:cs typeface="Chivo SemiBold"/>
              <a:sym typeface="Chivo SemiBold"/>
            </a:endParaRPr>
          </a:p>
        </p:txBody>
      </p:sp>
      <p:sp>
        <p:nvSpPr>
          <p:cNvPr id="331" name="Google Shape;331;p55"/>
          <p:cNvSpPr txBox="1"/>
          <p:nvPr/>
        </p:nvSpPr>
        <p:spPr>
          <a:xfrm>
            <a:off x="4864200" y="1597688"/>
            <a:ext cx="3955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332" name="Google Shape;332;p55"/>
          <p:cNvPicPr preferRelativeResize="0"/>
          <p:nvPr/>
        </p:nvPicPr>
        <p:blipFill>
          <a:blip r:embed="rId4">
            <a:alphaModFix/>
          </a:blip>
          <a:stretch>
            <a:fillRect/>
          </a:stretch>
        </p:blipFill>
        <p:spPr>
          <a:xfrm>
            <a:off x="4973300" y="2378350"/>
            <a:ext cx="115551" cy="115551"/>
          </a:xfrm>
          <a:prstGeom prst="rect">
            <a:avLst/>
          </a:prstGeom>
          <a:noFill/>
          <a:ln>
            <a:noFill/>
          </a:ln>
        </p:spPr>
      </p:pic>
      <p:sp>
        <p:nvSpPr>
          <p:cNvPr id="333" name="Google Shape;333;p55"/>
          <p:cNvSpPr txBox="1">
            <a:spLocks noGrp="1"/>
          </p:cNvSpPr>
          <p:nvPr>
            <p:ph type="body" idx="4294967295"/>
          </p:nvPr>
        </p:nvSpPr>
        <p:spPr>
          <a:xfrm>
            <a:off x="6919100" y="224622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5"/>
              </a:rPr>
              <a:t>Signs of abuse in children</a:t>
            </a:r>
            <a:endParaRPr sz="1200">
              <a:solidFill>
                <a:schemeClr val="accent3"/>
              </a:solidFill>
              <a:latin typeface="Chivo SemiBold"/>
              <a:ea typeface="Chivo SemiBold"/>
              <a:cs typeface="Chivo SemiBold"/>
              <a:sym typeface="Chivo SemiBold"/>
            </a:endParaRPr>
          </a:p>
        </p:txBody>
      </p:sp>
      <p:pic>
        <p:nvPicPr>
          <p:cNvPr id="334" name="Google Shape;334;p55"/>
          <p:cNvPicPr preferRelativeResize="0"/>
          <p:nvPr/>
        </p:nvPicPr>
        <p:blipFill>
          <a:blip r:embed="rId4">
            <a:alphaModFix/>
          </a:blip>
          <a:stretch>
            <a:fillRect/>
          </a:stretch>
        </p:blipFill>
        <p:spPr>
          <a:xfrm>
            <a:off x="6952000" y="2368287"/>
            <a:ext cx="115551" cy="115551"/>
          </a:xfrm>
          <a:prstGeom prst="rect">
            <a:avLst/>
          </a:prstGeom>
          <a:noFill/>
          <a:ln>
            <a:noFill/>
          </a:ln>
        </p:spPr>
      </p:pic>
      <p:sp>
        <p:nvSpPr>
          <p:cNvPr id="335" name="Google Shape;335;p55"/>
          <p:cNvSpPr txBox="1">
            <a:spLocks noGrp="1"/>
          </p:cNvSpPr>
          <p:nvPr>
            <p:ph type="body" idx="4294967295"/>
          </p:nvPr>
        </p:nvSpPr>
        <p:spPr>
          <a:xfrm>
            <a:off x="4940400" y="3067144"/>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6"/>
              </a:rPr>
              <a:t>Guidance on child neglect</a:t>
            </a:r>
            <a:endParaRPr sz="1200">
              <a:solidFill>
                <a:schemeClr val="accent3"/>
              </a:solidFill>
              <a:latin typeface="Chivo SemiBold"/>
              <a:ea typeface="Chivo SemiBold"/>
              <a:cs typeface="Chivo SemiBold"/>
              <a:sym typeface="Chivo SemiBold"/>
            </a:endParaRPr>
          </a:p>
        </p:txBody>
      </p:sp>
      <p:pic>
        <p:nvPicPr>
          <p:cNvPr id="336" name="Google Shape;336;p55"/>
          <p:cNvPicPr preferRelativeResize="0"/>
          <p:nvPr/>
        </p:nvPicPr>
        <p:blipFill>
          <a:blip r:embed="rId4">
            <a:alphaModFix/>
          </a:blip>
          <a:stretch>
            <a:fillRect/>
          </a:stretch>
        </p:blipFill>
        <p:spPr>
          <a:xfrm>
            <a:off x="4973300" y="3189200"/>
            <a:ext cx="115551" cy="115551"/>
          </a:xfrm>
          <a:prstGeom prst="rect">
            <a:avLst/>
          </a:prstGeom>
          <a:noFill/>
          <a:ln>
            <a:noFill/>
          </a:ln>
        </p:spPr>
      </p:pic>
      <p:sp>
        <p:nvSpPr>
          <p:cNvPr id="337" name="Google Shape;337;p55"/>
          <p:cNvSpPr txBox="1">
            <a:spLocks noGrp="1"/>
          </p:cNvSpPr>
          <p:nvPr>
            <p:ph type="body" idx="4294967295"/>
          </p:nvPr>
        </p:nvSpPr>
        <p:spPr>
          <a:xfrm>
            <a:off x="6919100" y="3067150"/>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7"/>
              </a:rPr>
              <a:t>Guidance on child sexual abuse</a:t>
            </a:r>
            <a:endParaRPr sz="1300">
              <a:solidFill>
                <a:schemeClr val="accent3"/>
              </a:solidFill>
              <a:latin typeface="Chivo SemiBold"/>
              <a:ea typeface="Chivo SemiBold"/>
              <a:cs typeface="Chivo SemiBold"/>
              <a:sym typeface="Chivo SemiBold"/>
            </a:endParaRPr>
          </a:p>
        </p:txBody>
      </p:sp>
      <p:pic>
        <p:nvPicPr>
          <p:cNvPr id="338" name="Google Shape;338;p55"/>
          <p:cNvPicPr preferRelativeResize="0"/>
          <p:nvPr/>
        </p:nvPicPr>
        <p:blipFill>
          <a:blip r:embed="rId4">
            <a:alphaModFix/>
          </a:blip>
          <a:stretch>
            <a:fillRect/>
          </a:stretch>
        </p:blipFill>
        <p:spPr>
          <a:xfrm>
            <a:off x="6952000" y="3189200"/>
            <a:ext cx="115551" cy="115551"/>
          </a:xfrm>
          <a:prstGeom prst="rect">
            <a:avLst/>
          </a:prstGeom>
          <a:noFill/>
          <a:ln>
            <a:noFill/>
          </a:ln>
        </p:spPr>
      </p:pic>
      <p:sp>
        <p:nvSpPr>
          <p:cNvPr id="339" name="Google Shape;339;p55"/>
          <p:cNvSpPr txBox="1">
            <a:spLocks noGrp="1"/>
          </p:cNvSpPr>
          <p:nvPr>
            <p:ph type="body" idx="4294967295"/>
          </p:nvPr>
        </p:nvSpPr>
        <p:spPr>
          <a:xfrm>
            <a:off x="4940400" y="3888050"/>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8"/>
              </a:rPr>
              <a:t>How to teach children about healthy relationships</a:t>
            </a:r>
            <a:endParaRPr sz="1400">
              <a:solidFill>
                <a:schemeClr val="accent3"/>
              </a:solidFill>
              <a:latin typeface="Chivo SemiBold"/>
              <a:ea typeface="Chivo SemiBold"/>
              <a:cs typeface="Chivo SemiBold"/>
              <a:sym typeface="Chivo SemiBold"/>
            </a:endParaRPr>
          </a:p>
        </p:txBody>
      </p:sp>
      <p:pic>
        <p:nvPicPr>
          <p:cNvPr id="340" name="Google Shape;340;p55"/>
          <p:cNvPicPr preferRelativeResize="0"/>
          <p:nvPr/>
        </p:nvPicPr>
        <p:blipFill>
          <a:blip r:embed="rId4">
            <a:alphaModFix/>
          </a:blip>
          <a:stretch>
            <a:fillRect/>
          </a:stretch>
        </p:blipFill>
        <p:spPr>
          <a:xfrm>
            <a:off x="4973300" y="4010125"/>
            <a:ext cx="115551" cy="115551"/>
          </a:xfrm>
          <a:prstGeom prst="rect">
            <a:avLst/>
          </a:prstGeom>
          <a:noFill/>
          <a:ln>
            <a:noFill/>
          </a:ln>
        </p:spPr>
      </p:pic>
      <p:sp>
        <p:nvSpPr>
          <p:cNvPr id="341" name="Google Shape;341;p55"/>
          <p:cNvSpPr txBox="1">
            <a:spLocks noGrp="1"/>
          </p:cNvSpPr>
          <p:nvPr>
            <p:ph type="body" idx="4294967295"/>
          </p:nvPr>
        </p:nvSpPr>
        <p:spPr>
          <a:xfrm>
            <a:off x="6919100" y="388807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lt1"/>
                </a:solidFill>
                <a:hlinkClick r:id="rId9">
                  <a:extLst>
                    <a:ext uri="{A12FA001-AC4F-418D-AE19-62706E023703}">
                      <ahyp:hlinkClr xmlns:ahyp="http://schemas.microsoft.com/office/drawing/2018/hyperlinkcolor" val="tx"/>
                    </a:ext>
                  </a:extLst>
                </a:hlinkClick>
              </a:rPr>
              <a:t>   </a:t>
            </a:r>
            <a:r>
              <a:rPr lang="en-GB" sz="1200" u="sng">
                <a:solidFill>
                  <a:schemeClr val="hlink"/>
                </a:solidFill>
                <a:latin typeface="Chivo SemiBold"/>
                <a:ea typeface="Chivo SemiBold"/>
                <a:cs typeface="Chivo SemiBold"/>
                <a:sym typeface="Chivo SemiBold"/>
                <a:hlinkClick r:id="rId10"/>
              </a:rPr>
              <a:t>Understanding why children may stay quiet about abuse</a:t>
            </a:r>
            <a:endParaRPr sz="1400">
              <a:solidFill>
                <a:schemeClr val="accent3"/>
              </a:solidFill>
              <a:latin typeface="Chivo SemiBold"/>
              <a:ea typeface="Chivo SemiBold"/>
              <a:cs typeface="Chivo SemiBold"/>
              <a:sym typeface="Chivo SemiBold"/>
            </a:endParaRPr>
          </a:p>
        </p:txBody>
      </p:sp>
      <p:pic>
        <p:nvPicPr>
          <p:cNvPr id="342" name="Google Shape;342;p55"/>
          <p:cNvPicPr preferRelativeResize="0"/>
          <p:nvPr/>
        </p:nvPicPr>
        <p:blipFill>
          <a:blip r:embed="rId4">
            <a:alphaModFix/>
          </a:blip>
          <a:stretch>
            <a:fillRect/>
          </a:stretch>
        </p:blipFill>
        <p:spPr>
          <a:xfrm>
            <a:off x="6952000" y="4010150"/>
            <a:ext cx="115551" cy="115551"/>
          </a:xfrm>
          <a:prstGeom prst="rect">
            <a:avLst/>
          </a:prstGeom>
          <a:noFill/>
          <a:ln>
            <a:noFill/>
          </a:ln>
        </p:spPr>
      </p:pic>
      <p:pic>
        <p:nvPicPr>
          <p:cNvPr id="343" name="Google Shape;343;p55"/>
          <p:cNvPicPr preferRelativeResize="0"/>
          <p:nvPr/>
        </p:nvPicPr>
        <p:blipFill>
          <a:blip r:embed="rId4">
            <a:alphaModFix/>
          </a:blip>
          <a:stretch>
            <a:fillRect/>
          </a:stretch>
        </p:blipFill>
        <p:spPr>
          <a:xfrm>
            <a:off x="302900" y="4697725"/>
            <a:ext cx="115551" cy="115551"/>
          </a:xfrm>
          <a:prstGeom prst="rect">
            <a:avLst/>
          </a:prstGeom>
          <a:noFill/>
          <a:ln>
            <a:noFill/>
          </a:ln>
        </p:spPr>
      </p:pic>
      <p:sp>
        <p:nvSpPr>
          <p:cNvPr id="344" name="Google Shape;344;p55"/>
          <p:cNvSpPr txBox="1"/>
          <p:nvPr/>
        </p:nvSpPr>
        <p:spPr>
          <a:xfrm>
            <a:off x="270000" y="4575650"/>
            <a:ext cx="3376200" cy="33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u="sng">
                <a:solidFill>
                  <a:schemeClr val="hlink"/>
                </a:solidFill>
                <a:latin typeface="Chivo"/>
                <a:ea typeface="Chivo"/>
                <a:cs typeface="Chivo"/>
                <a:sym typeface="Chivo"/>
                <a:hlinkClick r:id="rId11"/>
              </a:rPr>
              <a:t>   </a:t>
            </a:r>
            <a:r>
              <a:rPr lang="en-GB" sz="1200" u="sng">
                <a:solidFill>
                  <a:schemeClr val="hlink"/>
                </a:solidFill>
                <a:latin typeface="Chivo SemiBold"/>
                <a:ea typeface="Chivo SemiBold"/>
                <a:cs typeface="Chivo SemiBold"/>
                <a:sym typeface="Chivo SemiBold"/>
                <a:hlinkClick r:id="rId11"/>
              </a:rPr>
              <a:t>The four main types of abuse (PDF)</a:t>
            </a:r>
            <a:endParaRPr sz="1300">
              <a:solidFill>
                <a:srgbClr val="BB5808"/>
              </a:solidFill>
              <a:latin typeface="Chivo SemiBold"/>
              <a:ea typeface="Chivo SemiBold"/>
              <a:cs typeface="Chivo SemiBold"/>
              <a:sym typeface="Chivo SemiBold"/>
            </a:endParaRPr>
          </a:p>
        </p:txBody>
      </p:sp>
      <p:pic>
        <p:nvPicPr>
          <p:cNvPr id="345" name="Google Shape;345;p55" title="HST_INSETPack_PrimarySummarySheets.jpg"/>
          <p:cNvPicPr preferRelativeResize="0"/>
          <p:nvPr/>
        </p:nvPicPr>
        <p:blipFill>
          <a:blip r:embed="rId12">
            <a:alphaModFix/>
          </a:blip>
          <a:stretch>
            <a:fillRect/>
          </a:stretch>
        </p:blipFill>
        <p:spPr>
          <a:xfrm>
            <a:off x="860000" y="415400"/>
            <a:ext cx="2786202" cy="3940710"/>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56"/>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351" name="Google Shape;351;p56"/>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3</a:t>
            </a:r>
            <a:endParaRPr/>
          </a:p>
        </p:txBody>
      </p:sp>
      <p:sp>
        <p:nvSpPr>
          <p:cNvPr id="352" name="Google Shape;352;p56"/>
          <p:cNvSpPr txBox="1"/>
          <p:nvPr/>
        </p:nvSpPr>
        <p:spPr>
          <a:xfrm>
            <a:off x="1037850" y="9552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How we should respond to, </a:t>
            </a:r>
            <a:br>
              <a:rPr lang="en-GB" sz="3000">
                <a:latin typeface="PT Serif"/>
                <a:ea typeface="PT Serif"/>
                <a:cs typeface="PT Serif"/>
                <a:sym typeface="PT Serif"/>
              </a:rPr>
            </a:br>
            <a:r>
              <a:rPr lang="en-GB" sz="3000">
                <a:latin typeface="PT Serif"/>
                <a:ea typeface="PT Serif"/>
                <a:cs typeface="PT Serif"/>
                <a:sym typeface="PT Serif"/>
              </a:rPr>
              <a:t>and report any concerns</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353" name="Google Shape;353;p56"/>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7"/>
          <p:cNvSpPr txBox="1">
            <a:spLocks noGrp="1"/>
          </p:cNvSpPr>
          <p:nvPr>
            <p:ph type="body" idx="4294967295"/>
          </p:nvPr>
        </p:nvSpPr>
        <p:spPr>
          <a:xfrm>
            <a:off x="4016100" y="1765241"/>
            <a:ext cx="4803900" cy="715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GB">
                <a:solidFill>
                  <a:srgbClr val="000000"/>
                </a:solidFill>
              </a:rPr>
              <a:t>What are some of the different ways in</a:t>
            </a:r>
            <a:br>
              <a:rPr lang="en-GB">
                <a:solidFill>
                  <a:srgbClr val="000000"/>
                </a:solidFill>
              </a:rPr>
            </a:br>
            <a:r>
              <a:rPr lang="en-GB">
                <a:solidFill>
                  <a:srgbClr val="000000"/>
                </a:solidFill>
              </a:rPr>
              <a:t>which you might be alerted to a concern?</a:t>
            </a:r>
            <a:endParaRPr>
              <a:solidFill>
                <a:srgbClr val="000000"/>
              </a:solidFill>
            </a:endParaRPr>
          </a:p>
        </p:txBody>
      </p:sp>
      <p:sp>
        <p:nvSpPr>
          <p:cNvPr id="359" name="Google Shape;359;p57"/>
          <p:cNvSpPr txBox="1"/>
          <p:nvPr/>
        </p:nvSpPr>
        <p:spPr>
          <a:xfrm>
            <a:off x="4061525" y="107380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sp>
        <p:nvSpPr>
          <p:cNvPr id="360" name="Google Shape;360;p57"/>
          <p:cNvSpPr txBox="1"/>
          <p:nvPr/>
        </p:nvSpPr>
        <p:spPr>
          <a:xfrm>
            <a:off x="4016100" y="3203000"/>
            <a:ext cx="4803900" cy="9975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Font typeface="Chivo"/>
              <a:buChar char="●"/>
            </a:pPr>
            <a:r>
              <a:rPr lang="en-GB" sz="1600">
                <a:latin typeface="Chivo"/>
                <a:ea typeface="Chivo"/>
                <a:cs typeface="Chivo"/>
                <a:sym typeface="Chivo"/>
              </a:rPr>
              <a:t>Can you think of any reasons why a member of staff might fail to report</a:t>
            </a:r>
            <a:br>
              <a:rPr lang="en-GB" sz="1600">
                <a:latin typeface="Chivo"/>
                <a:ea typeface="Chivo"/>
                <a:cs typeface="Chivo"/>
                <a:sym typeface="Chivo"/>
              </a:rPr>
            </a:br>
            <a:r>
              <a:rPr lang="en-GB" sz="1600">
                <a:latin typeface="Chivo"/>
                <a:ea typeface="Chivo"/>
                <a:cs typeface="Chivo"/>
                <a:sym typeface="Chivo"/>
              </a:rPr>
              <a:t>their concerns?</a:t>
            </a:r>
            <a:endParaRPr/>
          </a:p>
        </p:txBody>
      </p:sp>
      <p:sp>
        <p:nvSpPr>
          <p:cNvPr id="361" name="Google Shape;361;p57"/>
          <p:cNvSpPr txBox="1"/>
          <p:nvPr/>
        </p:nvSpPr>
        <p:spPr>
          <a:xfrm>
            <a:off x="4016100" y="2626475"/>
            <a:ext cx="47586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Font typeface="Chivo"/>
              <a:buChar char="●"/>
            </a:pPr>
            <a:r>
              <a:rPr lang="en-GB" sz="1600">
                <a:latin typeface="Chivo"/>
                <a:ea typeface="Chivo"/>
                <a:cs typeface="Chivo"/>
                <a:sym typeface="Chivo"/>
              </a:rPr>
              <a:t>Why might a child not disclose abuse?</a:t>
            </a:r>
            <a:endParaRPr/>
          </a:p>
        </p:txBody>
      </p:sp>
      <p:pic>
        <p:nvPicPr>
          <p:cNvPr id="362" name="Google Shape;362;p57" title="discussion-point-quiz.gif"/>
          <p:cNvPicPr preferRelativeResize="0"/>
          <p:nvPr/>
        </p:nvPicPr>
        <p:blipFill rotWithShape="1">
          <a:blip r:embed="rId3">
            <a:alphaModFix/>
          </a:blip>
          <a:srcRect t="1057" b="1047"/>
          <a:stretch/>
        </p:blipFill>
        <p:spPr>
          <a:xfrm>
            <a:off x="3750" y="1120200"/>
            <a:ext cx="2965550" cy="2903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2" name="Online Media 1" title="Responding To A Safeguarding Issue - INSET Pack 2025">
            <a:hlinkClick r:id="" action="ppaction://media"/>
            <a:extLst>
              <a:ext uri="{FF2B5EF4-FFF2-40B4-BE49-F238E27FC236}">
                <a16:creationId xmlns:a16="http://schemas.microsoft.com/office/drawing/2014/main" id="{513B0E7D-A011-9D6F-3BFE-0E13C5F9D0B2}"/>
              </a:ext>
            </a:extLst>
          </p:cNvPr>
          <p:cNvPicPr>
            <a:picLocks noRot="1" noChangeAspect="1"/>
          </p:cNvPicPr>
          <p:nvPr>
            <a:videoFile r:link="rId1"/>
          </p:nvPr>
        </p:nvPicPr>
        <p:blipFill>
          <a:blip r:embed="rId4"/>
          <a:stretch>
            <a:fillRect/>
          </a:stretch>
        </p:blipFill>
        <p:spPr>
          <a:xfrm>
            <a:off x="480000" y="262026"/>
            <a:ext cx="8184000" cy="4620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9"/>
          <p:cNvSpPr/>
          <p:nvPr/>
        </p:nvSpPr>
        <p:spPr>
          <a:xfrm>
            <a:off x="5218025" y="873000"/>
            <a:ext cx="5436000" cy="5436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373" name="Google Shape;373;p59"/>
          <p:cNvSpPr/>
          <p:nvPr/>
        </p:nvSpPr>
        <p:spPr>
          <a:xfrm>
            <a:off x="-1510025" y="873000"/>
            <a:ext cx="5436000" cy="5436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pic>
        <p:nvPicPr>
          <p:cNvPr id="374" name="Google Shape;374;p59"/>
          <p:cNvPicPr preferRelativeResize="0"/>
          <p:nvPr/>
        </p:nvPicPr>
        <p:blipFill rotWithShape="1">
          <a:blip r:embed="rId3">
            <a:alphaModFix/>
          </a:blip>
          <a:srcRect t="18944" b="17947"/>
          <a:stretch/>
        </p:blipFill>
        <p:spPr>
          <a:xfrm>
            <a:off x="2532225" y="2567738"/>
            <a:ext cx="4079548" cy="2575775"/>
          </a:xfrm>
          <a:prstGeom prst="rect">
            <a:avLst/>
          </a:prstGeom>
          <a:noFill/>
          <a:ln>
            <a:noFill/>
          </a:ln>
        </p:spPr>
      </p:pic>
      <p:sp>
        <p:nvSpPr>
          <p:cNvPr id="375" name="Google Shape;375;p59"/>
          <p:cNvSpPr txBox="1"/>
          <p:nvPr/>
        </p:nvSpPr>
        <p:spPr>
          <a:xfrm>
            <a:off x="459800" y="1637250"/>
            <a:ext cx="3272400" cy="3263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Remain calm and level-headed</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Reassure the child</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Listen carefully and actively</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Ask open-ended questions to clarify the </a:t>
            </a:r>
            <a:br>
              <a:rPr lang="en-GB" sz="1000">
                <a:latin typeface="Chivo Medium"/>
                <a:ea typeface="Chivo Medium"/>
                <a:cs typeface="Chivo Medium"/>
                <a:sym typeface="Chivo Medium"/>
              </a:rPr>
            </a:br>
            <a:r>
              <a:rPr lang="en-GB" sz="1000">
                <a:latin typeface="Chivo Medium"/>
                <a:ea typeface="Chivo Medium"/>
                <a:cs typeface="Chivo Medium"/>
                <a:sym typeface="Chivo Medium"/>
              </a:rPr>
              <a:t>child’s version of events</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Let them know that you are taking what</a:t>
            </a:r>
            <a:br>
              <a:rPr lang="en-GB" sz="1000">
                <a:latin typeface="Chivo Medium"/>
                <a:ea typeface="Chivo Medium"/>
                <a:cs typeface="Chivo Medium"/>
                <a:sym typeface="Chivo Medium"/>
              </a:rPr>
            </a:br>
            <a:r>
              <a:rPr lang="en-GB" sz="1000">
                <a:latin typeface="Chivo Medium"/>
                <a:ea typeface="Chivo Medium"/>
                <a:cs typeface="Chivo Medium"/>
                <a:sym typeface="Chivo Medium"/>
              </a:rPr>
              <a:t>they say seriously</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Tell them what will happen next</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Make a note of exactly what they</a:t>
            </a:r>
            <a:br>
              <a:rPr lang="en-GB" sz="1000">
                <a:latin typeface="Chivo Medium"/>
                <a:ea typeface="Chivo Medium"/>
                <a:cs typeface="Chivo Medium"/>
                <a:sym typeface="Chivo Medium"/>
              </a:rPr>
            </a:br>
            <a:r>
              <a:rPr lang="en-GB" sz="1000">
                <a:latin typeface="Chivo Medium"/>
                <a:ea typeface="Chivo Medium"/>
                <a:cs typeface="Chivo Medium"/>
                <a:sym typeface="Chivo Medium"/>
              </a:rPr>
              <a:t>have told you as soon as possible </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1000">
                <a:latin typeface="Chivo Medium"/>
                <a:ea typeface="Chivo Medium"/>
                <a:cs typeface="Chivo Medium"/>
                <a:sym typeface="Chivo Medium"/>
              </a:rPr>
              <a:t>with dates and times</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Share the concern</a:t>
            </a:r>
            <a:br>
              <a:rPr lang="en-GB" sz="1000">
                <a:latin typeface="Chivo Medium"/>
                <a:ea typeface="Chivo Medium"/>
                <a:cs typeface="Chivo Medium"/>
                <a:sym typeface="Chivo Medium"/>
              </a:rPr>
            </a:br>
            <a:r>
              <a:rPr lang="en-GB" sz="1000">
                <a:latin typeface="Chivo Medium"/>
                <a:ea typeface="Chivo Medium"/>
                <a:cs typeface="Chivo Medium"/>
                <a:sym typeface="Chivo Medium"/>
              </a:rPr>
              <a:t>following procedure</a:t>
            </a:r>
            <a:endParaRPr sz="1000">
              <a:latin typeface="Chivo Medium"/>
              <a:ea typeface="Chivo Medium"/>
              <a:cs typeface="Chivo Medium"/>
              <a:sym typeface="Chivo Medium"/>
            </a:endParaRPr>
          </a:p>
        </p:txBody>
      </p:sp>
      <p:sp>
        <p:nvSpPr>
          <p:cNvPr id="376" name="Google Shape;376;p59"/>
          <p:cNvSpPr txBox="1">
            <a:spLocks noGrp="1"/>
          </p:cNvSpPr>
          <p:nvPr>
            <p:ph type="title" idx="4294967295"/>
          </p:nvPr>
        </p:nvSpPr>
        <p:spPr>
          <a:xfrm>
            <a:off x="-218800" y="270000"/>
            <a:ext cx="9144000" cy="6030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SzPts val="990"/>
              <a:buNone/>
            </a:pPr>
            <a:r>
              <a:rPr lang="en-GB"/>
              <a:t>Responding to a disclosure</a:t>
            </a:r>
            <a:endParaRPr/>
          </a:p>
        </p:txBody>
      </p:sp>
      <p:sp>
        <p:nvSpPr>
          <p:cNvPr id="377" name="Google Shape;377;p59"/>
          <p:cNvSpPr/>
          <p:nvPr/>
        </p:nvSpPr>
        <p:spPr>
          <a:xfrm>
            <a:off x="2532225" y="1192075"/>
            <a:ext cx="1056600" cy="1056600"/>
          </a:xfrm>
          <a:prstGeom prst="ellipse">
            <a:avLst/>
          </a:prstGeom>
          <a:solidFill>
            <a:srgbClr val="3DD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hivo"/>
                <a:ea typeface="Chivo"/>
                <a:cs typeface="Chivo"/>
                <a:sym typeface="Chivo"/>
              </a:rPr>
              <a:t>Do’s</a:t>
            </a:r>
            <a:endParaRPr b="1">
              <a:latin typeface="Chivo"/>
              <a:ea typeface="Chivo"/>
              <a:cs typeface="Chivo"/>
              <a:sym typeface="Chivo"/>
            </a:endParaRPr>
          </a:p>
        </p:txBody>
      </p:sp>
      <p:sp>
        <p:nvSpPr>
          <p:cNvPr id="378" name="Google Shape;378;p59"/>
          <p:cNvSpPr/>
          <p:nvPr/>
        </p:nvSpPr>
        <p:spPr>
          <a:xfrm>
            <a:off x="5555163" y="1192075"/>
            <a:ext cx="1056600" cy="1056600"/>
          </a:xfrm>
          <a:prstGeom prst="ellipse">
            <a:avLst/>
          </a:prstGeom>
          <a:solidFill>
            <a:srgbClr val="DE00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hivo"/>
                <a:ea typeface="Chivo"/>
                <a:cs typeface="Chivo"/>
                <a:sym typeface="Chivo"/>
              </a:rPr>
              <a:t>Don'ts</a:t>
            </a:r>
            <a:endParaRPr b="1">
              <a:latin typeface="Chivo"/>
              <a:ea typeface="Chivo"/>
              <a:cs typeface="Chivo"/>
              <a:sym typeface="Chivo"/>
            </a:endParaRPr>
          </a:p>
        </p:txBody>
      </p:sp>
      <p:sp>
        <p:nvSpPr>
          <p:cNvPr id="379" name="Google Shape;379;p59"/>
          <p:cNvSpPr txBox="1"/>
          <p:nvPr/>
        </p:nvSpPr>
        <p:spPr>
          <a:xfrm>
            <a:off x="6664500" y="1637250"/>
            <a:ext cx="21555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Promise to keep secrets</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Rush the child’s account</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Ask leading questions or try to interview the child</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Make assumptions</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Show that you are upset</a:t>
            </a:r>
            <a:br>
              <a:rPr lang="en-GB" sz="1000">
                <a:latin typeface="Chivo Medium"/>
                <a:ea typeface="Chivo Medium"/>
                <a:cs typeface="Chivo Medium"/>
                <a:sym typeface="Chivo Medium"/>
              </a:rPr>
            </a:br>
            <a:r>
              <a:rPr lang="en-GB" sz="1000">
                <a:latin typeface="Chivo Medium"/>
                <a:ea typeface="Chivo Medium"/>
                <a:cs typeface="Chivo Medium"/>
                <a:sym typeface="Chivo Medium"/>
              </a:rPr>
              <a:t>or angry</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Show disbelief or dismiss them</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Talk negatively about the potential abuser</a:t>
            </a:r>
            <a:endParaRPr sz="1000">
              <a:latin typeface="Chivo Medium"/>
              <a:ea typeface="Chivo Medium"/>
              <a:cs typeface="Chivo Medium"/>
              <a:sym typeface="Chiv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3" name="Picture 2">
            <a:extLst>
              <a:ext uri="{FF2B5EF4-FFF2-40B4-BE49-F238E27FC236}">
                <a16:creationId xmlns:a16="http://schemas.microsoft.com/office/drawing/2014/main" id="{5E611FA6-DAD8-27D2-C597-FF46018483B9}"/>
              </a:ext>
            </a:extLst>
          </p:cNvPr>
          <p:cNvPicPr>
            <a:picLocks noChangeAspect="1"/>
          </p:cNvPicPr>
          <p:nvPr/>
        </p:nvPicPr>
        <p:blipFill>
          <a:blip r:embed="rId3"/>
          <a:stretch>
            <a:fillRect/>
          </a:stretch>
        </p:blipFill>
        <p:spPr>
          <a:xfrm>
            <a:off x="385200" y="996921"/>
            <a:ext cx="2358875" cy="2907957"/>
          </a:xfrm>
          <a:prstGeom prst="rect">
            <a:avLst/>
          </a:prstGeom>
        </p:spPr>
      </p:pic>
      <p:sp>
        <p:nvSpPr>
          <p:cNvPr id="113" name="Google Shape;113;p33"/>
          <p:cNvSpPr txBox="1">
            <a:spLocks noGrp="1"/>
          </p:cNvSpPr>
          <p:nvPr>
            <p:ph type="body" idx="4294967295"/>
          </p:nvPr>
        </p:nvSpPr>
        <p:spPr>
          <a:xfrm>
            <a:off x="3960825" y="2541100"/>
            <a:ext cx="44943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What does safeguarding truly mean for us, in our school community?</a:t>
            </a:r>
            <a:endParaRPr sz="2100"/>
          </a:p>
        </p:txBody>
      </p:sp>
      <p:sp>
        <p:nvSpPr>
          <p:cNvPr id="115" name="Google Shape;115;p33"/>
          <p:cNvSpPr txBox="1"/>
          <p:nvPr/>
        </p:nvSpPr>
        <p:spPr>
          <a:xfrm>
            <a:off x="4009711" y="19361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0"/>
          <p:cNvSpPr txBox="1">
            <a:spLocks noGrp="1"/>
          </p:cNvSpPr>
          <p:nvPr>
            <p:ph type="body" idx="4294967295"/>
          </p:nvPr>
        </p:nvSpPr>
        <p:spPr>
          <a:xfrm>
            <a:off x="3960825" y="2541100"/>
            <a:ext cx="44943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When recording a concern, what details should we make sure to include?</a:t>
            </a:r>
            <a:endParaRPr sz="2100"/>
          </a:p>
        </p:txBody>
      </p:sp>
      <p:pic>
        <p:nvPicPr>
          <p:cNvPr id="385" name="Google Shape;385;p60" title="discussion-point-child-primary.gif"/>
          <p:cNvPicPr preferRelativeResize="0"/>
          <p:nvPr/>
        </p:nvPicPr>
        <p:blipFill rotWithShape="1">
          <a:blip r:embed="rId3">
            <a:alphaModFix/>
          </a:blip>
          <a:srcRect/>
          <a:stretch/>
        </p:blipFill>
        <p:spPr>
          <a:xfrm>
            <a:off x="272075" y="1352025"/>
            <a:ext cx="2439450" cy="2439450"/>
          </a:xfrm>
          <a:prstGeom prst="rect">
            <a:avLst/>
          </a:prstGeom>
          <a:noFill/>
          <a:ln>
            <a:noFill/>
          </a:ln>
        </p:spPr>
      </p:pic>
      <p:sp>
        <p:nvSpPr>
          <p:cNvPr id="386" name="Google Shape;386;p60"/>
          <p:cNvSpPr txBox="1"/>
          <p:nvPr/>
        </p:nvSpPr>
        <p:spPr>
          <a:xfrm>
            <a:off x="4009711" y="19361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1"/>
          <p:cNvSpPr txBox="1"/>
          <p:nvPr/>
        </p:nvSpPr>
        <p:spPr>
          <a:xfrm>
            <a:off x="3306925" y="599875"/>
            <a:ext cx="5462100" cy="117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000">
                <a:latin typeface="PT Serif"/>
                <a:ea typeface="PT Serif"/>
                <a:cs typeface="PT Serif"/>
                <a:sym typeface="PT Serif"/>
              </a:rPr>
              <a:t>What information to record about a concern</a:t>
            </a:r>
            <a:endParaRPr sz="3000">
              <a:solidFill>
                <a:schemeClr val="accent2"/>
              </a:solidFill>
              <a:latin typeface="PT Serif"/>
              <a:ea typeface="PT Serif"/>
              <a:cs typeface="PT Serif"/>
              <a:sym typeface="PT Serif"/>
            </a:endParaRPr>
          </a:p>
        </p:txBody>
      </p:sp>
      <p:sp>
        <p:nvSpPr>
          <p:cNvPr id="392" name="Google Shape;392;p61"/>
          <p:cNvSpPr txBox="1"/>
          <p:nvPr/>
        </p:nvSpPr>
        <p:spPr>
          <a:xfrm>
            <a:off x="3306925" y="1893725"/>
            <a:ext cx="2934000" cy="25578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SzPts val="1100"/>
              <a:buFont typeface="Chivo"/>
              <a:buChar char="●"/>
            </a:pPr>
            <a:r>
              <a:rPr lang="en-GB" sz="1100">
                <a:latin typeface="Chivo"/>
                <a:ea typeface="Chivo"/>
                <a:cs typeface="Chivo"/>
                <a:sym typeface="Chivo"/>
              </a:rPr>
              <a:t>The name, age, gender, religion and ethnicity of the child</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Any contextual information you know about the child or their life </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Details of the concern</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The date and time of the incident or disclosure</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Who was involved or present</a:t>
            </a:r>
            <a:br>
              <a:rPr lang="en-GB" sz="1100">
                <a:latin typeface="Chivo"/>
                <a:ea typeface="Chivo"/>
                <a:cs typeface="Chivo"/>
                <a:sym typeface="Chivo"/>
              </a:rPr>
            </a:br>
            <a:r>
              <a:rPr lang="en-GB" sz="1100">
                <a:latin typeface="Chivo"/>
                <a:ea typeface="Chivo"/>
                <a:cs typeface="Chivo"/>
                <a:sym typeface="Chivo"/>
              </a:rPr>
              <a:t>at the time</a:t>
            </a:r>
            <a:endParaRPr sz="1100">
              <a:latin typeface="Chivo"/>
              <a:ea typeface="Chivo"/>
              <a:cs typeface="Chivo"/>
              <a:sym typeface="Chivo"/>
            </a:endParaRPr>
          </a:p>
          <a:p>
            <a:pPr marL="457200" lvl="0" indent="-298450" algn="l" rtl="0">
              <a:lnSpc>
                <a:spcPct val="115000"/>
              </a:lnSpc>
              <a:spcBef>
                <a:spcPts val="400"/>
              </a:spcBef>
              <a:spcAft>
                <a:spcPts val="400"/>
              </a:spcAft>
              <a:buSzPts val="1100"/>
              <a:buFont typeface="Chivo"/>
              <a:buChar char="●"/>
            </a:pPr>
            <a:r>
              <a:rPr lang="en-GB" sz="1100">
                <a:latin typeface="Chivo"/>
                <a:ea typeface="Chivo"/>
                <a:cs typeface="Chivo"/>
                <a:sym typeface="Chivo"/>
              </a:rPr>
              <a:t>Who said what: use their</a:t>
            </a:r>
            <a:br>
              <a:rPr lang="en-GB" sz="1100">
                <a:latin typeface="Chivo"/>
                <a:ea typeface="Chivo"/>
                <a:cs typeface="Chivo"/>
                <a:sym typeface="Chivo"/>
              </a:rPr>
            </a:br>
            <a:r>
              <a:rPr lang="en-GB" sz="1100">
                <a:latin typeface="Chivo"/>
                <a:ea typeface="Chivo"/>
                <a:cs typeface="Chivo"/>
                <a:sym typeface="Chivo"/>
              </a:rPr>
              <a:t>exact words</a:t>
            </a:r>
            <a:endParaRPr sz="1100">
              <a:latin typeface="Chivo"/>
              <a:ea typeface="Chivo"/>
              <a:cs typeface="Chivo"/>
              <a:sym typeface="Chivo"/>
            </a:endParaRPr>
          </a:p>
        </p:txBody>
      </p:sp>
      <p:sp>
        <p:nvSpPr>
          <p:cNvPr id="393" name="Google Shape;393;p61"/>
          <p:cNvSpPr txBox="1"/>
          <p:nvPr/>
        </p:nvSpPr>
        <p:spPr>
          <a:xfrm>
            <a:off x="5919545" y="1893725"/>
            <a:ext cx="2934000" cy="26499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SzPts val="1100"/>
              <a:buFont typeface="Chivo"/>
              <a:buChar char="●"/>
            </a:pPr>
            <a:r>
              <a:rPr lang="en-GB" sz="1100">
                <a:latin typeface="Chivo"/>
                <a:ea typeface="Chivo"/>
                <a:cs typeface="Chivo"/>
                <a:sym typeface="Chivo"/>
              </a:rPr>
              <a:t>Your name, role and contact details, as the person sharing the concern</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Details of any immediate or agreed actions taken and whether or not a referral was made</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Any conclusions that were drawn from the concern, incident or disclosure</a:t>
            </a:r>
            <a:endParaRPr sz="1100">
              <a:latin typeface="Chivo"/>
              <a:ea typeface="Chivo"/>
              <a:cs typeface="Chivo"/>
              <a:sym typeface="Chivo"/>
            </a:endParaRPr>
          </a:p>
          <a:p>
            <a:pPr marL="457200" lvl="0" indent="-298450" algn="l" rtl="0">
              <a:lnSpc>
                <a:spcPct val="115000"/>
              </a:lnSpc>
              <a:spcBef>
                <a:spcPts val="400"/>
              </a:spcBef>
              <a:spcAft>
                <a:spcPts val="400"/>
              </a:spcAft>
              <a:buSzPts val="1100"/>
              <a:buFont typeface="Chivo"/>
              <a:buChar char="●"/>
            </a:pPr>
            <a:r>
              <a:rPr lang="en-GB" sz="1100">
                <a:latin typeface="Chivo"/>
                <a:ea typeface="Chivo"/>
                <a:cs typeface="Chivo"/>
                <a:sym typeface="Chivo"/>
              </a:rPr>
              <a:t>If you are sharing with the DSL, they will also add details of their decision process</a:t>
            </a:r>
            <a:endParaRPr sz="1100">
              <a:latin typeface="Chivo"/>
              <a:ea typeface="Chivo"/>
              <a:cs typeface="Chivo"/>
              <a:sym typeface="Chivo"/>
            </a:endParaRPr>
          </a:p>
        </p:txBody>
      </p:sp>
      <p:pic>
        <p:nvPicPr>
          <p:cNvPr id="394" name="Google Shape;394;p61" title="Recording@4x.png"/>
          <p:cNvPicPr preferRelativeResize="0"/>
          <p:nvPr/>
        </p:nvPicPr>
        <p:blipFill>
          <a:blip r:embed="rId3">
            <a:alphaModFix/>
          </a:blip>
          <a:stretch>
            <a:fillRect/>
          </a:stretch>
        </p:blipFill>
        <p:spPr>
          <a:xfrm>
            <a:off x="270000" y="1730600"/>
            <a:ext cx="2892124" cy="1773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8"/>
        <p:cNvGrpSpPr/>
        <p:nvPr/>
      </p:nvGrpSpPr>
      <p:grpSpPr>
        <a:xfrm>
          <a:off x="0" y="0"/>
          <a:ext cx="0" cy="0"/>
          <a:chOff x="0" y="0"/>
          <a:chExt cx="0" cy="0"/>
        </a:xfrm>
      </p:grpSpPr>
      <p:cxnSp>
        <p:nvCxnSpPr>
          <p:cNvPr id="399" name="Google Shape;399;p62"/>
          <p:cNvCxnSpPr/>
          <p:nvPr/>
        </p:nvCxnSpPr>
        <p:spPr>
          <a:xfrm>
            <a:off x="1832313" y="4595411"/>
            <a:ext cx="0" cy="278100"/>
          </a:xfrm>
          <a:prstGeom prst="straightConnector1">
            <a:avLst/>
          </a:prstGeom>
          <a:noFill/>
          <a:ln w="9525" cap="flat" cmpd="sng">
            <a:solidFill>
              <a:schemeClr val="dk2"/>
            </a:solidFill>
            <a:prstDash val="solid"/>
            <a:round/>
            <a:headEnd type="none" w="med" len="med"/>
            <a:tailEnd type="triangle" w="med" len="med"/>
          </a:ln>
        </p:spPr>
      </p:cxnSp>
      <p:cxnSp>
        <p:nvCxnSpPr>
          <p:cNvPr id="400" name="Google Shape;400;p62"/>
          <p:cNvCxnSpPr/>
          <p:nvPr/>
        </p:nvCxnSpPr>
        <p:spPr>
          <a:xfrm>
            <a:off x="3409384" y="2618245"/>
            <a:ext cx="183300" cy="0"/>
          </a:xfrm>
          <a:prstGeom prst="straightConnector1">
            <a:avLst/>
          </a:prstGeom>
          <a:noFill/>
          <a:ln w="9525" cap="flat" cmpd="sng">
            <a:solidFill>
              <a:schemeClr val="dk2"/>
            </a:solidFill>
            <a:prstDash val="solid"/>
            <a:round/>
            <a:headEnd type="none" w="med" len="med"/>
            <a:tailEnd type="triangle" w="med" len="med"/>
          </a:ln>
        </p:spPr>
      </p:cxnSp>
      <p:cxnSp>
        <p:nvCxnSpPr>
          <p:cNvPr id="401" name="Google Shape;401;p62"/>
          <p:cNvCxnSpPr/>
          <p:nvPr/>
        </p:nvCxnSpPr>
        <p:spPr>
          <a:xfrm>
            <a:off x="1832313" y="824735"/>
            <a:ext cx="0" cy="278100"/>
          </a:xfrm>
          <a:prstGeom prst="straightConnector1">
            <a:avLst/>
          </a:prstGeom>
          <a:noFill/>
          <a:ln w="9525" cap="flat" cmpd="sng">
            <a:solidFill>
              <a:schemeClr val="dk2"/>
            </a:solidFill>
            <a:prstDash val="solid"/>
            <a:round/>
            <a:headEnd type="none" w="med" len="med"/>
            <a:tailEnd type="triangle" w="med" len="med"/>
          </a:ln>
        </p:spPr>
      </p:cxnSp>
      <p:cxnSp>
        <p:nvCxnSpPr>
          <p:cNvPr id="402" name="Google Shape;402;p62"/>
          <p:cNvCxnSpPr/>
          <p:nvPr/>
        </p:nvCxnSpPr>
        <p:spPr>
          <a:xfrm>
            <a:off x="1832313" y="1925450"/>
            <a:ext cx="0" cy="278100"/>
          </a:xfrm>
          <a:prstGeom prst="straightConnector1">
            <a:avLst/>
          </a:prstGeom>
          <a:noFill/>
          <a:ln w="9525" cap="flat" cmpd="sng">
            <a:solidFill>
              <a:schemeClr val="dk2"/>
            </a:solidFill>
            <a:prstDash val="solid"/>
            <a:round/>
            <a:headEnd type="none" w="med" len="med"/>
            <a:tailEnd type="triangle" w="med" len="med"/>
          </a:ln>
        </p:spPr>
      </p:cxnSp>
      <p:cxnSp>
        <p:nvCxnSpPr>
          <p:cNvPr id="403" name="Google Shape;403;p62"/>
          <p:cNvCxnSpPr/>
          <p:nvPr/>
        </p:nvCxnSpPr>
        <p:spPr>
          <a:xfrm>
            <a:off x="1832313" y="2849790"/>
            <a:ext cx="0" cy="278100"/>
          </a:xfrm>
          <a:prstGeom prst="straightConnector1">
            <a:avLst/>
          </a:prstGeom>
          <a:noFill/>
          <a:ln w="9525" cap="flat" cmpd="sng">
            <a:solidFill>
              <a:schemeClr val="dk2"/>
            </a:solidFill>
            <a:prstDash val="solid"/>
            <a:round/>
            <a:headEnd type="none" w="med" len="med"/>
            <a:tailEnd type="triangle" w="med" len="med"/>
          </a:ln>
        </p:spPr>
      </p:cxnSp>
      <p:cxnSp>
        <p:nvCxnSpPr>
          <p:cNvPr id="404" name="Google Shape;404;p62"/>
          <p:cNvCxnSpPr/>
          <p:nvPr/>
        </p:nvCxnSpPr>
        <p:spPr>
          <a:xfrm>
            <a:off x="1832313" y="3483658"/>
            <a:ext cx="0" cy="278100"/>
          </a:xfrm>
          <a:prstGeom prst="straightConnector1">
            <a:avLst/>
          </a:prstGeom>
          <a:noFill/>
          <a:ln w="9525" cap="flat" cmpd="sng">
            <a:solidFill>
              <a:schemeClr val="dk2"/>
            </a:solidFill>
            <a:prstDash val="solid"/>
            <a:round/>
            <a:headEnd type="none" w="med" len="med"/>
            <a:tailEnd type="triangle" w="med" len="med"/>
          </a:ln>
        </p:spPr>
      </p:cxnSp>
      <p:sp>
        <p:nvSpPr>
          <p:cNvPr id="405" name="Google Shape;405;p62"/>
          <p:cNvSpPr txBox="1">
            <a:spLocks noGrp="1"/>
          </p:cNvSpPr>
          <p:nvPr>
            <p:ph type="title" idx="4294967295"/>
          </p:nvPr>
        </p:nvSpPr>
        <p:spPr>
          <a:xfrm>
            <a:off x="3592675" y="270000"/>
            <a:ext cx="5227200" cy="11523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a:solidFill>
                  <a:srgbClr val="000000"/>
                </a:solidFill>
              </a:rPr>
              <a:t>The procedure for responding to safeguarding concerns</a:t>
            </a:r>
            <a:endParaRPr/>
          </a:p>
        </p:txBody>
      </p:sp>
      <p:sp>
        <p:nvSpPr>
          <p:cNvPr id="406" name="Google Shape;406;p62"/>
          <p:cNvSpPr/>
          <p:nvPr/>
        </p:nvSpPr>
        <p:spPr>
          <a:xfrm flipH="1">
            <a:off x="3643200" y="4230475"/>
            <a:ext cx="5500800" cy="9129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Displaying a </a:t>
            </a:r>
            <a:r>
              <a:rPr lang="en-GB" sz="1000" u="sng">
                <a:solidFill>
                  <a:schemeClr val="hlink"/>
                </a:solidFill>
                <a:latin typeface="Chivo"/>
                <a:ea typeface="Chivo"/>
                <a:cs typeface="Chivo"/>
                <a:sym typeface="Chivo"/>
                <a:hlinkClick r:id="rId4"/>
              </a:rPr>
              <a:t>safeguarding flowchart</a:t>
            </a:r>
            <a:r>
              <a:rPr lang="en-GB" sz="1000">
                <a:latin typeface="Chivo"/>
                <a:ea typeface="Chivo"/>
                <a:cs typeface="Chivo"/>
                <a:sym typeface="Chivo"/>
              </a:rPr>
              <a:t> helps to show what you should</a:t>
            </a:r>
            <a:br>
              <a:rPr lang="en-GB" sz="1000">
                <a:latin typeface="Chivo"/>
                <a:ea typeface="Chivo"/>
                <a:cs typeface="Chivo"/>
                <a:sym typeface="Chivo"/>
              </a:rPr>
            </a:br>
            <a:r>
              <a:rPr lang="en-GB" sz="1000">
                <a:latin typeface="Chivo"/>
                <a:ea typeface="Chivo"/>
                <a:cs typeface="Chivo"/>
                <a:sym typeface="Chivo"/>
              </a:rPr>
              <a:t>do if you have a concern about a child, who you should report it to,</a:t>
            </a:r>
            <a:br>
              <a:rPr lang="en-GB" sz="1000">
                <a:latin typeface="Chivo"/>
                <a:ea typeface="Chivo"/>
                <a:cs typeface="Chivo"/>
                <a:sym typeface="Chivo"/>
              </a:rPr>
            </a:br>
            <a:r>
              <a:rPr lang="en-GB" sz="1000">
                <a:latin typeface="Chivo"/>
                <a:ea typeface="Chivo"/>
                <a:cs typeface="Chivo"/>
                <a:sym typeface="Chivo"/>
              </a:rPr>
              <a:t>and the lines of enquiry and procedure that will be taken.</a:t>
            </a:r>
            <a:endParaRPr sz="900">
              <a:solidFill>
                <a:schemeClr val="dk2"/>
              </a:solidFill>
              <a:latin typeface="Chivo"/>
              <a:ea typeface="Chivo"/>
              <a:cs typeface="Chivo"/>
              <a:sym typeface="Chivo"/>
            </a:endParaRPr>
          </a:p>
        </p:txBody>
      </p:sp>
      <p:sp>
        <p:nvSpPr>
          <p:cNvPr id="407" name="Google Shape;407;p62"/>
          <p:cNvSpPr/>
          <p:nvPr/>
        </p:nvSpPr>
        <p:spPr>
          <a:xfrm>
            <a:off x="270000" y="270000"/>
            <a:ext cx="3124500" cy="6462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a:ea typeface="Chivo"/>
                <a:cs typeface="Chivo"/>
                <a:sym typeface="Chivo"/>
              </a:rPr>
              <a:t>Staff member/volunteer has a</a:t>
            </a:r>
            <a:endParaRPr sz="1200">
              <a:latin typeface="Chivo"/>
              <a:ea typeface="Chivo"/>
              <a:cs typeface="Chivo"/>
              <a:sym typeface="Chivo"/>
            </a:endParaRPr>
          </a:p>
          <a:p>
            <a:pPr marL="0" lvl="0" indent="0" algn="ctr" rtl="0">
              <a:lnSpc>
                <a:spcPct val="115000"/>
              </a:lnSpc>
              <a:spcBef>
                <a:spcPts val="0"/>
              </a:spcBef>
              <a:spcAft>
                <a:spcPts val="0"/>
              </a:spcAft>
              <a:buNone/>
            </a:pPr>
            <a:r>
              <a:rPr lang="en-GB" sz="1200">
                <a:latin typeface="Chivo"/>
                <a:ea typeface="Chivo"/>
                <a:cs typeface="Chivo"/>
                <a:sym typeface="Chivo"/>
              </a:rPr>
              <a:t>safeguarding concern about a child</a:t>
            </a:r>
            <a:endParaRPr sz="1200">
              <a:latin typeface="Chivo"/>
              <a:ea typeface="Chivo"/>
              <a:cs typeface="Chivo"/>
              <a:sym typeface="Chivo"/>
            </a:endParaRPr>
          </a:p>
        </p:txBody>
      </p:sp>
      <p:sp>
        <p:nvSpPr>
          <p:cNvPr id="408" name="Google Shape;408;p62"/>
          <p:cNvSpPr/>
          <p:nvPr/>
        </p:nvSpPr>
        <p:spPr>
          <a:xfrm>
            <a:off x="270000" y="1194340"/>
            <a:ext cx="3124500" cy="8226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a:ea typeface="Chivo"/>
                <a:cs typeface="Chivo"/>
                <a:sym typeface="Chivo"/>
              </a:rPr>
              <a:t>Concern is reported to the Designated</a:t>
            </a:r>
            <a:endParaRPr sz="1200">
              <a:latin typeface="Chivo"/>
              <a:ea typeface="Chivo"/>
              <a:cs typeface="Chivo"/>
              <a:sym typeface="Chivo"/>
            </a:endParaRPr>
          </a:p>
          <a:p>
            <a:pPr marL="0" lvl="0" indent="0" algn="ctr" rtl="0">
              <a:lnSpc>
                <a:spcPct val="115000"/>
              </a:lnSpc>
              <a:spcBef>
                <a:spcPts val="0"/>
              </a:spcBef>
              <a:spcAft>
                <a:spcPts val="0"/>
              </a:spcAft>
              <a:buNone/>
            </a:pPr>
            <a:r>
              <a:rPr lang="en-GB" sz="1200">
                <a:latin typeface="Chivo"/>
                <a:ea typeface="Chivo"/>
                <a:cs typeface="Chivo"/>
                <a:sym typeface="Chivo"/>
              </a:rPr>
              <a:t>Safeguarding Lead and a Safeguarding</a:t>
            </a:r>
            <a:endParaRPr sz="1200">
              <a:latin typeface="Chivo"/>
              <a:ea typeface="Chivo"/>
              <a:cs typeface="Chivo"/>
              <a:sym typeface="Chivo"/>
            </a:endParaRPr>
          </a:p>
          <a:p>
            <a:pPr marL="0" lvl="0" indent="0" algn="ctr" rtl="0">
              <a:lnSpc>
                <a:spcPct val="115000"/>
              </a:lnSpc>
              <a:spcBef>
                <a:spcPts val="0"/>
              </a:spcBef>
              <a:spcAft>
                <a:spcPts val="0"/>
              </a:spcAft>
              <a:buNone/>
            </a:pPr>
            <a:r>
              <a:rPr lang="en-GB" sz="1200">
                <a:latin typeface="Chivo"/>
                <a:ea typeface="Chivo"/>
                <a:cs typeface="Chivo"/>
                <a:sym typeface="Chivo"/>
              </a:rPr>
              <a:t>Concern Report Form is completed</a:t>
            </a:r>
            <a:endParaRPr sz="1200">
              <a:latin typeface="Chivo"/>
              <a:ea typeface="Chivo"/>
              <a:cs typeface="Chivo"/>
              <a:sym typeface="Chivo"/>
            </a:endParaRPr>
          </a:p>
        </p:txBody>
      </p:sp>
      <p:sp>
        <p:nvSpPr>
          <p:cNvPr id="409" name="Google Shape;409;p62"/>
          <p:cNvSpPr/>
          <p:nvPr/>
        </p:nvSpPr>
        <p:spPr>
          <a:xfrm>
            <a:off x="270000" y="2295055"/>
            <a:ext cx="3124500" cy="6462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a:ea typeface="Chivo"/>
                <a:cs typeface="Chivo"/>
                <a:sym typeface="Chivo"/>
              </a:rPr>
              <a:t>Designated Safeguarding Lead</a:t>
            </a:r>
            <a:br>
              <a:rPr lang="en-GB" sz="1200">
                <a:latin typeface="Chivo"/>
                <a:ea typeface="Chivo"/>
                <a:cs typeface="Chivo"/>
                <a:sym typeface="Chivo"/>
              </a:rPr>
            </a:br>
            <a:r>
              <a:rPr lang="en-GB" sz="1200">
                <a:latin typeface="Chivo"/>
                <a:ea typeface="Chivo"/>
                <a:cs typeface="Chivo"/>
                <a:sym typeface="Chivo"/>
              </a:rPr>
              <a:t>reviews the report</a:t>
            </a:r>
            <a:endParaRPr sz="1200">
              <a:latin typeface="Chivo"/>
              <a:ea typeface="Chivo"/>
              <a:cs typeface="Chivo"/>
              <a:sym typeface="Chivo"/>
            </a:endParaRPr>
          </a:p>
        </p:txBody>
      </p:sp>
      <p:sp>
        <p:nvSpPr>
          <p:cNvPr id="410" name="Google Shape;410;p62"/>
          <p:cNvSpPr/>
          <p:nvPr/>
        </p:nvSpPr>
        <p:spPr>
          <a:xfrm>
            <a:off x="1051788" y="3188617"/>
            <a:ext cx="1561200" cy="386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Medium"/>
                <a:ea typeface="Chivo Medium"/>
                <a:cs typeface="Chivo Medium"/>
                <a:sym typeface="Chivo Medium"/>
              </a:rPr>
              <a:t>Referral required</a:t>
            </a:r>
            <a:endParaRPr sz="1200">
              <a:latin typeface="Chivo Medium"/>
              <a:ea typeface="Chivo Medium"/>
              <a:cs typeface="Chivo Medium"/>
              <a:sym typeface="Chivo Medium"/>
            </a:endParaRPr>
          </a:p>
        </p:txBody>
      </p:sp>
      <p:sp>
        <p:nvSpPr>
          <p:cNvPr id="411" name="Google Shape;411;p62"/>
          <p:cNvSpPr/>
          <p:nvPr/>
        </p:nvSpPr>
        <p:spPr>
          <a:xfrm>
            <a:off x="270000" y="3853263"/>
            <a:ext cx="3124500" cy="8226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a:ea typeface="Chivo"/>
                <a:cs typeface="Chivo"/>
                <a:sym typeface="Chivo"/>
              </a:rPr>
              <a:t>Designated Safeguarding Lead</a:t>
            </a:r>
            <a:endParaRPr sz="1200">
              <a:latin typeface="Chivo"/>
              <a:ea typeface="Chivo"/>
              <a:cs typeface="Chivo"/>
              <a:sym typeface="Chivo"/>
            </a:endParaRPr>
          </a:p>
          <a:p>
            <a:pPr marL="0" lvl="0" indent="0" algn="ctr" rtl="0">
              <a:lnSpc>
                <a:spcPct val="115000"/>
              </a:lnSpc>
              <a:spcBef>
                <a:spcPts val="0"/>
              </a:spcBef>
              <a:spcAft>
                <a:spcPts val="0"/>
              </a:spcAft>
              <a:buNone/>
            </a:pPr>
            <a:r>
              <a:rPr lang="en-GB" sz="1200">
                <a:latin typeface="Chivo"/>
                <a:ea typeface="Chivo"/>
                <a:cs typeface="Chivo"/>
                <a:sym typeface="Chivo"/>
              </a:rPr>
              <a:t>makes a referral to children’s social care and contacts police if appropriate</a:t>
            </a:r>
            <a:endParaRPr sz="1200">
              <a:latin typeface="Chivo"/>
              <a:ea typeface="Chivo"/>
              <a:cs typeface="Chivo"/>
              <a:sym typeface="Chivo"/>
            </a:endParaRPr>
          </a:p>
        </p:txBody>
      </p:sp>
      <p:sp>
        <p:nvSpPr>
          <p:cNvPr id="412" name="Google Shape;412;p62"/>
          <p:cNvSpPr/>
          <p:nvPr/>
        </p:nvSpPr>
        <p:spPr>
          <a:xfrm>
            <a:off x="4990900" y="2108300"/>
            <a:ext cx="3829200" cy="10197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latin typeface="Chivo"/>
                <a:ea typeface="Chivo"/>
                <a:cs typeface="Chivo"/>
                <a:sym typeface="Chivo"/>
              </a:rPr>
              <a:t>Designated Safeguarding Lead decides a referral is not required. Organisation takes relevant action, e.g. early help and monitors the situation within an agreed timescale.</a:t>
            </a:r>
            <a:endParaRPr sz="1200">
              <a:latin typeface="Chivo"/>
              <a:ea typeface="Chivo"/>
              <a:cs typeface="Chivo"/>
              <a:sym typeface="Chivo"/>
            </a:endParaRPr>
          </a:p>
        </p:txBody>
      </p:sp>
      <p:cxnSp>
        <p:nvCxnSpPr>
          <p:cNvPr id="413" name="Google Shape;413;p62"/>
          <p:cNvCxnSpPr/>
          <p:nvPr/>
        </p:nvCxnSpPr>
        <p:spPr>
          <a:xfrm>
            <a:off x="4742159" y="2618270"/>
            <a:ext cx="183300" cy="0"/>
          </a:xfrm>
          <a:prstGeom prst="straightConnector1">
            <a:avLst/>
          </a:prstGeom>
          <a:noFill/>
          <a:ln w="9525" cap="flat" cmpd="sng">
            <a:solidFill>
              <a:schemeClr val="dk2"/>
            </a:solidFill>
            <a:prstDash val="solid"/>
            <a:round/>
            <a:headEnd type="none" w="med" len="med"/>
            <a:tailEnd type="triangle" w="med" len="med"/>
          </a:ln>
        </p:spPr>
      </p:cxnSp>
      <p:sp>
        <p:nvSpPr>
          <p:cNvPr id="414" name="Google Shape;414;p62"/>
          <p:cNvSpPr/>
          <p:nvPr/>
        </p:nvSpPr>
        <p:spPr>
          <a:xfrm>
            <a:off x="3643259" y="2424917"/>
            <a:ext cx="1098900" cy="386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Medium"/>
                <a:ea typeface="Chivo Medium"/>
                <a:cs typeface="Chivo Medium"/>
                <a:sym typeface="Chivo Medium"/>
              </a:rPr>
              <a:t>No referral</a:t>
            </a:r>
            <a:endParaRPr sz="1200">
              <a:latin typeface="Chivo Medium"/>
              <a:ea typeface="Chivo Medium"/>
              <a:cs typeface="Chivo Medium"/>
              <a:sym typeface="Chivo Medium"/>
            </a:endParaRPr>
          </a:p>
        </p:txBody>
      </p:sp>
      <p:pic>
        <p:nvPicPr>
          <p:cNvPr id="415" name="Google Shape;415;p62"/>
          <p:cNvPicPr preferRelativeResize="0"/>
          <p:nvPr/>
        </p:nvPicPr>
        <p:blipFill>
          <a:blip r:embed="rId5">
            <a:alphaModFix/>
          </a:blip>
          <a:stretch>
            <a:fillRect/>
          </a:stretch>
        </p:blipFill>
        <p:spPr>
          <a:xfrm>
            <a:off x="7908625" y="3615488"/>
            <a:ext cx="911475" cy="1298174"/>
          </a:xfrm>
          <a:prstGeom prst="rect">
            <a:avLst/>
          </a:prstGeom>
          <a:noFill/>
          <a:ln>
            <a:noFill/>
          </a:ln>
          <a:effectLst>
            <a:outerShdw blurRad="185738" dist="57150" dir="18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3"/>
          <p:cNvSpPr txBox="1">
            <a:spLocks noGrp="1"/>
          </p:cNvSpPr>
          <p:nvPr>
            <p:ph type="title" idx="4294967295"/>
          </p:nvPr>
        </p:nvSpPr>
        <p:spPr>
          <a:xfrm>
            <a:off x="270000" y="81712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sp>
        <p:nvSpPr>
          <p:cNvPr id="421" name="Google Shape;421;p63"/>
          <p:cNvSpPr txBox="1">
            <a:spLocks noGrp="1"/>
          </p:cNvSpPr>
          <p:nvPr>
            <p:ph type="body" idx="4294967295"/>
          </p:nvPr>
        </p:nvSpPr>
        <p:spPr>
          <a:xfrm>
            <a:off x="270000" y="1593975"/>
            <a:ext cx="5464200" cy="2580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If you have any concerns about a child, or they disclose information to you, then you should report your concerns to the DSL as soon as possible.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Children who are more at risk of safeguarding concerns (e.g. children with SEND) may have difficulty disclosing.</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Make sure that you are alert to the different ways in which a child might try to communicate abuse. </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The most important thing to remember is never to ignore a concern. You do not have to be right or sure or have definitive evidence.</a:t>
            </a:r>
            <a:endParaRPr sz="1400">
              <a:solidFill>
                <a:srgbClr val="000000"/>
              </a:solidFill>
            </a:endParaRPr>
          </a:p>
        </p:txBody>
      </p:sp>
      <p:pic>
        <p:nvPicPr>
          <p:cNvPr id="422" name="Google Shape;422;p63"/>
          <p:cNvPicPr preferRelativeResize="0"/>
          <p:nvPr/>
        </p:nvPicPr>
        <p:blipFill rotWithShape="1">
          <a:blip r:embed="rId3">
            <a:alphaModFix/>
          </a:blip>
          <a:srcRect l="-4501" t="-4242" r="-4501" b="-4264"/>
          <a:stretch/>
        </p:blipFill>
        <p:spPr>
          <a:xfrm>
            <a:off x="5885975" y="1117700"/>
            <a:ext cx="2934026" cy="2908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4"/>
          <p:cNvSpPr txBox="1">
            <a:spLocks noGrp="1"/>
          </p:cNvSpPr>
          <p:nvPr>
            <p:ph type="title" idx="4294967295"/>
          </p:nvPr>
        </p:nvSpPr>
        <p:spPr>
          <a:xfrm>
            <a:off x="4864200" y="4154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support</a:t>
            </a:r>
            <a:endParaRPr/>
          </a:p>
        </p:txBody>
      </p:sp>
      <p:sp>
        <p:nvSpPr>
          <p:cNvPr id="428" name="Google Shape;428;p64"/>
          <p:cNvSpPr txBox="1">
            <a:spLocks noGrp="1"/>
          </p:cNvSpPr>
          <p:nvPr>
            <p:ph type="body" idx="4294967295"/>
          </p:nvPr>
        </p:nvSpPr>
        <p:spPr>
          <a:xfrm>
            <a:off x="4940400" y="2256275"/>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3"/>
              </a:rPr>
              <a:t>Safeguarding flowchart (PDF)</a:t>
            </a:r>
            <a:endParaRPr sz="1400">
              <a:solidFill>
                <a:schemeClr val="accent3"/>
              </a:solidFill>
              <a:latin typeface="Chivo SemiBold"/>
              <a:ea typeface="Chivo SemiBold"/>
              <a:cs typeface="Chivo SemiBold"/>
              <a:sym typeface="Chivo SemiBold"/>
            </a:endParaRPr>
          </a:p>
        </p:txBody>
      </p:sp>
      <p:sp>
        <p:nvSpPr>
          <p:cNvPr id="429" name="Google Shape;429;p64"/>
          <p:cNvSpPr txBox="1"/>
          <p:nvPr/>
        </p:nvSpPr>
        <p:spPr>
          <a:xfrm>
            <a:off x="4864200" y="1597700"/>
            <a:ext cx="3955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430" name="Google Shape;430;p64"/>
          <p:cNvPicPr preferRelativeResize="0"/>
          <p:nvPr/>
        </p:nvPicPr>
        <p:blipFill>
          <a:blip r:embed="rId4">
            <a:alphaModFix/>
          </a:blip>
          <a:stretch>
            <a:fillRect/>
          </a:stretch>
        </p:blipFill>
        <p:spPr>
          <a:xfrm>
            <a:off x="4973300" y="2378350"/>
            <a:ext cx="115551" cy="115551"/>
          </a:xfrm>
          <a:prstGeom prst="rect">
            <a:avLst/>
          </a:prstGeom>
          <a:noFill/>
          <a:ln>
            <a:noFill/>
          </a:ln>
        </p:spPr>
      </p:pic>
      <p:sp>
        <p:nvSpPr>
          <p:cNvPr id="431" name="Google Shape;431;p64"/>
          <p:cNvSpPr txBox="1">
            <a:spLocks noGrp="1"/>
          </p:cNvSpPr>
          <p:nvPr>
            <p:ph type="body" idx="4294967295"/>
          </p:nvPr>
        </p:nvSpPr>
        <p:spPr>
          <a:xfrm>
            <a:off x="6919100" y="224622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5"/>
              </a:rPr>
              <a:t>Answering common questions about whistleblowing</a:t>
            </a:r>
            <a:endParaRPr sz="1200">
              <a:solidFill>
                <a:schemeClr val="accent3"/>
              </a:solidFill>
              <a:latin typeface="Chivo SemiBold"/>
              <a:ea typeface="Chivo SemiBold"/>
              <a:cs typeface="Chivo SemiBold"/>
              <a:sym typeface="Chivo SemiBold"/>
            </a:endParaRPr>
          </a:p>
        </p:txBody>
      </p:sp>
      <p:pic>
        <p:nvPicPr>
          <p:cNvPr id="432" name="Google Shape;432;p64"/>
          <p:cNvPicPr preferRelativeResize="0"/>
          <p:nvPr/>
        </p:nvPicPr>
        <p:blipFill>
          <a:blip r:embed="rId4">
            <a:alphaModFix/>
          </a:blip>
          <a:stretch>
            <a:fillRect/>
          </a:stretch>
        </p:blipFill>
        <p:spPr>
          <a:xfrm>
            <a:off x="6952000" y="2368287"/>
            <a:ext cx="115551" cy="115551"/>
          </a:xfrm>
          <a:prstGeom prst="rect">
            <a:avLst/>
          </a:prstGeom>
          <a:noFill/>
          <a:ln>
            <a:noFill/>
          </a:ln>
        </p:spPr>
      </p:pic>
      <p:sp>
        <p:nvSpPr>
          <p:cNvPr id="433" name="Google Shape;433;p64"/>
          <p:cNvSpPr txBox="1">
            <a:spLocks noGrp="1"/>
          </p:cNvSpPr>
          <p:nvPr>
            <p:ph type="body" idx="4294967295"/>
          </p:nvPr>
        </p:nvSpPr>
        <p:spPr>
          <a:xfrm>
            <a:off x="4940400" y="3067144"/>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6"/>
              </a:rPr>
              <a:t>Child protection body map template (PDF)</a:t>
            </a:r>
            <a:endParaRPr sz="1200">
              <a:solidFill>
                <a:schemeClr val="accent3"/>
              </a:solidFill>
              <a:latin typeface="Chivo SemiBold"/>
              <a:ea typeface="Chivo SemiBold"/>
              <a:cs typeface="Chivo SemiBold"/>
              <a:sym typeface="Chivo SemiBold"/>
            </a:endParaRPr>
          </a:p>
        </p:txBody>
      </p:sp>
      <p:pic>
        <p:nvPicPr>
          <p:cNvPr id="434" name="Google Shape;434;p64"/>
          <p:cNvPicPr preferRelativeResize="0"/>
          <p:nvPr/>
        </p:nvPicPr>
        <p:blipFill>
          <a:blip r:embed="rId4">
            <a:alphaModFix/>
          </a:blip>
          <a:stretch>
            <a:fillRect/>
          </a:stretch>
        </p:blipFill>
        <p:spPr>
          <a:xfrm>
            <a:off x="4973300" y="3189200"/>
            <a:ext cx="115551" cy="115551"/>
          </a:xfrm>
          <a:prstGeom prst="rect">
            <a:avLst/>
          </a:prstGeom>
          <a:noFill/>
          <a:ln>
            <a:noFill/>
          </a:ln>
        </p:spPr>
      </p:pic>
      <p:sp>
        <p:nvSpPr>
          <p:cNvPr id="435" name="Google Shape;435;p64"/>
          <p:cNvSpPr txBox="1">
            <a:spLocks noGrp="1"/>
          </p:cNvSpPr>
          <p:nvPr>
            <p:ph type="body" idx="4294967295"/>
          </p:nvPr>
        </p:nvSpPr>
        <p:spPr>
          <a:xfrm>
            <a:off x="6919100" y="3067150"/>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100">
                <a:solidFill>
                  <a:srgbClr val="000000"/>
                </a:solidFill>
                <a:latin typeface="Raleway"/>
                <a:ea typeface="Raleway"/>
                <a:cs typeface="Raleway"/>
                <a:sym typeface="Raleway"/>
              </a:rPr>
              <a:t> </a:t>
            </a:r>
            <a:r>
              <a:rPr lang="en-GB" sz="1200" u="sng">
                <a:solidFill>
                  <a:schemeClr val="hlink"/>
                </a:solidFill>
                <a:latin typeface="Chivo SemiBold"/>
                <a:ea typeface="Chivo SemiBold"/>
                <a:cs typeface="Chivo SemiBold"/>
                <a:sym typeface="Chivo SemiBold"/>
                <a:hlinkClick r:id="rId7"/>
              </a:rPr>
              <a:t>Understanding children missing education</a:t>
            </a:r>
            <a:endParaRPr sz="1500">
              <a:solidFill>
                <a:schemeClr val="accent3"/>
              </a:solidFill>
              <a:latin typeface="Chivo SemiBold"/>
              <a:ea typeface="Chivo SemiBold"/>
              <a:cs typeface="Chivo SemiBold"/>
              <a:sym typeface="Chivo SemiBold"/>
            </a:endParaRPr>
          </a:p>
        </p:txBody>
      </p:sp>
      <p:pic>
        <p:nvPicPr>
          <p:cNvPr id="436" name="Google Shape;436;p64"/>
          <p:cNvPicPr preferRelativeResize="0"/>
          <p:nvPr/>
        </p:nvPicPr>
        <p:blipFill>
          <a:blip r:embed="rId4">
            <a:alphaModFix/>
          </a:blip>
          <a:stretch>
            <a:fillRect/>
          </a:stretch>
        </p:blipFill>
        <p:spPr>
          <a:xfrm>
            <a:off x="6952000" y="3189200"/>
            <a:ext cx="115551" cy="115551"/>
          </a:xfrm>
          <a:prstGeom prst="rect">
            <a:avLst/>
          </a:prstGeom>
          <a:noFill/>
          <a:ln>
            <a:noFill/>
          </a:ln>
        </p:spPr>
      </p:pic>
      <p:sp>
        <p:nvSpPr>
          <p:cNvPr id="437" name="Google Shape;437;p64"/>
          <p:cNvSpPr txBox="1">
            <a:spLocks noGrp="1"/>
          </p:cNvSpPr>
          <p:nvPr>
            <p:ph type="body" idx="4294967295"/>
          </p:nvPr>
        </p:nvSpPr>
        <p:spPr>
          <a:xfrm>
            <a:off x="4940400" y="3888050"/>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8"/>
              </a:rPr>
              <a:t>Safeguarding scenarios and answers for education</a:t>
            </a:r>
            <a:endParaRPr sz="1200">
              <a:solidFill>
                <a:schemeClr val="accent3"/>
              </a:solidFill>
              <a:latin typeface="Chivo SemiBold"/>
              <a:ea typeface="Chivo SemiBold"/>
              <a:cs typeface="Chivo SemiBold"/>
              <a:sym typeface="Chivo SemiBold"/>
            </a:endParaRPr>
          </a:p>
        </p:txBody>
      </p:sp>
      <p:pic>
        <p:nvPicPr>
          <p:cNvPr id="438" name="Google Shape;438;p64"/>
          <p:cNvPicPr preferRelativeResize="0"/>
          <p:nvPr/>
        </p:nvPicPr>
        <p:blipFill>
          <a:blip r:embed="rId4">
            <a:alphaModFix/>
          </a:blip>
          <a:stretch>
            <a:fillRect/>
          </a:stretch>
        </p:blipFill>
        <p:spPr>
          <a:xfrm>
            <a:off x="4973300" y="4010125"/>
            <a:ext cx="115551" cy="115551"/>
          </a:xfrm>
          <a:prstGeom prst="rect">
            <a:avLst/>
          </a:prstGeom>
          <a:noFill/>
          <a:ln>
            <a:noFill/>
          </a:ln>
        </p:spPr>
      </p:pic>
      <p:sp>
        <p:nvSpPr>
          <p:cNvPr id="439" name="Google Shape;439;p64"/>
          <p:cNvSpPr txBox="1">
            <a:spLocks noGrp="1"/>
          </p:cNvSpPr>
          <p:nvPr>
            <p:ph type="body" idx="4294967295"/>
          </p:nvPr>
        </p:nvSpPr>
        <p:spPr>
          <a:xfrm>
            <a:off x="6919100" y="388807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lt1"/>
                </a:solidFill>
                <a:latin typeface="Chivo SemiBold"/>
                <a:ea typeface="Chivo SemiBold"/>
                <a:cs typeface="Chivo SemiBold"/>
                <a:sym typeface="Chivo SemiBold"/>
                <a:hlinkClick r:id="rId9">
                  <a:extLst>
                    <a:ext uri="{A12FA001-AC4F-418D-AE19-62706E023703}">
                      <ahyp:hlinkClr xmlns:ahyp="http://schemas.microsoft.com/office/drawing/2018/hyperlinkcolor" val="tx"/>
                    </a:ext>
                  </a:extLst>
                </a:hlinkClick>
              </a:rPr>
              <a:t>   </a:t>
            </a:r>
            <a:r>
              <a:rPr lang="en-GB" sz="1200" u="sng">
                <a:solidFill>
                  <a:schemeClr val="hlink"/>
                </a:solidFill>
                <a:latin typeface="Chivo SemiBold"/>
                <a:ea typeface="Chivo SemiBold"/>
                <a:cs typeface="Chivo SemiBold"/>
                <a:sym typeface="Chivo SemiBold"/>
                <a:hlinkClick r:id="rId10"/>
              </a:rPr>
              <a:t>Advanced safeguarding children training</a:t>
            </a:r>
            <a:endParaRPr sz="1200">
              <a:solidFill>
                <a:schemeClr val="accent3"/>
              </a:solidFill>
              <a:latin typeface="Chivo SemiBold"/>
              <a:ea typeface="Chivo SemiBold"/>
              <a:cs typeface="Chivo SemiBold"/>
              <a:sym typeface="Chivo SemiBold"/>
            </a:endParaRPr>
          </a:p>
        </p:txBody>
      </p:sp>
      <p:pic>
        <p:nvPicPr>
          <p:cNvPr id="440" name="Google Shape;440;p64"/>
          <p:cNvPicPr preferRelativeResize="0"/>
          <p:nvPr/>
        </p:nvPicPr>
        <p:blipFill>
          <a:blip r:embed="rId4">
            <a:alphaModFix/>
          </a:blip>
          <a:stretch>
            <a:fillRect/>
          </a:stretch>
        </p:blipFill>
        <p:spPr>
          <a:xfrm>
            <a:off x="6952000" y="4010150"/>
            <a:ext cx="115551" cy="115551"/>
          </a:xfrm>
          <a:prstGeom prst="rect">
            <a:avLst/>
          </a:prstGeom>
          <a:noFill/>
          <a:ln>
            <a:noFill/>
          </a:ln>
        </p:spPr>
      </p:pic>
      <p:sp>
        <p:nvSpPr>
          <p:cNvPr id="441" name="Google Shape;441;p64"/>
          <p:cNvSpPr txBox="1"/>
          <p:nvPr/>
        </p:nvSpPr>
        <p:spPr>
          <a:xfrm>
            <a:off x="270000" y="4575650"/>
            <a:ext cx="3833400" cy="3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u="sng">
                <a:solidFill>
                  <a:schemeClr val="hlink"/>
                </a:solidFill>
                <a:latin typeface="Chivo"/>
                <a:ea typeface="Chivo"/>
                <a:cs typeface="Chivo"/>
                <a:sym typeface="Chivo"/>
                <a:hlinkClick r:id="rId11"/>
              </a:rPr>
              <a:t>   </a:t>
            </a:r>
            <a:r>
              <a:rPr lang="en-GB" sz="1200" u="sng">
                <a:solidFill>
                  <a:schemeClr val="hlink"/>
                </a:solidFill>
                <a:latin typeface="Chivo SemiBold"/>
                <a:ea typeface="Chivo SemiBold"/>
                <a:cs typeface="Chivo SemiBold"/>
                <a:sym typeface="Chivo SemiBold"/>
                <a:hlinkClick r:id="rId11"/>
              </a:rPr>
              <a:t>Responding and reporting to concerns (PDF)</a:t>
            </a:r>
            <a:endParaRPr>
              <a:solidFill>
                <a:srgbClr val="BB5808"/>
              </a:solidFill>
              <a:latin typeface="Chivo SemiBold"/>
              <a:ea typeface="Chivo SemiBold"/>
              <a:cs typeface="Chivo SemiBold"/>
              <a:sym typeface="Chivo SemiBold"/>
            </a:endParaRPr>
          </a:p>
        </p:txBody>
      </p:sp>
      <p:pic>
        <p:nvPicPr>
          <p:cNvPr id="442" name="Google Shape;442;p64"/>
          <p:cNvPicPr preferRelativeResize="0"/>
          <p:nvPr/>
        </p:nvPicPr>
        <p:blipFill>
          <a:blip r:embed="rId4">
            <a:alphaModFix/>
          </a:blip>
          <a:stretch>
            <a:fillRect/>
          </a:stretch>
        </p:blipFill>
        <p:spPr>
          <a:xfrm>
            <a:off x="302900" y="4697700"/>
            <a:ext cx="115551" cy="115551"/>
          </a:xfrm>
          <a:prstGeom prst="rect">
            <a:avLst/>
          </a:prstGeom>
          <a:noFill/>
          <a:ln>
            <a:noFill/>
          </a:ln>
        </p:spPr>
      </p:pic>
      <p:pic>
        <p:nvPicPr>
          <p:cNvPr id="443" name="Google Shape;443;p64" title="HST_INSETPack_PrimarySummarySheets.jpg"/>
          <p:cNvPicPr preferRelativeResize="0"/>
          <p:nvPr/>
        </p:nvPicPr>
        <p:blipFill>
          <a:blip r:embed="rId12">
            <a:alphaModFix/>
          </a:blip>
          <a:stretch>
            <a:fillRect/>
          </a:stretch>
        </p:blipFill>
        <p:spPr>
          <a:xfrm>
            <a:off x="793600" y="415412"/>
            <a:ext cx="2786202" cy="3940664"/>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7"/>
        <p:cNvGrpSpPr/>
        <p:nvPr/>
      </p:nvGrpSpPr>
      <p:grpSpPr>
        <a:xfrm>
          <a:off x="0" y="0"/>
          <a:ext cx="0" cy="0"/>
          <a:chOff x="0" y="0"/>
          <a:chExt cx="0" cy="0"/>
        </a:xfrm>
      </p:grpSpPr>
      <p:sp>
        <p:nvSpPr>
          <p:cNvPr id="448" name="Google Shape;448;p65"/>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449" name="Google Shape;449;p65"/>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4</a:t>
            </a:r>
            <a:endParaRPr/>
          </a:p>
        </p:txBody>
      </p:sp>
      <p:sp>
        <p:nvSpPr>
          <p:cNvPr id="450" name="Google Shape;450;p65"/>
          <p:cNvSpPr txBox="1"/>
          <p:nvPr/>
        </p:nvSpPr>
        <p:spPr>
          <a:xfrm>
            <a:off x="1037850" y="11076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Safeguarding issues</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451" name="Google Shape;451;p65"/>
          <p:cNvSpPr txBox="1"/>
          <p:nvPr/>
        </p:nvSpPr>
        <p:spPr>
          <a:xfrm>
            <a:off x="196800" y="177081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455"/>
        <p:cNvGrpSpPr/>
        <p:nvPr/>
      </p:nvGrpSpPr>
      <p:grpSpPr>
        <a:xfrm>
          <a:off x="0" y="0"/>
          <a:ext cx="0" cy="0"/>
          <a:chOff x="0" y="0"/>
          <a:chExt cx="0" cy="0"/>
        </a:xfrm>
      </p:grpSpPr>
      <p:sp>
        <p:nvSpPr>
          <p:cNvPr id="456" name="Google Shape;456;p66"/>
          <p:cNvSpPr txBox="1">
            <a:spLocks noGrp="1"/>
          </p:cNvSpPr>
          <p:nvPr>
            <p:ph type="body" idx="1"/>
          </p:nvPr>
        </p:nvSpPr>
        <p:spPr>
          <a:xfrm>
            <a:off x="6296400" y="1816200"/>
            <a:ext cx="2650800" cy="11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Conduct risks</a:t>
            </a:r>
            <a:r>
              <a:rPr lang="en-GB" sz="1400">
                <a:solidFill>
                  <a:srgbClr val="000000"/>
                </a:solidFill>
                <a:latin typeface="Chivo Medium"/>
                <a:ea typeface="Chivo Medium"/>
                <a:cs typeface="Chivo Medium"/>
                <a:sym typeface="Chivo Medium"/>
              </a:rPr>
              <a:t> – </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online behaviour that increases the likelihood of, or causes, harm.</a:t>
            </a:r>
            <a:endParaRPr sz="1400">
              <a:solidFill>
                <a:schemeClr val="accent1"/>
              </a:solidFill>
              <a:latin typeface="Chivo Medium"/>
              <a:ea typeface="Chivo Medium"/>
              <a:cs typeface="Chivo Medium"/>
              <a:sym typeface="Chivo Medium"/>
            </a:endParaRPr>
          </a:p>
        </p:txBody>
      </p:sp>
      <p:pic>
        <p:nvPicPr>
          <p:cNvPr id="457" name="Google Shape;457;p66"/>
          <p:cNvPicPr preferRelativeResize="0"/>
          <p:nvPr/>
        </p:nvPicPr>
        <p:blipFill rotWithShape="1">
          <a:blip r:embed="rId3">
            <a:alphaModFix/>
          </a:blip>
          <a:srcRect l="16859" r="16866"/>
          <a:stretch/>
        </p:blipFill>
        <p:spPr>
          <a:xfrm>
            <a:off x="4804825" y="1688100"/>
            <a:ext cx="1377051" cy="1385699"/>
          </a:xfrm>
          <a:prstGeom prst="rect">
            <a:avLst/>
          </a:prstGeom>
          <a:noFill/>
          <a:ln>
            <a:noFill/>
          </a:ln>
        </p:spPr>
      </p:pic>
      <p:sp>
        <p:nvSpPr>
          <p:cNvPr id="458" name="Google Shape;458;p66"/>
          <p:cNvSpPr txBox="1">
            <a:spLocks noGrp="1"/>
          </p:cNvSpPr>
          <p:nvPr>
            <p:ph type="title"/>
          </p:nvPr>
        </p:nvSpPr>
        <p:spPr>
          <a:xfrm>
            <a:off x="196800" y="452138"/>
            <a:ext cx="8750400" cy="107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The four categories of online</a:t>
            </a:r>
            <a:br>
              <a:rPr lang="en-GB"/>
            </a:br>
            <a:r>
              <a:rPr lang="en-GB"/>
              <a:t>risks as defined by KCSIE:</a:t>
            </a:r>
            <a:endParaRPr/>
          </a:p>
        </p:txBody>
      </p:sp>
      <p:sp>
        <p:nvSpPr>
          <p:cNvPr id="459" name="Google Shape;459;p66"/>
          <p:cNvSpPr txBox="1">
            <a:spLocks noGrp="1"/>
          </p:cNvSpPr>
          <p:nvPr>
            <p:ph type="body" idx="1"/>
          </p:nvPr>
        </p:nvSpPr>
        <p:spPr>
          <a:xfrm>
            <a:off x="1817600" y="1816212"/>
            <a:ext cx="2650800" cy="11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Content risks</a:t>
            </a:r>
            <a:r>
              <a:rPr lang="en-GB" sz="1400">
                <a:solidFill>
                  <a:srgbClr val="000000"/>
                </a:solidFill>
                <a:latin typeface="Chivo Medium"/>
                <a:ea typeface="Chivo Medium"/>
                <a:cs typeface="Chivo Medium"/>
                <a:sym typeface="Chivo Medium"/>
              </a:rPr>
              <a:t> – </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being exposed to illegal, inappropriate or</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harmful content.</a:t>
            </a:r>
            <a:endParaRPr sz="1400">
              <a:solidFill>
                <a:schemeClr val="accent1"/>
              </a:solidFill>
              <a:latin typeface="Chivo Medium"/>
              <a:ea typeface="Chivo Medium"/>
              <a:cs typeface="Chivo Medium"/>
              <a:sym typeface="Chivo Medium"/>
            </a:endParaRPr>
          </a:p>
        </p:txBody>
      </p:sp>
      <p:sp>
        <p:nvSpPr>
          <p:cNvPr id="460" name="Google Shape;460;p66"/>
          <p:cNvSpPr txBox="1">
            <a:spLocks noGrp="1"/>
          </p:cNvSpPr>
          <p:nvPr>
            <p:ph type="body" idx="1"/>
          </p:nvPr>
        </p:nvSpPr>
        <p:spPr>
          <a:xfrm>
            <a:off x="1800000" y="3396700"/>
            <a:ext cx="2650800" cy="11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Contact risks</a:t>
            </a:r>
            <a:r>
              <a:rPr lang="en-GB" sz="1400">
                <a:solidFill>
                  <a:srgbClr val="000000"/>
                </a:solidFill>
                <a:latin typeface="Chivo Medium"/>
                <a:ea typeface="Chivo Medium"/>
                <a:cs typeface="Chivo Medium"/>
                <a:sym typeface="Chivo Medium"/>
              </a:rPr>
              <a:t> – </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being subjected to harmful online interaction with</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other users.</a:t>
            </a:r>
            <a:endParaRPr sz="1400">
              <a:solidFill>
                <a:schemeClr val="accent1"/>
              </a:solidFill>
              <a:latin typeface="Chivo Medium"/>
              <a:ea typeface="Chivo Medium"/>
              <a:cs typeface="Chivo Medium"/>
              <a:sym typeface="Chivo Medium"/>
            </a:endParaRPr>
          </a:p>
        </p:txBody>
      </p:sp>
      <p:sp>
        <p:nvSpPr>
          <p:cNvPr id="461" name="Google Shape;461;p66"/>
          <p:cNvSpPr txBox="1">
            <a:spLocks noGrp="1"/>
          </p:cNvSpPr>
          <p:nvPr>
            <p:ph type="body" idx="1"/>
          </p:nvPr>
        </p:nvSpPr>
        <p:spPr>
          <a:xfrm>
            <a:off x="6296400" y="3396701"/>
            <a:ext cx="2650800" cy="14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Commerce risks</a:t>
            </a:r>
            <a:r>
              <a:rPr lang="en-GB" sz="1400">
                <a:solidFill>
                  <a:srgbClr val="000000"/>
                </a:solidFill>
                <a:latin typeface="Chivo Medium"/>
                <a:ea typeface="Chivo Medium"/>
                <a:cs typeface="Chivo Medium"/>
                <a:sym typeface="Chivo Medium"/>
              </a:rPr>
              <a:t> – </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risks such as online gambling, inappropriate advertising, phishing and or financial scams.</a:t>
            </a:r>
            <a:endParaRPr sz="1400">
              <a:solidFill>
                <a:srgbClr val="000000"/>
              </a:solidFill>
              <a:latin typeface="Chivo Medium"/>
              <a:ea typeface="Chivo Medium"/>
              <a:cs typeface="Chivo Medium"/>
              <a:sym typeface="Chivo Medium"/>
            </a:endParaRPr>
          </a:p>
          <a:p>
            <a:pPr marL="0" lvl="0" indent="0" algn="l" rtl="0">
              <a:spcBef>
                <a:spcPts val="0"/>
              </a:spcBef>
              <a:spcAft>
                <a:spcPts val="0"/>
              </a:spcAft>
              <a:buNone/>
            </a:pPr>
            <a:endParaRPr sz="1400">
              <a:solidFill>
                <a:srgbClr val="000000"/>
              </a:solidFill>
              <a:latin typeface="Chivo Medium"/>
              <a:ea typeface="Chivo Medium"/>
              <a:cs typeface="Chivo Medium"/>
              <a:sym typeface="Chivo Medium"/>
            </a:endParaRPr>
          </a:p>
        </p:txBody>
      </p:sp>
      <p:pic>
        <p:nvPicPr>
          <p:cNvPr id="462" name="Google Shape;462;p66"/>
          <p:cNvPicPr preferRelativeResize="0"/>
          <p:nvPr/>
        </p:nvPicPr>
        <p:blipFill rotWithShape="1">
          <a:blip r:embed="rId4">
            <a:alphaModFix/>
          </a:blip>
          <a:srcRect l="16859" r="16866"/>
          <a:stretch/>
        </p:blipFill>
        <p:spPr>
          <a:xfrm>
            <a:off x="360000" y="1688113"/>
            <a:ext cx="1377051" cy="1385699"/>
          </a:xfrm>
          <a:prstGeom prst="rect">
            <a:avLst/>
          </a:prstGeom>
          <a:noFill/>
          <a:ln>
            <a:noFill/>
          </a:ln>
        </p:spPr>
      </p:pic>
      <p:pic>
        <p:nvPicPr>
          <p:cNvPr id="463" name="Google Shape;463;p66"/>
          <p:cNvPicPr preferRelativeResize="0"/>
          <p:nvPr/>
        </p:nvPicPr>
        <p:blipFill rotWithShape="1">
          <a:blip r:embed="rId5">
            <a:alphaModFix/>
          </a:blip>
          <a:srcRect l="16859" r="16866"/>
          <a:stretch/>
        </p:blipFill>
        <p:spPr>
          <a:xfrm>
            <a:off x="4804815" y="3387238"/>
            <a:ext cx="1377051" cy="1385699"/>
          </a:xfrm>
          <a:prstGeom prst="rect">
            <a:avLst/>
          </a:prstGeom>
          <a:noFill/>
          <a:ln>
            <a:noFill/>
          </a:ln>
        </p:spPr>
      </p:pic>
      <p:pic>
        <p:nvPicPr>
          <p:cNvPr id="464" name="Google Shape;464;p66"/>
          <p:cNvPicPr preferRelativeResize="0"/>
          <p:nvPr/>
        </p:nvPicPr>
        <p:blipFill rotWithShape="1">
          <a:blip r:embed="rId6">
            <a:alphaModFix/>
          </a:blip>
          <a:srcRect l="17291" r="17284"/>
          <a:stretch/>
        </p:blipFill>
        <p:spPr>
          <a:xfrm>
            <a:off x="360000" y="3387238"/>
            <a:ext cx="1359352" cy="1385699"/>
          </a:xfrm>
          <a:prstGeom prst="rect">
            <a:avLst/>
          </a:prstGeom>
          <a:noFill/>
          <a:ln>
            <a:noFill/>
          </a:ln>
        </p:spPr>
      </p:pic>
      <p:sp>
        <p:nvSpPr>
          <p:cNvPr id="465" name="Google Shape;465;p66"/>
          <p:cNvSpPr txBox="1"/>
          <p:nvPr/>
        </p:nvSpPr>
        <p:spPr>
          <a:xfrm>
            <a:off x="270000" y="270000"/>
            <a:ext cx="15477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b="1">
                <a:solidFill>
                  <a:schemeClr val="dk1"/>
                </a:solidFill>
                <a:latin typeface="Chivo"/>
                <a:ea typeface="Chivo"/>
                <a:cs typeface="Chivo"/>
                <a:sym typeface="Chivo"/>
              </a:rPr>
              <a:t>ONLINE SAFETY</a:t>
            </a:r>
            <a:endParaRPr b="1">
              <a:solidFill>
                <a:schemeClr val="dk1"/>
              </a:solidFill>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67"/>
          <p:cNvPicPr preferRelativeResize="0"/>
          <p:nvPr/>
        </p:nvPicPr>
        <p:blipFill rotWithShape="1">
          <a:blip r:embed="rId3">
            <a:alphaModFix/>
          </a:blip>
          <a:srcRect l="12748" t="12748" r="12741" b="12741"/>
          <a:stretch/>
        </p:blipFill>
        <p:spPr>
          <a:xfrm>
            <a:off x="2876950" y="876700"/>
            <a:ext cx="3390099" cy="3390099"/>
          </a:xfrm>
          <a:prstGeom prst="rect">
            <a:avLst/>
          </a:prstGeom>
          <a:noFill/>
          <a:ln>
            <a:noFill/>
          </a:ln>
        </p:spPr>
      </p:pic>
      <p:sp>
        <p:nvSpPr>
          <p:cNvPr id="471" name="Google Shape;471;p67"/>
          <p:cNvSpPr txBox="1"/>
          <p:nvPr/>
        </p:nvSpPr>
        <p:spPr>
          <a:xfrm>
            <a:off x="4159825" y="2091125"/>
            <a:ext cx="8244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Risks</a:t>
            </a:r>
            <a:endParaRPr sz="1800">
              <a:latin typeface="Chivo SemiBold"/>
              <a:ea typeface="Chivo SemiBold"/>
              <a:cs typeface="Chivo SemiBold"/>
              <a:sym typeface="Chivo SemiBold"/>
            </a:endParaRPr>
          </a:p>
        </p:txBody>
      </p:sp>
      <p:sp>
        <p:nvSpPr>
          <p:cNvPr id="472" name="Google Shape;472;p67"/>
          <p:cNvSpPr txBox="1">
            <a:spLocks noGrp="1"/>
          </p:cNvSpPr>
          <p:nvPr>
            <p:ph type="body" idx="4294967295"/>
          </p:nvPr>
        </p:nvSpPr>
        <p:spPr>
          <a:xfrm>
            <a:off x="4984225" y="411100"/>
            <a:ext cx="2285700" cy="38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0000"/>
                </a:solidFill>
                <a:latin typeface="Chivo SemiBold"/>
                <a:ea typeface="Chivo SemiBold"/>
                <a:cs typeface="Chivo SemiBold"/>
                <a:sym typeface="Chivo SemiBold"/>
              </a:rPr>
              <a:t>Child-on-child abuse</a:t>
            </a:r>
            <a:endParaRPr>
              <a:solidFill>
                <a:schemeClr val="accent1"/>
              </a:solidFill>
              <a:latin typeface="Chivo SemiBold"/>
              <a:ea typeface="Chivo SemiBold"/>
              <a:cs typeface="Chivo SemiBold"/>
              <a:sym typeface="Chivo SemiBold"/>
            </a:endParaRPr>
          </a:p>
        </p:txBody>
      </p:sp>
      <p:sp>
        <p:nvSpPr>
          <p:cNvPr id="473" name="Google Shape;473;p67"/>
          <p:cNvSpPr txBox="1">
            <a:spLocks noGrp="1"/>
          </p:cNvSpPr>
          <p:nvPr>
            <p:ph type="body" idx="4294967295"/>
          </p:nvPr>
        </p:nvSpPr>
        <p:spPr>
          <a:xfrm>
            <a:off x="5997725" y="1838750"/>
            <a:ext cx="2822400" cy="38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0000"/>
                </a:solidFill>
                <a:latin typeface="Chivo SemiBold"/>
                <a:ea typeface="Chivo SemiBold"/>
                <a:cs typeface="Chivo SemiBold"/>
                <a:sym typeface="Chivo SemiBold"/>
              </a:rPr>
              <a:t>Inappropriate language</a:t>
            </a:r>
            <a:endParaRPr>
              <a:solidFill>
                <a:schemeClr val="accent1"/>
              </a:solidFill>
              <a:latin typeface="Chivo SemiBold"/>
              <a:ea typeface="Chivo SemiBold"/>
              <a:cs typeface="Chivo SemiBold"/>
              <a:sym typeface="Chivo SemiBold"/>
            </a:endParaRPr>
          </a:p>
        </p:txBody>
      </p:sp>
      <p:sp>
        <p:nvSpPr>
          <p:cNvPr id="474" name="Google Shape;474;p67"/>
          <p:cNvSpPr txBox="1"/>
          <p:nvPr/>
        </p:nvSpPr>
        <p:spPr>
          <a:xfrm>
            <a:off x="922500" y="411100"/>
            <a:ext cx="2732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Adults posing as children</a:t>
            </a:r>
            <a:endParaRPr sz="1600">
              <a:latin typeface="Chivo SemiBold"/>
              <a:ea typeface="Chivo SemiBold"/>
              <a:cs typeface="Chivo SemiBold"/>
              <a:sym typeface="Chivo SemiBold"/>
            </a:endParaRPr>
          </a:p>
        </p:txBody>
      </p:sp>
      <p:sp>
        <p:nvSpPr>
          <p:cNvPr id="475" name="Google Shape;475;p67"/>
          <p:cNvSpPr txBox="1"/>
          <p:nvPr/>
        </p:nvSpPr>
        <p:spPr>
          <a:xfrm>
            <a:off x="1931275" y="1059900"/>
            <a:ext cx="1169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Live chat</a:t>
            </a:r>
            <a:endParaRPr sz="1600">
              <a:latin typeface="Chivo SemiBold"/>
              <a:ea typeface="Chivo SemiBold"/>
              <a:cs typeface="Chivo SemiBold"/>
              <a:sym typeface="Chivo SemiBold"/>
            </a:endParaRPr>
          </a:p>
        </p:txBody>
      </p:sp>
      <p:sp>
        <p:nvSpPr>
          <p:cNvPr id="476" name="Google Shape;476;p67"/>
          <p:cNvSpPr txBox="1"/>
          <p:nvPr/>
        </p:nvSpPr>
        <p:spPr>
          <a:xfrm>
            <a:off x="270000" y="1708700"/>
            <a:ext cx="26070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Sending and receiving explicit images</a:t>
            </a:r>
            <a:endParaRPr sz="1600">
              <a:latin typeface="Chivo SemiBold"/>
              <a:ea typeface="Chivo SemiBold"/>
              <a:cs typeface="Chivo SemiBold"/>
              <a:sym typeface="Chivo SemiBold"/>
            </a:endParaRPr>
          </a:p>
        </p:txBody>
      </p:sp>
      <p:sp>
        <p:nvSpPr>
          <p:cNvPr id="477" name="Google Shape;477;p67"/>
          <p:cNvSpPr txBox="1"/>
          <p:nvPr/>
        </p:nvSpPr>
        <p:spPr>
          <a:xfrm>
            <a:off x="6534300" y="2965525"/>
            <a:ext cx="1322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Grooming</a:t>
            </a:r>
            <a:endParaRPr sz="1600">
              <a:latin typeface="Chivo SemiBold"/>
              <a:ea typeface="Chivo SemiBold"/>
              <a:cs typeface="Chivo SemiBold"/>
              <a:sym typeface="Chivo SemiBold"/>
            </a:endParaRPr>
          </a:p>
        </p:txBody>
      </p:sp>
      <p:sp>
        <p:nvSpPr>
          <p:cNvPr id="478" name="Google Shape;478;p67"/>
          <p:cNvSpPr txBox="1"/>
          <p:nvPr/>
        </p:nvSpPr>
        <p:spPr>
          <a:xfrm>
            <a:off x="2140125" y="4266800"/>
            <a:ext cx="20196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Financial scams</a:t>
            </a:r>
            <a:endParaRPr sz="1600">
              <a:latin typeface="Chivo SemiBold"/>
              <a:ea typeface="Chivo SemiBold"/>
              <a:cs typeface="Chivo SemiBold"/>
              <a:sym typeface="Chivo SemiBold"/>
            </a:endParaRPr>
          </a:p>
        </p:txBody>
      </p:sp>
      <p:sp>
        <p:nvSpPr>
          <p:cNvPr id="479" name="Google Shape;479;p67"/>
          <p:cNvSpPr txBox="1"/>
          <p:nvPr/>
        </p:nvSpPr>
        <p:spPr>
          <a:xfrm>
            <a:off x="6831775" y="3616163"/>
            <a:ext cx="1824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Cyberbullying</a:t>
            </a:r>
            <a:endParaRPr sz="1600">
              <a:latin typeface="Chivo SemiBold"/>
              <a:ea typeface="Chivo SemiBold"/>
              <a:cs typeface="Chivo SemiBold"/>
              <a:sym typeface="Chivo SemiBold"/>
            </a:endParaRPr>
          </a:p>
        </p:txBody>
      </p:sp>
      <p:sp>
        <p:nvSpPr>
          <p:cNvPr id="480" name="Google Shape;480;p67"/>
          <p:cNvSpPr txBox="1"/>
          <p:nvPr/>
        </p:nvSpPr>
        <p:spPr>
          <a:xfrm>
            <a:off x="922500" y="2900175"/>
            <a:ext cx="17247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Fake news</a:t>
            </a:r>
            <a:endParaRPr sz="1600">
              <a:latin typeface="Chivo SemiBold"/>
              <a:ea typeface="Chivo SemiBold"/>
              <a:cs typeface="Chivo SemiBold"/>
              <a:sym typeface="Chivo SemiBold"/>
            </a:endParaRPr>
          </a:p>
        </p:txBody>
      </p:sp>
      <p:sp>
        <p:nvSpPr>
          <p:cNvPr id="481" name="Google Shape;481;p67"/>
          <p:cNvSpPr txBox="1"/>
          <p:nvPr/>
        </p:nvSpPr>
        <p:spPr>
          <a:xfrm>
            <a:off x="388200" y="3598300"/>
            <a:ext cx="17598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Radicalisation and extremism</a:t>
            </a:r>
            <a:endParaRPr sz="1600">
              <a:latin typeface="Chivo SemiBold"/>
              <a:ea typeface="Chivo SemiBold"/>
              <a:cs typeface="Chivo SemiBold"/>
              <a:sym typeface="Chivo SemiBold"/>
            </a:endParaRPr>
          </a:p>
        </p:txBody>
      </p:sp>
      <p:sp>
        <p:nvSpPr>
          <p:cNvPr id="482" name="Google Shape;482;p67"/>
          <p:cNvSpPr txBox="1"/>
          <p:nvPr/>
        </p:nvSpPr>
        <p:spPr>
          <a:xfrm>
            <a:off x="6087950" y="1059900"/>
            <a:ext cx="2732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Artificial intelligence (AI)</a:t>
            </a:r>
            <a:endParaRPr sz="1600">
              <a:latin typeface="Chivo SemiBold"/>
              <a:ea typeface="Chivo SemiBold"/>
              <a:cs typeface="Chivo SemiBold"/>
              <a:sym typeface="Chivo SemiBold"/>
            </a:endParaRPr>
          </a:p>
        </p:txBody>
      </p:sp>
      <p:sp>
        <p:nvSpPr>
          <p:cNvPr id="483" name="Google Shape;483;p67"/>
          <p:cNvSpPr txBox="1"/>
          <p:nvPr/>
        </p:nvSpPr>
        <p:spPr>
          <a:xfrm>
            <a:off x="5844925" y="4266800"/>
            <a:ext cx="1425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Sextortion</a:t>
            </a:r>
            <a:endParaRPr sz="16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8"/>
          <p:cNvSpPr/>
          <p:nvPr/>
        </p:nvSpPr>
        <p:spPr>
          <a:xfrm flipH="1">
            <a:off x="3015375" y="1570538"/>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400" b="1">
                <a:latin typeface="Chivo"/>
                <a:ea typeface="Chivo"/>
                <a:cs typeface="Chivo"/>
                <a:sym typeface="Chivo"/>
              </a:rPr>
              <a:t>SDR</a:t>
            </a:r>
            <a:endParaRPr sz="2400">
              <a:latin typeface="Chivo"/>
              <a:ea typeface="Chivo"/>
              <a:cs typeface="Chivo"/>
              <a:sym typeface="Chivo"/>
            </a:endParaRPr>
          </a:p>
        </p:txBody>
      </p:sp>
      <p:sp>
        <p:nvSpPr>
          <p:cNvPr id="489" name="Google Shape;489;p68"/>
          <p:cNvSpPr/>
          <p:nvPr/>
        </p:nvSpPr>
        <p:spPr>
          <a:xfrm>
            <a:off x="394488" y="3031850"/>
            <a:ext cx="3776700" cy="10509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b="1">
                <a:latin typeface="Chivo"/>
                <a:ea typeface="Chivo"/>
                <a:cs typeface="Chivo"/>
                <a:sym typeface="Chivo"/>
              </a:rPr>
              <a:t>Send to receive </a:t>
            </a:r>
            <a:br>
              <a:rPr lang="en-GB" sz="1600">
                <a:latin typeface="Chivo"/>
                <a:ea typeface="Chivo"/>
                <a:cs typeface="Chivo"/>
                <a:sym typeface="Chivo"/>
              </a:rPr>
            </a:br>
            <a:r>
              <a:rPr lang="en-GB" sz="1600">
                <a:latin typeface="Chivo"/>
                <a:ea typeface="Chivo"/>
                <a:cs typeface="Chivo"/>
                <a:sym typeface="Chivo"/>
              </a:rPr>
              <a:t>(in relation to explicit photographs)</a:t>
            </a:r>
            <a:endParaRPr sz="1600">
              <a:latin typeface="Chivo"/>
              <a:ea typeface="Chivo"/>
              <a:cs typeface="Chivo"/>
              <a:sym typeface="Chivo"/>
            </a:endParaRPr>
          </a:p>
        </p:txBody>
      </p:sp>
      <p:sp>
        <p:nvSpPr>
          <p:cNvPr id="490" name="Google Shape;490;p68"/>
          <p:cNvSpPr txBox="1">
            <a:spLocks noGrp="1"/>
          </p:cNvSpPr>
          <p:nvPr>
            <p:ph type="body" idx="4294967295"/>
          </p:nvPr>
        </p:nvSpPr>
        <p:spPr>
          <a:xfrm>
            <a:off x="270000" y="875000"/>
            <a:ext cx="8550000" cy="4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Emojis and text abbreviations</a:t>
            </a:r>
            <a:r>
              <a:rPr lang="en-GB">
                <a:solidFill>
                  <a:srgbClr val="000000"/>
                </a:solidFill>
              </a:rPr>
              <a:t> that might indicate a safeguarding risk</a:t>
            </a:r>
            <a:endParaRPr/>
          </a:p>
        </p:txBody>
      </p:sp>
      <p:sp>
        <p:nvSpPr>
          <p:cNvPr id="491" name="Google Shape;491;p68"/>
          <p:cNvSpPr txBox="1"/>
          <p:nvPr/>
        </p:nvSpPr>
        <p:spPr>
          <a:xfrm>
            <a:off x="270000" y="27000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pic>
        <p:nvPicPr>
          <p:cNvPr id="492" name="Google Shape;492;p68"/>
          <p:cNvPicPr preferRelativeResize="0"/>
          <p:nvPr/>
        </p:nvPicPr>
        <p:blipFill rotWithShape="1">
          <a:blip r:embed="rId4">
            <a:alphaModFix/>
          </a:blip>
          <a:srcRect/>
          <a:stretch/>
        </p:blipFill>
        <p:spPr>
          <a:xfrm>
            <a:off x="4502200" y="1648800"/>
            <a:ext cx="4317798" cy="3224700"/>
          </a:xfrm>
          <a:prstGeom prst="rect">
            <a:avLst/>
          </a:prstGeom>
          <a:noFill/>
          <a:ln>
            <a:noFill/>
          </a:ln>
        </p:spPr>
      </p:pic>
      <p:sp>
        <p:nvSpPr>
          <p:cNvPr id="493" name="Google Shape;493;p68"/>
          <p:cNvSpPr/>
          <p:nvPr/>
        </p:nvSpPr>
        <p:spPr>
          <a:xfrm flipH="1">
            <a:off x="3015375" y="1570538"/>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Raleway"/>
                <a:ea typeface="Raleway"/>
                <a:cs typeface="Raleway"/>
                <a:sym typeface="Raleway"/>
              </a:rPr>
              <a:t>🐸</a:t>
            </a:r>
            <a:endParaRPr sz="3600">
              <a:latin typeface="Chivo"/>
              <a:ea typeface="Chivo"/>
              <a:cs typeface="Chivo"/>
              <a:sym typeface="Chivo"/>
            </a:endParaRPr>
          </a:p>
        </p:txBody>
      </p:sp>
      <p:sp>
        <p:nvSpPr>
          <p:cNvPr id="494" name="Google Shape;494;p68"/>
          <p:cNvSpPr/>
          <p:nvPr/>
        </p:nvSpPr>
        <p:spPr>
          <a:xfrm>
            <a:off x="394500" y="3031850"/>
            <a:ext cx="3776700" cy="10509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The </a:t>
            </a:r>
            <a:r>
              <a:rPr lang="en-GB" sz="1600" b="1">
                <a:latin typeface="Chivo"/>
                <a:ea typeface="Chivo"/>
                <a:cs typeface="Chivo"/>
                <a:sym typeface="Chivo"/>
              </a:rPr>
              <a:t>frog emoji</a:t>
            </a:r>
            <a:r>
              <a:rPr lang="en-GB" sz="1600">
                <a:latin typeface="Chivo"/>
                <a:ea typeface="Chivo"/>
                <a:cs typeface="Chivo"/>
                <a:sym typeface="Chivo"/>
              </a:rPr>
              <a:t> can imply that you/they are ugly</a:t>
            </a:r>
            <a:endParaRPr sz="1600">
              <a:latin typeface="Chivo"/>
              <a:ea typeface="Chivo"/>
              <a:cs typeface="Chivo"/>
              <a:sym typeface="Chivo"/>
            </a:endParaRPr>
          </a:p>
        </p:txBody>
      </p:sp>
      <p:sp>
        <p:nvSpPr>
          <p:cNvPr id="495" name="Google Shape;495;p68"/>
          <p:cNvSpPr/>
          <p:nvPr/>
        </p:nvSpPr>
        <p:spPr>
          <a:xfrm flipH="1">
            <a:off x="3015375" y="1571308"/>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Raleway"/>
                <a:ea typeface="Raleway"/>
                <a:cs typeface="Raleway"/>
                <a:sym typeface="Raleway"/>
              </a:rPr>
              <a:t>💜</a:t>
            </a:r>
            <a:endParaRPr sz="3600">
              <a:latin typeface="Chivo"/>
              <a:ea typeface="Chivo"/>
              <a:cs typeface="Chivo"/>
              <a:sym typeface="Chivo"/>
            </a:endParaRPr>
          </a:p>
        </p:txBody>
      </p:sp>
      <p:sp>
        <p:nvSpPr>
          <p:cNvPr id="496" name="Google Shape;496;p68"/>
          <p:cNvSpPr/>
          <p:nvPr/>
        </p:nvSpPr>
        <p:spPr>
          <a:xfrm>
            <a:off x="394500" y="2892050"/>
            <a:ext cx="3776700" cy="11907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The </a:t>
            </a:r>
            <a:r>
              <a:rPr lang="en-GB" sz="1600" b="1">
                <a:latin typeface="Chivo"/>
                <a:ea typeface="Chivo"/>
                <a:cs typeface="Chivo"/>
                <a:sym typeface="Chivo"/>
              </a:rPr>
              <a:t>purple heart emoji</a:t>
            </a:r>
            <a:r>
              <a:rPr lang="en-GB" sz="1600">
                <a:latin typeface="Chivo"/>
                <a:ea typeface="Chivo"/>
                <a:cs typeface="Chivo"/>
                <a:sym typeface="Chivo"/>
              </a:rPr>
              <a:t> can be used to show a message was sent in a flirtatious way, or that the sender</a:t>
            </a:r>
            <a:br>
              <a:rPr lang="en-GB" sz="1600">
                <a:latin typeface="Chivo"/>
                <a:ea typeface="Chivo"/>
                <a:cs typeface="Chivo"/>
                <a:sym typeface="Chivo"/>
              </a:rPr>
            </a:br>
            <a:r>
              <a:rPr lang="en-GB" sz="1600">
                <a:latin typeface="Chivo"/>
                <a:ea typeface="Chivo"/>
                <a:cs typeface="Chivo"/>
                <a:sym typeface="Chivo"/>
              </a:rPr>
              <a:t>is horny</a:t>
            </a:r>
            <a:endParaRPr sz="1600">
              <a:latin typeface="Chivo"/>
              <a:ea typeface="Chivo"/>
              <a:cs typeface="Chivo"/>
              <a:sym typeface="Chivo"/>
            </a:endParaRPr>
          </a:p>
        </p:txBody>
      </p:sp>
      <p:sp>
        <p:nvSpPr>
          <p:cNvPr id="497" name="Google Shape;497;p68"/>
          <p:cNvSpPr/>
          <p:nvPr/>
        </p:nvSpPr>
        <p:spPr>
          <a:xfrm flipH="1">
            <a:off x="3015375" y="1571313"/>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400">
                <a:latin typeface="Chivo SemiBold"/>
                <a:ea typeface="Chivo SemiBold"/>
                <a:cs typeface="Chivo SemiBold"/>
                <a:sym typeface="Chivo SemiBold"/>
              </a:rPr>
              <a:t>KYS</a:t>
            </a:r>
            <a:endParaRPr sz="2400">
              <a:latin typeface="Chivo SemiBold"/>
              <a:ea typeface="Chivo SemiBold"/>
              <a:cs typeface="Chivo SemiBold"/>
              <a:sym typeface="Chivo SemiBold"/>
            </a:endParaRPr>
          </a:p>
        </p:txBody>
      </p:sp>
      <p:sp>
        <p:nvSpPr>
          <p:cNvPr id="498" name="Google Shape;498;p68"/>
          <p:cNvSpPr/>
          <p:nvPr/>
        </p:nvSpPr>
        <p:spPr>
          <a:xfrm>
            <a:off x="270000" y="2892050"/>
            <a:ext cx="3901200" cy="14715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This stands for “</a:t>
            </a:r>
            <a:r>
              <a:rPr lang="en-GB" sz="1600" b="1">
                <a:latin typeface="Chivo"/>
                <a:ea typeface="Chivo"/>
                <a:cs typeface="Chivo"/>
                <a:sym typeface="Chivo"/>
              </a:rPr>
              <a:t>kill yourself</a:t>
            </a:r>
            <a:r>
              <a:rPr lang="en-GB" sz="1600">
                <a:latin typeface="Chivo"/>
                <a:ea typeface="Chivo"/>
                <a:cs typeface="Chivo"/>
                <a:sym typeface="Chivo"/>
              </a:rPr>
              <a:t>” and is used to make of fun of someone after they do something embarassing, or can be used as a form of harassment</a:t>
            </a:r>
            <a:endParaRPr sz="1600">
              <a:latin typeface="Chivo"/>
              <a:ea typeface="Chivo"/>
              <a:cs typeface="Chivo"/>
              <a:sym typeface="Chivo"/>
            </a:endParaRPr>
          </a:p>
        </p:txBody>
      </p:sp>
      <p:sp>
        <p:nvSpPr>
          <p:cNvPr id="499" name="Google Shape;499;p68"/>
          <p:cNvSpPr/>
          <p:nvPr/>
        </p:nvSpPr>
        <p:spPr>
          <a:xfrm flipH="1">
            <a:off x="3015375" y="1571313"/>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4800">
                <a:latin typeface="Raleway"/>
                <a:ea typeface="Raleway"/>
                <a:cs typeface="Raleway"/>
                <a:sym typeface="Raleway"/>
              </a:rPr>
              <a:t>🔌</a:t>
            </a:r>
            <a:endParaRPr sz="4800">
              <a:latin typeface="Chivo SemiBold"/>
              <a:ea typeface="Chivo SemiBold"/>
              <a:cs typeface="Chivo SemiBold"/>
              <a:sym typeface="Chivo SemiBold"/>
            </a:endParaRPr>
          </a:p>
        </p:txBody>
      </p:sp>
      <p:sp>
        <p:nvSpPr>
          <p:cNvPr id="500" name="Google Shape;500;p68"/>
          <p:cNvSpPr/>
          <p:nvPr/>
        </p:nvSpPr>
        <p:spPr>
          <a:xfrm>
            <a:off x="270000" y="2892050"/>
            <a:ext cx="3901200" cy="14715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The </a:t>
            </a:r>
            <a:r>
              <a:rPr lang="en-GB" sz="1600" b="1">
                <a:latin typeface="Chivo"/>
                <a:ea typeface="Chivo"/>
                <a:cs typeface="Chivo"/>
                <a:sym typeface="Chivo"/>
              </a:rPr>
              <a:t>plug emoji</a:t>
            </a:r>
            <a:r>
              <a:rPr lang="en-GB" sz="1600">
                <a:latin typeface="Chivo"/>
                <a:ea typeface="Chivo"/>
                <a:cs typeface="Chivo"/>
                <a:sym typeface="Chivo"/>
              </a:rPr>
              <a:t> can refer to</a:t>
            </a:r>
            <a:br>
              <a:rPr lang="en-GB" sz="1600">
                <a:latin typeface="Chivo"/>
                <a:ea typeface="Chivo"/>
                <a:cs typeface="Chivo"/>
                <a:sym typeface="Chivo"/>
              </a:rPr>
            </a:br>
            <a:r>
              <a:rPr lang="en-GB" sz="1600">
                <a:latin typeface="Chivo"/>
                <a:ea typeface="Chivo"/>
                <a:cs typeface="Chivo"/>
                <a:sym typeface="Chivo"/>
              </a:rPr>
              <a:t>a drug dealer</a:t>
            </a:r>
            <a:endParaRPr sz="1600">
              <a:latin typeface="Chivo"/>
              <a:ea typeface="Chivo"/>
              <a:cs typeface="Chivo"/>
              <a:sym typeface="Chivo"/>
            </a:endParaRPr>
          </a:p>
        </p:txBody>
      </p:sp>
      <p:sp>
        <p:nvSpPr>
          <p:cNvPr id="501" name="Google Shape;501;p68"/>
          <p:cNvSpPr/>
          <p:nvPr/>
        </p:nvSpPr>
        <p:spPr>
          <a:xfrm flipH="1">
            <a:off x="3015375" y="1570538"/>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Raleway"/>
                <a:ea typeface="Raleway"/>
                <a:cs typeface="Raleway"/>
                <a:sym typeface="Raleway"/>
              </a:rPr>
              <a:t>🔴 </a:t>
            </a:r>
            <a:r>
              <a:rPr lang="en-GB" sz="3600">
                <a:latin typeface="Chivo"/>
                <a:ea typeface="Chivo"/>
                <a:cs typeface="Chivo"/>
                <a:sym typeface="Chivo"/>
              </a:rPr>
              <a:t>/</a:t>
            </a:r>
            <a:r>
              <a:rPr lang="en-GB" sz="3600">
                <a:latin typeface="Raleway"/>
                <a:ea typeface="Raleway"/>
                <a:cs typeface="Raleway"/>
                <a:sym typeface="Raleway"/>
              </a:rPr>
              <a:t> 💊</a:t>
            </a:r>
            <a:endParaRPr sz="3600">
              <a:latin typeface="Chivo SemiBold"/>
              <a:ea typeface="Chivo SemiBold"/>
              <a:cs typeface="Chivo SemiBold"/>
              <a:sym typeface="Chivo SemiBold"/>
            </a:endParaRPr>
          </a:p>
        </p:txBody>
      </p:sp>
      <p:sp>
        <p:nvSpPr>
          <p:cNvPr id="502" name="Google Shape;502;p68"/>
          <p:cNvSpPr/>
          <p:nvPr/>
        </p:nvSpPr>
        <p:spPr>
          <a:xfrm>
            <a:off x="270000" y="2892050"/>
            <a:ext cx="3901200" cy="14715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Refers to the ‘</a:t>
            </a:r>
            <a:r>
              <a:rPr lang="en-GB" sz="1600" b="1">
                <a:latin typeface="Chivo"/>
                <a:ea typeface="Chivo"/>
                <a:cs typeface="Chivo"/>
                <a:sym typeface="Chivo"/>
              </a:rPr>
              <a:t>red pill</a:t>
            </a:r>
            <a:r>
              <a:rPr lang="en-GB" sz="1600">
                <a:latin typeface="Chivo"/>
                <a:ea typeface="Chivo"/>
                <a:cs typeface="Chivo"/>
                <a:sym typeface="Chivo"/>
              </a:rPr>
              <a:t>’ and a reference to the film The Matrix.</a:t>
            </a:r>
            <a:br>
              <a:rPr lang="en-GB" sz="1600">
                <a:latin typeface="Chivo"/>
                <a:ea typeface="Chivo"/>
                <a:cs typeface="Chivo"/>
                <a:sym typeface="Chivo"/>
              </a:rPr>
            </a:br>
            <a:r>
              <a:rPr lang="en-GB" sz="1600">
                <a:latin typeface="Chivo"/>
                <a:ea typeface="Chivo"/>
                <a:cs typeface="Chivo"/>
                <a:sym typeface="Chivo"/>
              </a:rPr>
              <a:t>To have ‘taken the red pill’ means to have </a:t>
            </a:r>
            <a:r>
              <a:rPr lang="en-GB" sz="1600" b="1">
                <a:latin typeface="Chivo"/>
                <a:ea typeface="Chivo"/>
                <a:cs typeface="Chivo"/>
                <a:sym typeface="Chivo"/>
              </a:rPr>
              <a:t>realised the ‘truth’ about women and society</a:t>
            </a:r>
            <a:endParaRPr sz="16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8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9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9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9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9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49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500"/>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5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What actions can we take to help ensure</a:t>
            </a:r>
            <a:br>
              <a:rPr lang="en-GB">
                <a:solidFill>
                  <a:srgbClr val="000000"/>
                </a:solidFill>
              </a:rPr>
            </a:br>
            <a:r>
              <a:rPr lang="en-GB">
                <a:solidFill>
                  <a:srgbClr val="000000"/>
                </a:solidFill>
              </a:rPr>
              <a:t>online safety?</a:t>
            </a:r>
            <a:endParaRPr/>
          </a:p>
        </p:txBody>
      </p:sp>
      <p:sp>
        <p:nvSpPr>
          <p:cNvPr id="508" name="Google Shape;508;p69"/>
          <p:cNvSpPr txBox="1"/>
          <p:nvPr/>
        </p:nvSpPr>
        <p:spPr>
          <a:xfrm>
            <a:off x="360000" y="3363900"/>
            <a:ext cx="19491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Build your awareness of the </a:t>
            </a:r>
            <a:r>
              <a:rPr lang="en-GB" sz="1200" b="1">
                <a:latin typeface="Chivo"/>
                <a:ea typeface="Chivo"/>
                <a:cs typeface="Chivo"/>
                <a:sym typeface="Chivo"/>
              </a:rPr>
              <a:t>‘</a:t>
            </a:r>
            <a:r>
              <a:rPr lang="en-GB" sz="1200" b="1" u="sng">
                <a:solidFill>
                  <a:schemeClr val="hlink"/>
                </a:solidFill>
                <a:latin typeface="Chivo"/>
                <a:ea typeface="Chivo"/>
                <a:cs typeface="Chivo"/>
                <a:sym typeface="Chivo"/>
                <a:hlinkClick r:id="rId3"/>
              </a:rPr>
              <a:t>hidden</a:t>
            </a:r>
            <a:r>
              <a:rPr lang="en-GB" sz="1200" b="1">
                <a:latin typeface="Chivo"/>
                <a:ea typeface="Chivo"/>
                <a:cs typeface="Chivo"/>
                <a:sym typeface="Chivo"/>
              </a:rPr>
              <a:t>’ online language</a:t>
            </a:r>
            <a:endParaRPr sz="1200" b="1">
              <a:latin typeface="Chivo"/>
              <a:ea typeface="Chivo"/>
              <a:cs typeface="Chivo"/>
              <a:sym typeface="Chivo"/>
            </a:endParaRPr>
          </a:p>
        </p:txBody>
      </p:sp>
      <p:sp>
        <p:nvSpPr>
          <p:cNvPr id="509" name="Google Shape;509;p69"/>
          <p:cNvSpPr txBox="1"/>
          <p:nvPr/>
        </p:nvSpPr>
        <p:spPr>
          <a:xfrm>
            <a:off x="6709966" y="3363925"/>
            <a:ext cx="1949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Display, and reference, </a:t>
            </a:r>
            <a:r>
              <a:rPr lang="en-GB" sz="1200" b="1" u="sng">
                <a:solidFill>
                  <a:schemeClr val="hlink"/>
                </a:solidFill>
                <a:latin typeface="Chivo"/>
                <a:ea typeface="Chivo"/>
                <a:cs typeface="Chivo"/>
                <a:sym typeface="Chivo"/>
                <a:hlinkClick r:id="rId4"/>
              </a:rPr>
              <a:t>internet safety posters</a:t>
            </a:r>
            <a:r>
              <a:rPr lang="en-GB" sz="1200">
                <a:latin typeface="Chivo"/>
                <a:ea typeface="Chivo"/>
                <a:cs typeface="Chivo"/>
                <a:sym typeface="Chivo"/>
              </a:rPr>
              <a:t> in the classroom</a:t>
            </a:r>
            <a:endParaRPr sz="1200">
              <a:latin typeface="Chivo"/>
              <a:ea typeface="Chivo"/>
              <a:cs typeface="Chivo"/>
              <a:sym typeface="Chivo"/>
            </a:endParaRPr>
          </a:p>
          <a:p>
            <a:pPr marL="0" lvl="0" indent="0" algn="l" rtl="0">
              <a:lnSpc>
                <a:spcPct val="115000"/>
              </a:lnSpc>
              <a:spcBef>
                <a:spcPts val="0"/>
              </a:spcBef>
              <a:spcAft>
                <a:spcPts val="0"/>
              </a:spcAft>
              <a:buNone/>
            </a:pPr>
            <a:endParaRPr sz="1200">
              <a:latin typeface="Chivo Medium"/>
              <a:ea typeface="Chivo Medium"/>
              <a:cs typeface="Chivo Medium"/>
              <a:sym typeface="Chivo Medium"/>
            </a:endParaRPr>
          </a:p>
        </p:txBody>
      </p:sp>
      <p:sp>
        <p:nvSpPr>
          <p:cNvPr id="510" name="Google Shape;510;p69"/>
          <p:cNvSpPr txBox="1"/>
          <p:nvPr/>
        </p:nvSpPr>
        <p:spPr>
          <a:xfrm>
            <a:off x="2388425" y="3363900"/>
            <a:ext cx="1949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Keep the conversation open and </a:t>
            </a:r>
            <a:r>
              <a:rPr lang="en-GB" sz="1200" b="1">
                <a:latin typeface="Chivo"/>
                <a:ea typeface="Chivo"/>
                <a:cs typeface="Chivo"/>
                <a:sym typeface="Chivo"/>
              </a:rPr>
              <a:t>share online safety guidance</a:t>
            </a:r>
            <a:endParaRPr sz="1200" b="1">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sp>
        <p:nvSpPr>
          <p:cNvPr id="511" name="Google Shape;511;p69"/>
          <p:cNvSpPr txBox="1"/>
          <p:nvPr/>
        </p:nvSpPr>
        <p:spPr>
          <a:xfrm>
            <a:off x="4509000" y="3363900"/>
            <a:ext cx="20295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Understand our schools </a:t>
            </a:r>
            <a:r>
              <a:rPr lang="en-GB" sz="1200" b="1">
                <a:latin typeface="Chivo"/>
                <a:ea typeface="Chivo"/>
                <a:cs typeface="Chivo"/>
                <a:sym typeface="Chivo"/>
              </a:rPr>
              <a:t>filtering and monitoring</a:t>
            </a:r>
            <a:r>
              <a:rPr lang="en-GB" sz="1200">
                <a:latin typeface="Chivo"/>
                <a:ea typeface="Chivo"/>
                <a:cs typeface="Chivo"/>
                <a:sym typeface="Chivo"/>
              </a:rPr>
              <a:t> systems and procedures</a:t>
            </a:r>
            <a:endParaRPr sz="1200">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pic>
        <p:nvPicPr>
          <p:cNvPr id="512" name="Google Shape;512;p69" title="DeepDarkWebofImageSharing.jpg"/>
          <p:cNvPicPr preferRelativeResize="0"/>
          <p:nvPr/>
        </p:nvPicPr>
        <p:blipFill rotWithShape="1">
          <a:blip r:embed="rId5">
            <a:alphaModFix/>
          </a:blip>
          <a:srcRect l="9"/>
          <a:stretch/>
        </p:blipFill>
        <p:spPr>
          <a:xfrm>
            <a:off x="7037588" y="1481125"/>
            <a:ext cx="1293871" cy="1830226"/>
          </a:xfrm>
          <a:prstGeom prst="rect">
            <a:avLst/>
          </a:prstGeom>
          <a:noFill/>
          <a:ln>
            <a:noFill/>
          </a:ln>
          <a:effectLst>
            <a:outerShdw blurRad="185738" dist="57150" dir="1800000" algn="bl" rotWithShape="0">
              <a:srgbClr val="000000">
                <a:alpha val="50000"/>
              </a:srgbClr>
            </a:outerShdw>
          </a:effectLst>
        </p:spPr>
      </p:pic>
      <p:pic>
        <p:nvPicPr>
          <p:cNvPr id="513" name="Google Shape;513;p69"/>
          <p:cNvPicPr preferRelativeResize="0"/>
          <p:nvPr/>
        </p:nvPicPr>
        <p:blipFill>
          <a:blip r:embed="rId6">
            <a:alphaModFix/>
          </a:blip>
          <a:stretch>
            <a:fillRect/>
          </a:stretch>
        </p:blipFill>
        <p:spPr>
          <a:xfrm>
            <a:off x="713462" y="1863288"/>
            <a:ext cx="1242176" cy="1284173"/>
          </a:xfrm>
          <a:prstGeom prst="rect">
            <a:avLst/>
          </a:prstGeom>
          <a:noFill/>
          <a:ln>
            <a:noFill/>
          </a:ln>
        </p:spPr>
      </p:pic>
      <p:pic>
        <p:nvPicPr>
          <p:cNvPr id="514" name="Google Shape;514;p69"/>
          <p:cNvPicPr preferRelativeResize="0"/>
          <p:nvPr/>
        </p:nvPicPr>
        <p:blipFill>
          <a:blip r:embed="rId7">
            <a:alphaModFix/>
          </a:blip>
          <a:stretch>
            <a:fillRect/>
          </a:stretch>
        </p:blipFill>
        <p:spPr>
          <a:xfrm>
            <a:off x="2664225" y="1873000"/>
            <a:ext cx="1397499" cy="1397499"/>
          </a:xfrm>
          <a:prstGeom prst="rect">
            <a:avLst/>
          </a:prstGeom>
          <a:noFill/>
          <a:ln>
            <a:noFill/>
          </a:ln>
        </p:spPr>
      </p:pic>
      <p:pic>
        <p:nvPicPr>
          <p:cNvPr id="515" name="Google Shape;515;p69"/>
          <p:cNvPicPr preferRelativeResize="0"/>
          <p:nvPr/>
        </p:nvPicPr>
        <p:blipFill rotWithShape="1">
          <a:blip r:embed="rId8">
            <a:alphaModFix/>
          </a:blip>
          <a:srcRect l="20020" r="14807" b="9338"/>
          <a:stretch/>
        </p:blipFill>
        <p:spPr>
          <a:xfrm>
            <a:off x="4809088" y="1773425"/>
            <a:ext cx="1481160" cy="1463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2" name="Online Media 1" title="Safeguarding - INSET Pack 2025">
            <a:hlinkClick r:id="" action="ppaction://media"/>
            <a:extLst>
              <a:ext uri="{FF2B5EF4-FFF2-40B4-BE49-F238E27FC236}">
                <a16:creationId xmlns:a16="http://schemas.microsoft.com/office/drawing/2014/main" id="{B4DD9A31-1C34-AFDA-533C-520D5FEBBB1C}"/>
              </a:ext>
            </a:extLst>
          </p:cNvPr>
          <p:cNvPicPr>
            <a:picLocks noRot="1" noChangeAspect="1"/>
          </p:cNvPicPr>
          <p:nvPr>
            <a:videoFile r:link="rId1"/>
          </p:nvPr>
        </p:nvPicPr>
        <p:blipFill>
          <a:blip r:embed="rId4"/>
          <a:stretch>
            <a:fillRect/>
          </a:stretch>
        </p:blipFill>
        <p:spPr>
          <a:xfrm>
            <a:off x="480000" y="262026"/>
            <a:ext cx="8184000" cy="4620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0"/>
          <p:cNvSpPr txBox="1">
            <a:spLocks noGrp="1"/>
          </p:cNvSpPr>
          <p:nvPr>
            <p:ph type="title" idx="4294967295"/>
          </p:nvPr>
        </p:nvSpPr>
        <p:spPr>
          <a:xfrm>
            <a:off x="270000" y="434475"/>
            <a:ext cx="6435300" cy="1446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00000"/>
                </a:solidFill>
              </a:rPr>
              <a:t>Child-on-child abuse</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All staff should be aware that children can abuse other children at any age, and that it can happen both inside and outside of school and online.</a:t>
            </a:r>
            <a:r>
              <a:rPr lang="en-GB" sz="1400">
                <a:latin typeface="Chivo"/>
                <a:ea typeface="Chivo"/>
                <a:cs typeface="Chivo"/>
                <a:sym typeface="Chivo"/>
              </a:rPr>
              <a:t> </a:t>
            </a:r>
            <a:br>
              <a:rPr lang="en-GB" sz="1400">
                <a:latin typeface="Chivo"/>
                <a:ea typeface="Chivo"/>
                <a:cs typeface="Chivo"/>
                <a:sym typeface="Chivo"/>
              </a:rPr>
            </a:br>
            <a:br>
              <a:rPr lang="en-GB" sz="1400">
                <a:latin typeface="Chivo"/>
                <a:ea typeface="Chivo"/>
                <a:cs typeface="Chivo"/>
                <a:sym typeface="Chivo"/>
              </a:rPr>
            </a:br>
            <a:r>
              <a:rPr lang="en-GB" sz="1400">
                <a:latin typeface="Chivo"/>
                <a:ea typeface="Chivo"/>
                <a:cs typeface="Chivo"/>
                <a:sym typeface="Chivo"/>
              </a:rPr>
              <a:t>Sexual Violence and Sexual Harassment is a form of child-on-child abuse.</a:t>
            </a:r>
            <a:endParaRPr sz="1400">
              <a:latin typeface="Chivo"/>
              <a:ea typeface="Chivo"/>
              <a:cs typeface="Chivo"/>
              <a:sym typeface="Chivo"/>
            </a:endParaRPr>
          </a:p>
        </p:txBody>
      </p:sp>
      <p:sp>
        <p:nvSpPr>
          <p:cNvPr id="521" name="Google Shape;521;p70"/>
          <p:cNvSpPr txBox="1"/>
          <p:nvPr/>
        </p:nvSpPr>
        <p:spPr>
          <a:xfrm>
            <a:off x="270000" y="2175575"/>
            <a:ext cx="46830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Examples of child-on-child abuse include: </a:t>
            </a:r>
            <a:endParaRPr>
              <a:latin typeface="Chivo SemiBold"/>
              <a:ea typeface="Chivo SemiBold"/>
              <a:cs typeface="Chivo SemiBold"/>
              <a:sym typeface="Chivo SemiBold"/>
            </a:endParaRPr>
          </a:p>
        </p:txBody>
      </p:sp>
      <p:sp>
        <p:nvSpPr>
          <p:cNvPr id="522" name="Google Shape;522;p70"/>
          <p:cNvSpPr txBox="1">
            <a:spLocks noGrp="1"/>
          </p:cNvSpPr>
          <p:nvPr>
            <p:ph type="body" idx="4294967295"/>
          </p:nvPr>
        </p:nvSpPr>
        <p:spPr>
          <a:xfrm>
            <a:off x="270000" y="2762050"/>
            <a:ext cx="51747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Abuse in intimate personal relationships between children</a:t>
            </a:r>
            <a:endParaRPr sz="1400">
              <a:solidFill>
                <a:schemeClr val="accent1"/>
              </a:solidFill>
              <a:latin typeface="Chivo SemiBold"/>
              <a:ea typeface="Chivo SemiBold"/>
              <a:cs typeface="Chivo SemiBold"/>
              <a:sym typeface="Chivo SemiBold"/>
            </a:endParaRPr>
          </a:p>
        </p:txBody>
      </p:sp>
      <p:sp>
        <p:nvSpPr>
          <p:cNvPr id="523" name="Google Shape;523;p70"/>
          <p:cNvSpPr txBox="1">
            <a:spLocks noGrp="1"/>
          </p:cNvSpPr>
          <p:nvPr>
            <p:ph type="body" idx="4294967295"/>
          </p:nvPr>
        </p:nvSpPr>
        <p:spPr>
          <a:xfrm>
            <a:off x="5643450" y="2762050"/>
            <a:ext cx="29385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Bullying, including cyberbullying</a:t>
            </a:r>
            <a:endParaRPr sz="1400">
              <a:solidFill>
                <a:schemeClr val="accent1"/>
              </a:solidFill>
              <a:latin typeface="Chivo SemiBold"/>
              <a:ea typeface="Chivo SemiBold"/>
              <a:cs typeface="Chivo SemiBold"/>
              <a:sym typeface="Chivo SemiBold"/>
            </a:endParaRPr>
          </a:p>
        </p:txBody>
      </p:sp>
      <p:sp>
        <p:nvSpPr>
          <p:cNvPr id="524" name="Google Shape;524;p70"/>
          <p:cNvSpPr txBox="1">
            <a:spLocks noGrp="1"/>
          </p:cNvSpPr>
          <p:nvPr>
            <p:ph type="body" idx="4294967295"/>
          </p:nvPr>
        </p:nvSpPr>
        <p:spPr>
          <a:xfrm>
            <a:off x="270000" y="3348525"/>
            <a:ext cx="1621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Coercive control</a:t>
            </a:r>
            <a:endParaRPr sz="1400">
              <a:solidFill>
                <a:schemeClr val="accent1"/>
              </a:solidFill>
              <a:latin typeface="Chivo SemiBold"/>
              <a:ea typeface="Chivo SemiBold"/>
              <a:cs typeface="Chivo SemiBold"/>
              <a:sym typeface="Chivo SemiBold"/>
            </a:endParaRPr>
          </a:p>
        </p:txBody>
      </p:sp>
      <p:sp>
        <p:nvSpPr>
          <p:cNvPr id="525" name="Google Shape;525;p70"/>
          <p:cNvSpPr txBox="1">
            <a:spLocks noGrp="1"/>
          </p:cNvSpPr>
          <p:nvPr>
            <p:ph type="body" idx="4294967295"/>
          </p:nvPr>
        </p:nvSpPr>
        <p:spPr>
          <a:xfrm>
            <a:off x="2089656" y="3348825"/>
            <a:ext cx="1621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Emotional abuse</a:t>
            </a:r>
            <a:endParaRPr sz="1400">
              <a:solidFill>
                <a:schemeClr val="accent1"/>
              </a:solidFill>
              <a:latin typeface="Chivo SemiBold"/>
              <a:ea typeface="Chivo SemiBold"/>
              <a:cs typeface="Chivo SemiBold"/>
              <a:sym typeface="Chivo SemiBold"/>
            </a:endParaRPr>
          </a:p>
        </p:txBody>
      </p:sp>
      <p:sp>
        <p:nvSpPr>
          <p:cNvPr id="526" name="Google Shape;526;p70"/>
          <p:cNvSpPr txBox="1">
            <a:spLocks noGrp="1"/>
          </p:cNvSpPr>
          <p:nvPr>
            <p:ph type="body" idx="4294967295"/>
          </p:nvPr>
        </p:nvSpPr>
        <p:spPr>
          <a:xfrm>
            <a:off x="3909300" y="3348825"/>
            <a:ext cx="14775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Physical abuse</a:t>
            </a:r>
            <a:endParaRPr sz="1400">
              <a:solidFill>
                <a:schemeClr val="accent1"/>
              </a:solidFill>
              <a:latin typeface="Chivo SemiBold"/>
              <a:ea typeface="Chivo SemiBold"/>
              <a:cs typeface="Chivo SemiBold"/>
              <a:sym typeface="Chivo SemiBold"/>
            </a:endParaRPr>
          </a:p>
        </p:txBody>
      </p:sp>
      <p:sp>
        <p:nvSpPr>
          <p:cNvPr id="527" name="Google Shape;527;p70"/>
          <p:cNvSpPr txBox="1">
            <a:spLocks noGrp="1"/>
          </p:cNvSpPr>
          <p:nvPr>
            <p:ph type="body" idx="4294967295"/>
          </p:nvPr>
        </p:nvSpPr>
        <p:spPr>
          <a:xfrm>
            <a:off x="5584650" y="3348825"/>
            <a:ext cx="24099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Harmful sexual behaviour </a:t>
            </a:r>
            <a:endParaRPr sz="1400">
              <a:solidFill>
                <a:schemeClr val="accent1"/>
              </a:solidFill>
              <a:latin typeface="Chivo SemiBold"/>
              <a:ea typeface="Chivo SemiBold"/>
              <a:cs typeface="Chivo SemiBold"/>
              <a:sym typeface="Chivo SemiBold"/>
            </a:endParaRPr>
          </a:p>
        </p:txBody>
      </p:sp>
      <p:sp>
        <p:nvSpPr>
          <p:cNvPr id="528" name="Google Shape;528;p70"/>
          <p:cNvSpPr txBox="1">
            <a:spLocks noGrp="1"/>
          </p:cNvSpPr>
          <p:nvPr>
            <p:ph type="body" idx="4294967295"/>
          </p:nvPr>
        </p:nvSpPr>
        <p:spPr>
          <a:xfrm>
            <a:off x="270000" y="3924525"/>
            <a:ext cx="33627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Initiation, ‘hazing’ violence or rituals</a:t>
            </a:r>
            <a:endParaRPr sz="1400">
              <a:solidFill>
                <a:srgbClr val="000000"/>
              </a:solidFill>
              <a:latin typeface="Chivo SemiBold"/>
              <a:ea typeface="Chivo SemiBold"/>
              <a:cs typeface="Chivo SemiBold"/>
              <a:sym typeface="Chivo SemiBold"/>
            </a:endParaRPr>
          </a:p>
        </p:txBody>
      </p:sp>
      <p:sp>
        <p:nvSpPr>
          <p:cNvPr id="529" name="Google Shape;529;p70"/>
          <p:cNvSpPr txBox="1">
            <a:spLocks noGrp="1"/>
          </p:cNvSpPr>
          <p:nvPr>
            <p:ph type="body" idx="4294967295"/>
          </p:nvPr>
        </p:nvSpPr>
        <p:spPr>
          <a:xfrm>
            <a:off x="3843625" y="3924675"/>
            <a:ext cx="21276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Sexting and sextortion </a:t>
            </a:r>
            <a:endParaRPr sz="1400">
              <a:solidFill>
                <a:srgbClr val="000000"/>
              </a:solidFill>
              <a:latin typeface="Chivo SemiBold"/>
              <a:ea typeface="Chivo SemiBold"/>
              <a:cs typeface="Chivo SemiBold"/>
              <a:sym typeface="Chivo SemiBold"/>
            </a:endParaRPr>
          </a:p>
        </p:txBody>
      </p:sp>
      <p:sp>
        <p:nvSpPr>
          <p:cNvPr id="530" name="Google Shape;530;p70"/>
          <p:cNvSpPr txBox="1">
            <a:spLocks noGrp="1"/>
          </p:cNvSpPr>
          <p:nvPr>
            <p:ph type="body" idx="4294967295"/>
          </p:nvPr>
        </p:nvSpPr>
        <p:spPr>
          <a:xfrm>
            <a:off x="270000" y="4500525"/>
            <a:ext cx="59121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Sharing naked or semi-naked photos or videos without permission</a:t>
            </a:r>
            <a:endParaRPr sz="1400">
              <a:solidFill>
                <a:srgbClr val="000000"/>
              </a:solidFill>
              <a:latin typeface="Chivo SemiBold"/>
              <a:ea typeface="Chivo SemiBold"/>
              <a:cs typeface="Chivo SemiBold"/>
              <a:sym typeface="Chivo SemiBold"/>
            </a:endParaRPr>
          </a:p>
        </p:txBody>
      </p:sp>
      <p:sp>
        <p:nvSpPr>
          <p:cNvPr id="531" name="Google Shape;531;p70"/>
          <p:cNvSpPr txBox="1">
            <a:spLocks noGrp="1"/>
          </p:cNvSpPr>
          <p:nvPr>
            <p:ph type="body" idx="4294967295"/>
          </p:nvPr>
        </p:nvSpPr>
        <p:spPr>
          <a:xfrm>
            <a:off x="6182150" y="3935600"/>
            <a:ext cx="1188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‘Upskirting’</a:t>
            </a:r>
            <a:endParaRPr sz="1400">
              <a:solidFill>
                <a:schemeClr val="accent1"/>
              </a:solidFill>
              <a:latin typeface="Chivo SemiBold"/>
              <a:ea typeface="Chivo SemiBold"/>
              <a:cs typeface="Chivo SemiBold"/>
              <a:sym typeface="Chivo SemiBold"/>
            </a:endParaRPr>
          </a:p>
        </p:txBody>
      </p:sp>
      <p:pic>
        <p:nvPicPr>
          <p:cNvPr id="532" name="Google Shape;532;p70" title="intolerance@4x.png"/>
          <p:cNvPicPr preferRelativeResize="0"/>
          <p:nvPr/>
        </p:nvPicPr>
        <p:blipFill>
          <a:blip r:embed="rId3">
            <a:alphaModFix/>
          </a:blip>
          <a:stretch>
            <a:fillRect/>
          </a:stretch>
        </p:blipFill>
        <p:spPr>
          <a:xfrm>
            <a:off x="6705222" y="270000"/>
            <a:ext cx="2114778" cy="21356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71"/>
          <p:cNvPicPr preferRelativeResize="0"/>
          <p:nvPr/>
        </p:nvPicPr>
        <p:blipFill rotWithShape="1">
          <a:blip r:embed="rId3">
            <a:alphaModFix/>
          </a:blip>
          <a:srcRect l="-2224" t="-6765" r="-2214" b="-6754"/>
          <a:stretch/>
        </p:blipFill>
        <p:spPr>
          <a:xfrm>
            <a:off x="3505750" y="1819624"/>
            <a:ext cx="1984850" cy="2022576"/>
          </a:xfrm>
          <a:prstGeom prst="rect">
            <a:avLst/>
          </a:prstGeom>
          <a:noFill/>
          <a:ln>
            <a:noFill/>
          </a:ln>
        </p:spPr>
      </p:pic>
      <p:sp>
        <p:nvSpPr>
          <p:cNvPr id="538" name="Google Shape;538;p71"/>
          <p:cNvSpPr txBox="1"/>
          <p:nvPr/>
        </p:nvSpPr>
        <p:spPr>
          <a:xfrm>
            <a:off x="718400" y="603750"/>
            <a:ext cx="313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hivo"/>
                <a:ea typeface="Chivo"/>
                <a:cs typeface="Chivo"/>
                <a:sym typeface="Chivo"/>
              </a:rPr>
              <a:t>92% of girls and 74% of boys have experienced </a:t>
            </a:r>
            <a:r>
              <a:rPr lang="en-GB" b="1">
                <a:latin typeface="Chivo"/>
                <a:ea typeface="Chivo"/>
                <a:cs typeface="Chivo"/>
                <a:sym typeface="Chivo"/>
              </a:rPr>
              <a:t>sexual name calling</a:t>
            </a:r>
            <a:endParaRPr>
              <a:latin typeface="Chivo SemiBold"/>
              <a:ea typeface="Chivo SemiBold"/>
              <a:cs typeface="Chivo SemiBold"/>
              <a:sym typeface="Chivo SemiBold"/>
            </a:endParaRPr>
          </a:p>
        </p:txBody>
      </p:sp>
      <p:sp>
        <p:nvSpPr>
          <p:cNvPr id="539" name="Google Shape;539;p71"/>
          <p:cNvSpPr txBox="1"/>
          <p:nvPr/>
        </p:nvSpPr>
        <p:spPr>
          <a:xfrm>
            <a:off x="718400" y="3438450"/>
            <a:ext cx="2862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hivo"/>
                <a:ea typeface="Chivo"/>
                <a:cs typeface="Chivo"/>
                <a:sym typeface="Chivo"/>
              </a:rPr>
              <a:t>80% of girls and 55% of boys have experienced </a:t>
            </a:r>
            <a:r>
              <a:rPr lang="en-GB" b="1">
                <a:latin typeface="Chivo"/>
                <a:ea typeface="Chivo"/>
                <a:cs typeface="Chivo"/>
                <a:sym typeface="Chivo"/>
              </a:rPr>
              <a:t>unwanted or inappropriate comments of a sexual nature</a:t>
            </a:r>
            <a:endParaRPr sz="1600">
              <a:latin typeface="Chivo SemiBold"/>
              <a:ea typeface="Chivo SemiBold"/>
              <a:cs typeface="Chivo SemiBold"/>
              <a:sym typeface="Chivo SemiBold"/>
            </a:endParaRPr>
          </a:p>
        </p:txBody>
      </p:sp>
      <p:sp>
        <p:nvSpPr>
          <p:cNvPr id="540" name="Google Shape;540;p71"/>
          <p:cNvSpPr txBox="1"/>
          <p:nvPr/>
        </p:nvSpPr>
        <p:spPr>
          <a:xfrm>
            <a:off x="5436200" y="495900"/>
            <a:ext cx="3132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hivo"/>
                <a:ea typeface="Chivo"/>
                <a:cs typeface="Chivo"/>
                <a:sym typeface="Chivo"/>
              </a:rPr>
              <a:t>80% of girls of girls have been </a:t>
            </a:r>
            <a:r>
              <a:rPr lang="en-GB" b="1">
                <a:latin typeface="Chivo"/>
                <a:ea typeface="Chivo"/>
                <a:cs typeface="Chivo"/>
                <a:sym typeface="Chivo"/>
              </a:rPr>
              <a:t>pressured to provide sexual images of themselves</a:t>
            </a:r>
            <a:endParaRPr>
              <a:latin typeface="Chivo SemiBold"/>
              <a:ea typeface="Chivo SemiBold"/>
              <a:cs typeface="Chivo SemiBold"/>
              <a:sym typeface="Chivo SemiBold"/>
            </a:endParaRPr>
          </a:p>
        </p:txBody>
      </p:sp>
      <p:sp>
        <p:nvSpPr>
          <p:cNvPr id="541" name="Google Shape;541;p71"/>
          <p:cNvSpPr txBox="1"/>
          <p:nvPr/>
        </p:nvSpPr>
        <p:spPr>
          <a:xfrm>
            <a:off x="5486400" y="3637800"/>
            <a:ext cx="3396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a:ea typeface="Chivo"/>
                <a:cs typeface="Chivo"/>
                <a:sym typeface="Chivo"/>
              </a:rPr>
              <a:t>79% of girls and 38% of boys </a:t>
            </a:r>
            <a:br>
              <a:rPr lang="en-GB">
                <a:latin typeface="Chivo"/>
                <a:ea typeface="Chivo"/>
                <a:cs typeface="Chivo"/>
                <a:sym typeface="Chivo"/>
              </a:rPr>
            </a:br>
            <a:r>
              <a:rPr lang="en-GB">
                <a:latin typeface="Chivo"/>
                <a:ea typeface="Chivo"/>
                <a:cs typeface="Chivo"/>
                <a:sym typeface="Chivo"/>
              </a:rPr>
              <a:t>have </a:t>
            </a:r>
            <a:r>
              <a:rPr lang="en-GB" b="1">
                <a:latin typeface="Chivo"/>
                <a:ea typeface="Chivo"/>
                <a:cs typeface="Chivo"/>
                <a:sym typeface="Chivo"/>
              </a:rPr>
              <a:t>experienced sexual assault</a:t>
            </a:r>
            <a:endParaRPr sz="1600">
              <a:latin typeface="Chivo SemiBold"/>
              <a:ea typeface="Chivo SemiBold"/>
              <a:cs typeface="Chivo SemiBold"/>
              <a:sym typeface="Chivo SemiBold"/>
            </a:endParaRPr>
          </a:p>
        </p:txBody>
      </p:sp>
      <p:sp>
        <p:nvSpPr>
          <p:cNvPr id="542" name="Google Shape;542;p71"/>
          <p:cNvSpPr txBox="1"/>
          <p:nvPr/>
        </p:nvSpPr>
        <p:spPr>
          <a:xfrm>
            <a:off x="1594950" y="1584363"/>
            <a:ext cx="5954100" cy="7410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Some children are facing harmful sexual behaviours</a:t>
            </a:r>
            <a:br>
              <a:rPr lang="en-GB" sz="1800">
                <a:latin typeface="Chivo SemiBold"/>
                <a:ea typeface="Chivo SemiBold"/>
                <a:cs typeface="Chivo SemiBold"/>
                <a:sym typeface="Chivo SemiBold"/>
              </a:rPr>
            </a:br>
            <a:r>
              <a:rPr lang="en-GB" sz="1800">
                <a:latin typeface="Chivo SemiBold"/>
                <a:ea typeface="Chivo SemiBold"/>
                <a:cs typeface="Chivo SemiBold"/>
                <a:sym typeface="Chivo SemiBold"/>
              </a:rPr>
              <a:t>so frequently that they consider them ‘normal’</a:t>
            </a:r>
            <a:endParaRPr sz="18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2"/>
          <p:cNvSpPr txBox="1">
            <a:spLocks noGrp="1"/>
          </p:cNvSpPr>
          <p:nvPr>
            <p:ph type="title" idx="4294967295"/>
          </p:nvPr>
        </p:nvSpPr>
        <p:spPr>
          <a:xfrm>
            <a:off x="196800" y="43425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2900">
                <a:solidFill>
                  <a:srgbClr val="000000"/>
                </a:solidFill>
              </a:rPr>
              <a:t>How can we prevent child-on-child abuse?</a:t>
            </a:r>
            <a:endParaRPr sz="2900">
              <a:solidFill>
                <a:srgbClr val="000000"/>
              </a:solidFill>
            </a:endParaRPr>
          </a:p>
        </p:txBody>
      </p:sp>
      <p:sp>
        <p:nvSpPr>
          <p:cNvPr id="548" name="Google Shape;548;p72"/>
          <p:cNvSpPr txBox="1"/>
          <p:nvPr/>
        </p:nvSpPr>
        <p:spPr>
          <a:xfrm>
            <a:off x="270000" y="3070950"/>
            <a:ext cx="2066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Be </a:t>
            </a:r>
            <a:r>
              <a:rPr lang="en-GB" sz="1200" b="1">
                <a:latin typeface="Chivo"/>
                <a:ea typeface="Chivo"/>
                <a:cs typeface="Chivo"/>
                <a:sym typeface="Chivo"/>
              </a:rPr>
              <a:t>clear and consistent </a:t>
            </a:r>
            <a:r>
              <a:rPr lang="en-GB" sz="1200">
                <a:latin typeface="Chivo"/>
                <a:ea typeface="Chivo"/>
                <a:cs typeface="Chivo"/>
                <a:sym typeface="Chivo"/>
              </a:rPr>
              <a:t>about what is considered unacceptable behaviour and language</a:t>
            </a:r>
            <a:endParaRPr sz="1200">
              <a:latin typeface="Chivo"/>
              <a:ea typeface="Chivo"/>
              <a:cs typeface="Chivo"/>
              <a:sym typeface="Chivo"/>
            </a:endParaRPr>
          </a:p>
        </p:txBody>
      </p:sp>
      <p:sp>
        <p:nvSpPr>
          <p:cNvPr id="549" name="Google Shape;549;p72"/>
          <p:cNvSpPr txBox="1"/>
          <p:nvPr/>
        </p:nvSpPr>
        <p:spPr>
          <a:xfrm>
            <a:off x="6753901" y="3070950"/>
            <a:ext cx="20661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It should </a:t>
            </a:r>
            <a:r>
              <a:rPr lang="en-GB" sz="1200" b="1">
                <a:latin typeface="Chivo"/>
                <a:ea typeface="Chivo"/>
                <a:cs typeface="Chivo"/>
                <a:sym typeface="Chivo"/>
              </a:rPr>
              <a:t>never</a:t>
            </a:r>
            <a:r>
              <a:rPr lang="en-GB" sz="1200">
                <a:latin typeface="Chivo"/>
                <a:ea typeface="Chivo"/>
                <a:cs typeface="Chivo"/>
                <a:sym typeface="Chivo"/>
              </a:rPr>
              <a:t> be ignored, accepted, dismissed or downplayed as “just having a laugh”, “part of growing up” or “boys being boys”</a:t>
            </a:r>
            <a:endParaRPr sz="1200">
              <a:latin typeface="Chivo Medium"/>
              <a:ea typeface="Chivo Medium"/>
              <a:cs typeface="Chivo Medium"/>
              <a:sym typeface="Chivo Medium"/>
            </a:endParaRPr>
          </a:p>
        </p:txBody>
      </p:sp>
      <p:sp>
        <p:nvSpPr>
          <p:cNvPr id="550" name="Google Shape;550;p72"/>
          <p:cNvSpPr txBox="1"/>
          <p:nvPr/>
        </p:nvSpPr>
        <p:spPr>
          <a:xfrm>
            <a:off x="2431300" y="3062050"/>
            <a:ext cx="20661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Create an environment where children understand equality, consent and </a:t>
            </a:r>
            <a:r>
              <a:rPr lang="en-GB" sz="1200" b="1">
                <a:latin typeface="Chivo"/>
                <a:ea typeface="Chivo"/>
                <a:cs typeface="Chivo"/>
                <a:sym typeface="Chivo"/>
              </a:rPr>
              <a:t>healthy relationships</a:t>
            </a:r>
            <a:endParaRPr sz="1200" b="1">
              <a:latin typeface="Chivo"/>
              <a:ea typeface="Chivo"/>
              <a:cs typeface="Chivo"/>
              <a:sym typeface="Chivo"/>
            </a:endParaRPr>
          </a:p>
        </p:txBody>
      </p:sp>
      <p:sp>
        <p:nvSpPr>
          <p:cNvPr id="551" name="Google Shape;551;p72"/>
          <p:cNvSpPr txBox="1"/>
          <p:nvPr/>
        </p:nvSpPr>
        <p:spPr>
          <a:xfrm>
            <a:off x="4592600" y="3070950"/>
            <a:ext cx="2066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Ensure that children </a:t>
            </a:r>
            <a:r>
              <a:rPr lang="en-GB" sz="1200" b="1">
                <a:latin typeface="Chivo"/>
                <a:ea typeface="Chivo"/>
                <a:cs typeface="Chivo"/>
                <a:sym typeface="Chivo"/>
              </a:rPr>
              <a:t>feel safe</a:t>
            </a:r>
            <a:r>
              <a:rPr lang="en-GB" sz="1200">
                <a:latin typeface="Chivo"/>
                <a:ea typeface="Chivo"/>
                <a:cs typeface="Chivo"/>
                <a:sym typeface="Chivo"/>
              </a:rPr>
              <a:t> and able to share their concerns about child-on-child abuse</a:t>
            </a:r>
            <a:endParaRPr sz="1200">
              <a:latin typeface="Chivo"/>
              <a:ea typeface="Chivo"/>
              <a:cs typeface="Chivo"/>
              <a:sym typeface="Chivo"/>
            </a:endParaRPr>
          </a:p>
        </p:txBody>
      </p:sp>
      <p:pic>
        <p:nvPicPr>
          <p:cNvPr id="552" name="Google Shape;552;p72" title="HST_Flag_01.png"/>
          <p:cNvPicPr preferRelativeResize="0"/>
          <p:nvPr/>
        </p:nvPicPr>
        <p:blipFill>
          <a:blip r:embed="rId3">
            <a:alphaModFix/>
          </a:blip>
          <a:stretch>
            <a:fillRect/>
          </a:stretch>
        </p:blipFill>
        <p:spPr>
          <a:xfrm>
            <a:off x="7413262" y="1740900"/>
            <a:ext cx="747380" cy="1126401"/>
          </a:xfrm>
          <a:prstGeom prst="rect">
            <a:avLst/>
          </a:prstGeom>
          <a:noFill/>
          <a:ln>
            <a:noFill/>
          </a:ln>
        </p:spPr>
      </p:pic>
      <p:pic>
        <p:nvPicPr>
          <p:cNvPr id="553" name="Google Shape;553;p72"/>
          <p:cNvPicPr preferRelativeResize="0"/>
          <p:nvPr/>
        </p:nvPicPr>
        <p:blipFill>
          <a:blip r:embed="rId4">
            <a:alphaModFix/>
          </a:blip>
          <a:stretch>
            <a:fillRect/>
          </a:stretch>
        </p:blipFill>
        <p:spPr>
          <a:xfrm>
            <a:off x="4936600" y="1740909"/>
            <a:ext cx="1359649" cy="1230532"/>
          </a:xfrm>
          <a:prstGeom prst="rect">
            <a:avLst/>
          </a:prstGeom>
          <a:noFill/>
          <a:ln>
            <a:noFill/>
          </a:ln>
        </p:spPr>
      </p:pic>
      <p:pic>
        <p:nvPicPr>
          <p:cNvPr id="554" name="Google Shape;554;p72"/>
          <p:cNvPicPr preferRelativeResize="0"/>
          <p:nvPr/>
        </p:nvPicPr>
        <p:blipFill>
          <a:blip r:embed="rId5">
            <a:alphaModFix/>
          </a:blip>
          <a:stretch>
            <a:fillRect/>
          </a:stretch>
        </p:blipFill>
        <p:spPr>
          <a:xfrm>
            <a:off x="739072" y="1740900"/>
            <a:ext cx="1127956" cy="1126400"/>
          </a:xfrm>
          <a:prstGeom prst="rect">
            <a:avLst/>
          </a:prstGeom>
          <a:noFill/>
          <a:ln>
            <a:noFill/>
          </a:ln>
        </p:spPr>
      </p:pic>
      <p:pic>
        <p:nvPicPr>
          <p:cNvPr id="555" name="Google Shape;555;p72" title="HST_Shield_02.png"/>
          <p:cNvPicPr preferRelativeResize="0"/>
          <p:nvPr/>
        </p:nvPicPr>
        <p:blipFill>
          <a:blip r:embed="rId6">
            <a:alphaModFix/>
          </a:blip>
          <a:stretch>
            <a:fillRect/>
          </a:stretch>
        </p:blipFill>
        <p:spPr>
          <a:xfrm>
            <a:off x="3002250" y="1740900"/>
            <a:ext cx="799125" cy="1230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3"/>
          <p:cNvSpPr txBox="1"/>
          <p:nvPr/>
        </p:nvSpPr>
        <p:spPr>
          <a:xfrm>
            <a:off x="4857800" y="423300"/>
            <a:ext cx="3758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dk2"/>
                </a:solidFill>
                <a:latin typeface="PT Serif"/>
                <a:ea typeface="PT Serif"/>
                <a:cs typeface="PT Serif"/>
                <a:sym typeface="PT Serif"/>
              </a:rPr>
              <a:t>Radicalisation</a:t>
            </a:r>
            <a:br>
              <a:rPr lang="en-GB" sz="3000">
                <a:solidFill>
                  <a:schemeClr val="dk2"/>
                </a:solidFill>
                <a:latin typeface="PT Serif"/>
                <a:ea typeface="PT Serif"/>
                <a:cs typeface="PT Serif"/>
                <a:sym typeface="PT Serif"/>
              </a:rPr>
            </a:br>
            <a:r>
              <a:rPr lang="en-GB" sz="3000">
                <a:solidFill>
                  <a:schemeClr val="dk2"/>
                </a:solidFill>
                <a:latin typeface="PT Serif"/>
                <a:ea typeface="PT Serif"/>
                <a:cs typeface="PT Serif"/>
                <a:sym typeface="PT Serif"/>
              </a:rPr>
              <a:t>and extremism</a:t>
            </a:r>
            <a:endParaRPr sz="3000">
              <a:solidFill>
                <a:schemeClr val="dk2"/>
              </a:solidFill>
              <a:latin typeface="PT Serif"/>
              <a:ea typeface="PT Serif"/>
              <a:cs typeface="PT Serif"/>
              <a:sym typeface="PT Serif"/>
            </a:endParaRPr>
          </a:p>
        </p:txBody>
      </p:sp>
      <p:sp>
        <p:nvSpPr>
          <p:cNvPr id="561" name="Google Shape;561;p73"/>
          <p:cNvSpPr txBox="1"/>
          <p:nvPr/>
        </p:nvSpPr>
        <p:spPr>
          <a:xfrm>
            <a:off x="4857800" y="3002549"/>
            <a:ext cx="3758100" cy="6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accent2"/>
                </a:solidFill>
                <a:latin typeface="Chivo SemiBold"/>
                <a:ea typeface="Chivo SemiBold"/>
                <a:cs typeface="Chivo SemiBold"/>
                <a:sym typeface="Chivo SemiBold"/>
              </a:rPr>
              <a:t>Extremist views can be political, religious or ideological.</a:t>
            </a:r>
            <a:endParaRPr>
              <a:solidFill>
                <a:schemeClr val="accent2"/>
              </a:solidFill>
              <a:latin typeface="Chivo SemiBold"/>
              <a:ea typeface="Chivo SemiBold"/>
              <a:cs typeface="Chivo SemiBold"/>
              <a:sym typeface="Chivo SemiBold"/>
            </a:endParaRPr>
          </a:p>
        </p:txBody>
      </p:sp>
      <p:sp>
        <p:nvSpPr>
          <p:cNvPr id="562" name="Google Shape;562;p73"/>
          <p:cNvSpPr txBox="1"/>
          <p:nvPr/>
        </p:nvSpPr>
        <p:spPr>
          <a:xfrm>
            <a:off x="4857800" y="1531500"/>
            <a:ext cx="3957000" cy="147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a:latin typeface="Chivo"/>
                <a:ea typeface="Chivo"/>
                <a:cs typeface="Chivo"/>
                <a:sym typeface="Chivo"/>
              </a:rPr>
              <a:t>Radicalisation is the process by which someone comes to believe or support extremist ideologies. Recognising signs of radicalisation and extremism is part of your safeguarding duty. </a:t>
            </a:r>
            <a:endParaRPr sz="1500">
              <a:latin typeface="Chivo"/>
              <a:ea typeface="Chivo"/>
              <a:cs typeface="Chivo"/>
              <a:sym typeface="Chivo"/>
            </a:endParaRPr>
          </a:p>
        </p:txBody>
      </p:sp>
      <p:grpSp>
        <p:nvGrpSpPr>
          <p:cNvPr id="563" name="Google Shape;563;p73"/>
          <p:cNvGrpSpPr/>
          <p:nvPr/>
        </p:nvGrpSpPr>
        <p:grpSpPr>
          <a:xfrm>
            <a:off x="121750" y="1291250"/>
            <a:ext cx="4344300" cy="3656150"/>
            <a:chOff x="121750" y="1291250"/>
            <a:chExt cx="4344300" cy="3656150"/>
          </a:xfrm>
        </p:grpSpPr>
        <p:cxnSp>
          <p:nvCxnSpPr>
            <p:cNvPr id="564" name="Google Shape;564;p73"/>
            <p:cNvCxnSpPr/>
            <p:nvPr/>
          </p:nvCxnSpPr>
          <p:spPr>
            <a:xfrm>
              <a:off x="1241023" y="2477445"/>
              <a:ext cx="580500" cy="383400"/>
            </a:xfrm>
            <a:prstGeom prst="straightConnector1">
              <a:avLst/>
            </a:prstGeom>
            <a:noFill/>
            <a:ln w="38100" cap="flat" cmpd="sng">
              <a:solidFill>
                <a:schemeClr val="accent1"/>
              </a:solidFill>
              <a:prstDash val="solid"/>
              <a:round/>
              <a:headEnd type="none" w="med" len="med"/>
              <a:tailEnd type="none" w="med" len="med"/>
            </a:ln>
          </p:spPr>
        </p:cxnSp>
        <p:cxnSp>
          <p:nvCxnSpPr>
            <p:cNvPr id="565" name="Google Shape;565;p73"/>
            <p:cNvCxnSpPr/>
            <p:nvPr/>
          </p:nvCxnSpPr>
          <p:spPr>
            <a:xfrm flipH="1">
              <a:off x="2908469" y="2477445"/>
              <a:ext cx="684600" cy="329400"/>
            </a:xfrm>
            <a:prstGeom prst="straightConnector1">
              <a:avLst/>
            </a:prstGeom>
            <a:noFill/>
            <a:ln w="38100" cap="flat" cmpd="sng">
              <a:solidFill>
                <a:schemeClr val="accent1"/>
              </a:solidFill>
              <a:prstDash val="solid"/>
              <a:round/>
              <a:headEnd type="none" w="med" len="med"/>
              <a:tailEnd type="none" w="med" len="med"/>
            </a:ln>
          </p:spPr>
        </p:cxnSp>
        <p:cxnSp>
          <p:nvCxnSpPr>
            <p:cNvPr id="566" name="Google Shape;566;p73"/>
            <p:cNvCxnSpPr/>
            <p:nvPr/>
          </p:nvCxnSpPr>
          <p:spPr>
            <a:xfrm>
              <a:off x="1516881" y="2125146"/>
              <a:ext cx="513900" cy="519000"/>
            </a:xfrm>
            <a:prstGeom prst="straightConnector1">
              <a:avLst/>
            </a:prstGeom>
            <a:noFill/>
            <a:ln w="38100" cap="flat" cmpd="sng">
              <a:solidFill>
                <a:schemeClr val="accent1"/>
              </a:solidFill>
              <a:prstDash val="solid"/>
              <a:round/>
              <a:headEnd type="none" w="med" len="med"/>
              <a:tailEnd type="none" w="med" len="med"/>
            </a:ln>
          </p:spPr>
        </p:cxnSp>
        <p:cxnSp>
          <p:nvCxnSpPr>
            <p:cNvPr id="567" name="Google Shape;567;p73"/>
            <p:cNvCxnSpPr/>
            <p:nvPr/>
          </p:nvCxnSpPr>
          <p:spPr>
            <a:xfrm flipH="1">
              <a:off x="2698517" y="2135040"/>
              <a:ext cx="513900" cy="464700"/>
            </a:xfrm>
            <a:prstGeom prst="straightConnector1">
              <a:avLst/>
            </a:prstGeom>
            <a:noFill/>
            <a:ln w="38100" cap="flat" cmpd="sng">
              <a:solidFill>
                <a:schemeClr val="accent1"/>
              </a:solidFill>
              <a:prstDash val="solid"/>
              <a:round/>
              <a:headEnd type="none" w="med" len="med"/>
              <a:tailEnd type="none" w="med" len="med"/>
            </a:ln>
          </p:spPr>
        </p:cxnSp>
        <p:cxnSp>
          <p:nvCxnSpPr>
            <p:cNvPr id="568" name="Google Shape;568;p73"/>
            <p:cNvCxnSpPr/>
            <p:nvPr/>
          </p:nvCxnSpPr>
          <p:spPr>
            <a:xfrm>
              <a:off x="1968207" y="1869688"/>
              <a:ext cx="266700" cy="632400"/>
            </a:xfrm>
            <a:prstGeom prst="straightConnector1">
              <a:avLst/>
            </a:prstGeom>
            <a:noFill/>
            <a:ln w="38100" cap="flat" cmpd="sng">
              <a:solidFill>
                <a:schemeClr val="accent1"/>
              </a:solidFill>
              <a:prstDash val="solid"/>
              <a:round/>
              <a:headEnd type="none" w="med" len="med"/>
              <a:tailEnd type="none" w="med" len="med"/>
            </a:ln>
          </p:spPr>
        </p:cxnSp>
        <p:cxnSp>
          <p:nvCxnSpPr>
            <p:cNvPr id="569" name="Google Shape;569;p73"/>
            <p:cNvCxnSpPr/>
            <p:nvPr/>
          </p:nvCxnSpPr>
          <p:spPr>
            <a:xfrm flipH="1">
              <a:off x="2507061" y="1862405"/>
              <a:ext cx="264900" cy="634500"/>
            </a:xfrm>
            <a:prstGeom prst="straightConnector1">
              <a:avLst/>
            </a:prstGeom>
            <a:noFill/>
            <a:ln w="38100" cap="flat" cmpd="sng">
              <a:solidFill>
                <a:schemeClr val="accent1"/>
              </a:solidFill>
              <a:prstDash val="solid"/>
              <a:round/>
              <a:headEnd type="none" w="med" len="med"/>
              <a:tailEnd type="none" w="med" len="med"/>
            </a:ln>
          </p:spPr>
        </p:cxnSp>
        <p:cxnSp>
          <p:nvCxnSpPr>
            <p:cNvPr id="570" name="Google Shape;570;p73"/>
            <p:cNvCxnSpPr/>
            <p:nvPr/>
          </p:nvCxnSpPr>
          <p:spPr>
            <a:xfrm rot="10800000" flipH="1">
              <a:off x="1055634" y="3189614"/>
              <a:ext cx="2628900" cy="3300"/>
            </a:xfrm>
            <a:prstGeom prst="straightConnector1">
              <a:avLst/>
            </a:prstGeom>
            <a:noFill/>
            <a:ln w="38100" cap="flat" cmpd="sng">
              <a:solidFill>
                <a:schemeClr val="accent1"/>
              </a:solidFill>
              <a:prstDash val="solid"/>
              <a:round/>
              <a:headEnd type="none" w="med" len="med"/>
              <a:tailEnd type="none" w="med" len="med"/>
            </a:ln>
          </p:spPr>
        </p:cxnSp>
        <p:sp>
          <p:nvSpPr>
            <p:cNvPr id="571" name="Google Shape;571;p73"/>
            <p:cNvSpPr/>
            <p:nvPr/>
          </p:nvSpPr>
          <p:spPr>
            <a:xfrm>
              <a:off x="270000" y="2227730"/>
              <a:ext cx="1027800" cy="589500"/>
            </a:xfrm>
            <a:prstGeom prst="round1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Education</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2,788 (40%)</a:t>
              </a:r>
              <a:endParaRPr sz="1000">
                <a:latin typeface="Chivo SemiBold"/>
                <a:ea typeface="Chivo SemiBold"/>
                <a:cs typeface="Chivo SemiBold"/>
                <a:sym typeface="Chivo SemiBold"/>
              </a:endParaRPr>
            </a:p>
          </p:txBody>
        </p:sp>
        <p:sp>
          <p:nvSpPr>
            <p:cNvPr id="572" name="Google Shape;572;p73"/>
            <p:cNvSpPr/>
            <p:nvPr/>
          </p:nvSpPr>
          <p:spPr>
            <a:xfrm>
              <a:off x="1608990" y="1291250"/>
              <a:ext cx="721500" cy="5895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800">
                  <a:latin typeface="Chivo SemiBold"/>
                  <a:ea typeface="Chivo SemiBold"/>
                  <a:cs typeface="Chivo SemiBold"/>
                  <a:sym typeface="Chivo SemiBold"/>
                </a:rPr>
                <a:t>Local authority</a:t>
              </a:r>
              <a:br>
                <a:rPr lang="en-GB" sz="800">
                  <a:latin typeface="Chivo SemiBold"/>
                  <a:ea typeface="Chivo SemiBold"/>
                  <a:cs typeface="Chivo SemiBold"/>
                  <a:sym typeface="Chivo SemiBold"/>
                </a:rPr>
              </a:br>
              <a:r>
                <a:rPr lang="en-GB" sz="1000">
                  <a:latin typeface="Chivo SemiBold"/>
                  <a:ea typeface="Chivo SemiBold"/>
                  <a:cs typeface="Chivo SemiBold"/>
                  <a:sym typeface="Chivo SemiBold"/>
                </a:rPr>
                <a:t>582 (8%)</a:t>
              </a:r>
              <a:endParaRPr sz="1000">
                <a:latin typeface="Chivo SemiBold"/>
                <a:ea typeface="Chivo SemiBold"/>
                <a:cs typeface="Chivo SemiBold"/>
                <a:sym typeface="Chivo SemiBold"/>
              </a:endParaRPr>
            </a:p>
          </p:txBody>
        </p:sp>
        <p:sp>
          <p:nvSpPr>
            <p:cNvPr id="573" name="Google Shape;573;p73"/>
            <p:cNvSpPr/>
            <p:nvPr/>
          </p:nvSpPr>
          <p:spPr>
            <a:xfrm>
              <a:off x="2409778" y="1291250"/>
              <a:ext cx="721500" cy="5895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HMPSS</a:t>
              </a:r>
              <a:r>
                <a:rPr lang="en-GB" sz="1000">
                  <a:solidFill>
                    <a:schemeClr val="dk2"/>
                  </a:solidFill>
                  <a:latin typeface="Chivo"/>
                  <a:ea typeface="Chivo"/>
                  <a:cs typeface="Chivo"/>
                  <a:sym typeface="Chivo"/>
                </a:rPr>
                <a:t>¹</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225 (3%)</a:t>
              </a:r>
              <a:endParaRPr sz="1000">
                <a:latin typeface="Chivo SemiBold"/>
                <a:ea typeface="Chivo SemiBold"/>
                <a:cs typeface="Chivo SemiBold"/>
                <a:sym typeface="Chivo SemiBold"/>
              </a:endParaRPr>
            </a:p>
          </p:txBody>
        </p:sp>
        <p:grpSp>
          <p:nvGrpSpPr>
            <p:cNvPr id="574" name="Google Shape;574;p73"/>
            <p:cNvGrpSpPr/>
            <p:nvPr/>
          </p:nvGrpSpPr>
          <p:grpSpPr>
            <a:xfrm>
              <a:off x="808085" y="1559119"/>
              <a:ext cx="3123553" cy="589674"/>
              <a:chOff x="2413150" y="1968550"/>
              <a:chExt cx="4238775" cy="800100"/>
            </a:xfrm>
          </p:grpSpPr>
          <p:sp>
            <p:nvSpPr>
              <p:cNvPr id="575" name="Google Shape;575;p73"/>
              <p:cNvSpPr/>
              <p:nvPr/>
            </p:nvSpPr>
            <p:spPr>
              <a:xfrm>
                <a:off x="2413150" y="1968550"/>
                <a:ext cx="978900" cy="800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Health</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672 (10%)</a:t>
                </a:r>
                <a:endParaRPr sz="1000">
                  <a:latin typeface="Chivo SemiBold"/>
                  <a:ea typeface="Chivo SemiBold"/>
                  <a:cs typeface="Chivo SemiBold"/>
                  <a:sym typeface="Chivo SemiBold"/>
                </a:endParaRPr>
              </a:p>
            </p:txBody>
          </p:sp>
          <p:sp>
            <p:nvSpPr>
              <p:cNvPr id="576" name="Google Shape;576;p73"/>
              <p:cNvSpPr/>
              <p:nvPr/>
            </p:nvSpPr>
            <p:spPr>
              <a:xfrm>
                <a:off x="5673025" y="1968550"/>
                <a:ext cx="978900" cy="800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Other</a:t>
                </a:r>
                <a:r>
                  <a:rPr lang="en-GB" sz="1000">
                    <a:solidFill>
                      <a:schemeClr val="dk2"/>
                    </a:solidFill>
                    <a:latin typeface="Chivo"/>
                    <a:ea typeface="Chivo"/>
                    <a:cs typeface="Chivo"/>
                    <a:sym typeface="Chivo"/>
                  </a:rPr>
                  <a:t>²</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435 (6%)</a:t>
                </a:r>
                <a:endParaRPr sz="1000">
                  <a:latin typeface="Chivo SemiBold"/>
                  <a:ea typeface="Chivo SemiBold"/>
                  <a:cs typeface="Chivo SemiBold"/>
                  <a:sym typeface="Chivo SemiBold"/>
                </a:endParaRPr>
              </a:p>
            </p:txBody>
          </p:sp>
        </p:grpSp>
        <p:sp>
          <p:nvSpPr>
            <p:cNvPr id="577" name="Google Shape;577;p73"/>
            <p:cNvSpPr/>
            <p:nvPr/>
          </p:nvSpPr>
          <p:spPr>
            <a:xfrm>
              <a:off x="3565876" y="2227730"/>
              <a:ext cx="721500" cy="5895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Friends &amp; family</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143 (2%)</a:t>
              </a:r>
              <a:endParaRPr sz="1000">
                <a:latin typeface="Chivo SemiBold"/>
                <a:ea typeface="Chivo SemiBold"/>
                <a:cs typeface="Chivo SemiBold"/>
                <a:sym typeface="Chivo SemiBold"/>
              </a:endParaRPr>
            </a:p>
          </p:txBody>
        </p:sp>
        <p:grpSp>
          <p:nvGrpSpPr>
            <p:cNvPr id="578" name="Google Shape;578;p73"/>
            <p:cNvGrpSpPr/>
            <p:nvPr/>
          </p:nvGrpSpPr>
          <p:grpSpPr>
            <a:xfrm>
              <a:off x="445370" y="2896626"/>
              <a:ext cx="3848976" cy="589674"/>
              <a:chOff x="1985475" y="3783350"/>
              <a:chExt cx="5223200" cy="800100"/>
            </a:xfrm>
          </p:grpSpPr>
          <p:sp>
            <p:nvSpPr>
              <p:cNvPr id="579" name="Google Shape;579;p73"/>
              <p:cNvSpPr/>
              <p:nvPr/>
            </p:nvSpPr>
            <p:spPr>
              <a:xfrm>
                <a:off x="1985475" y="3783350"/>
                <a:ext cx="978900" cy="800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Police</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1,921 (28%)</a:t>
                </a:r>
                <a:endParaRPr sz="1000">
                  <a:latin typeface="Chivo SemiBold"/>
                  <a:ea typeface="Chivo SemiBold"/>
                  <a:cs typeface="Chivo SemiBold"/>
                  <a:sym typeface="Chivo SemiBold"/>
                </a:endParaRPr>
              </a:p>
            </p:txBody>
          </p:sp>
          <p:sp>
            <p:nvSpPr>
              <p:cNvPr id="580" name="Google Shape;580;p73"/>
              <p:cNvSpPr/>
              <p:nvPr/>
            </p:nvSpPr>
            <p:spPr>
              <a:xfrm>
                <a:off x="6229775" y="3783350"/>
                <a:ext cx="978900" cy="800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700">
                    <a:latin typeface="Chivo SemiBold"/>
                    <a:ea typeface="Chivo SemiBold"/>
                    <a:cs typeface="Chivo SemiBold"/>
                    <a:sym typeface="Chivo SemiBold"/>
                  </a:rPr>
                  <a:t>Community</a:t>
                </a:r>
                <a:br>
                  <a:rPr lang="en-GB" sz="700">
                    <a:latin typeface="Chivo SemiBold"/>
                    <a:ea typeface="Chivo SemiBold"/>
                    <a:cs typeface="Chivo SemiBold"/>
                    <a:sym typeface="Chivo SemiBold"/>
                  </a:rPr>
                </a:br>
                <a:r>
                  <a:rPr lang="en-GB" sz="1000">
                    <a:latin typeface="Chivo SemiBold"/>
                    <a:ea typeface="Chivo SemiBold"/>
                    <a:cs typeface="Chivo SemiBold"/>
                    <a:sym typeface="Chivo SemiBold"/>
                  </a:rPr>
                  <a:t>156 (2%)</a:t>
                </a:r>
                <a:endParaRPr sz="1000">
                  <a:latin typeface="Chivo SemiBold"/>
                  <a:ea typeface="Chivo SemiBold"/>
                  <a:cs typeface="Chivo SemiBold"/>
                  <a:sym typeface="Chivo SemiBold"/>
                </a:endParaRPr>
              </a:p>
            </p:txBody>
          </p:sp>
        </p:grpSp>
        <p:sp>
          <p:nvSpPr>
            <p:cNvPr id="581" name="Google Shape;581;p73"/>
            <p:cNvSpPr/>
            <p:nvPr/>
          </p:nvSpPr>
          <p:spPr>
            <a:xfrm>
              <a:off x="1744746" y="2449146"/>
              <a:ext cx="1250700" cy="1250700"/>
            </a:xfrm>
            <a:prstGeom prst="ellipse">
              <a:avLst/>
            </a:prstGeom>
            <a:solidFill>
              <a:schemeClr val="accent6"/>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SemiBold"/>
                  <a:ea typeface="Chivo SemiBold"/>
                  <a:cs typeface="Chivo SemiBold"/>
                  <a:sym typeface="Chivo SemiBold"/>
                </a:rPr>
                <a:t>PREVENT</a:t>
              </a:r>
              <a:r>
                <a:rPr lang="en-GB" sz="900">
                  <a:latin typeface="Chivo SemiBold"/>
                  <a:ea typeface="Chivo SemiBold"/>
                  <a:cs typeface="Chivo SemiBold"/>
                  <a:sym typeface="Chivo SemiBold"/>
                </a:rPr>
                <a:t> REFERRALS</a:t>
              </a:r>
              <a:endParaRPr sz="1100">
                <a:latin typeface="Chivo"/>
                <a:ea typeface="Chivo"/>
                <a:cs typeface="Chivo"/>
                <a:sym typeface="Chivo"/>
              </a:endParaRPr>
            </a:p>
          </p:txBody>
        </p:sp>
        <p:sp>
          <p:nvSpPr>
            <p:cNvPr id="582" name="Google Shape;582;p73"/>
            <p:cNvSpPr txBox="1"/>
            <p:nvPr/>
          </p:nvSpPr>
          <p:spPr>
            <a:xfrm>
              <a:off x="121750" y="4485700"/>
              <a:ext cx="434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latin typeface="Chivo"/>
                  <a:ea typeface="Chivo"/>
                  <a:cs typeface="Chivo"/>
                  <a:sym typeface="Chivo"/>
                </a:rPr>
                <a:t>Source: </a:t>
              </a:r>
              <a:r>
                <a:rPr lang="en-GB" sz="900" u="sng">
                  <a:solidFill>
                    <a:schemeClr val="accent3"/>
                  </a:solidFill>
                  <a:latin typeface="Chivo"/>
                  <a:ea typeface="Chivo"/>
                  <a:cs typeface="Chivo"/>
                  <a:sym typeface="Chivo"/>
                  <a:hlinkClick r:id="rId3">
                    <a:extLst>
                      <a:ext uri="{A12FA001-AC4F-418D-AE19-62706E023703}">
                        <ahyp:hlinkClr xmlns:ahyp="http://schemas.microsoft.com/office/drawing/2018/hyperlinkcolor" val="tx"/>
                      </a:ext>
                    </a:extLst>
                  </a:hlinkClick>
                </a:rPr>
                <a:t>Home Office, Individuals referred to and supported through the Prevent programme, England and Wales, April 2023 to March 2024, Table 2</a:t>
              </a:r>
              <a:endParaRPr sz="900">
                <a:solidFill>
                  <a:schemeClr val="accent3"/>
                </a:solidFill>
                <a:latin typeface="Chivo"/>
                <a:ea typeface="Chivo"/>
                <a:cs typeface="Chivo"/>
                <a:sym typeface="Chivo"/>
              </a:endParaRPr>
            </a:p>
          </p:txBody>
        </p:sp>
      </p:grpSp>
      <p:sp>
        <p:nvSpPr>
          <p:cNvPr id="583" name="Google Shape;583;p73"/>
          <p:cNvSpPr txBox="1"/>
          <p:nvPr/>
        </p:nvSpPr>
        <p:spPr>
          <a:xfrm>
            <a:off x="4857800" y="3631050"/>
            <a:ext cx="3957000" cy="9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500">
                <a:latin typeface="Chivo"/>
                <a:ea typeface="Chivo"/>
                <a:cs typeface="Chivo"/>
                <a:sym typeface="Chivo"/>
              </a:rPr>
              <a:t>Any concerns regarding radicalisation and extremism may result in a </a:t>
            </a:r>
            <a:r>
              <a:rPr lang="en-GB" sz="1500" b="1">
                <a:latin typeface="Chivo"/>
                <a:ea typeface="Chivo"/>
                <a:cs typeface="Chivo"/>
                <a:sym typeface="Chivo"/>
              </a:rPr>
              <a:t>Prevent referral</a:t>
            </a:r>
            <a:r>
              <a:rPr lang="en-GB" sz="1500">
                <a:latin typeface="Chivo"/>
                <a:ea typeface="Chivo"/>
                <a:cs typeface="Chivo"/>
                <a:sym typeface="Chivo"/>
              </a:rPr>
              <a:t>.</a:t>
            </a:r>
            <a:endParaRPr sz="15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4"/>
          <p:cNvSpPr txBox="1"/>
          <p:nvPr/>
        </p:nvSpPr>
        <p:spPr>
          <a:xfrm>
            <a:off x="2846250" y="1306713"/>
            <a:ext cx="34515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Indicators of radicalisation</a:t>
            </a:r>
            <a:endParaRPr sz="1800">
              <a:latin typeface="Chivo SemiBold"/>
              <a:ea typeface="Chivo SemiBold"/>
              <a:cs typeface="Chivo SemiBold"/>
              <a:sym typeface="Chivo SemiBold"/>
            </a:endParaRPr>
          </a:p>
        </p:txBody>
      </p:sp>
      <p:sp>
        <p:nvSpPr>
          <p:cNvPr id="589" name="Google Shape;589;p74"/>
          <p:cNvSpPr txBox="1">
            <a:spLocks noGrp="1"/>
          </p:cNvSpPr>
          <p:nvPr>
            <p:ph type="body" idx="4294967295"/>
          </p:nvPr>
        </p:nvSpPr>
        <p:spPr>
          <a:xfrm>
            <a:off x="1884850" y="270000"/>
            <a:ext cx="1972200" cy="6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Seeming withdrawn, isolated or excluded</a:t>
            </a:r>
            <a:endParaRPr sz="1400">
              <a:solidFill>
                <a:schemeClr val="accent1"/>
              </a:solidFill>
              <a:latin typeface="Chivo SemiBold"/>
              <a:ea typeface="Chivo SemiBold"/>
              <a:cs typeface="Chivo SemiBold"/>
              <a:sym typeface="Chivo SemiBold"/>
            </a:endParaRPr>
          </a:p>
        </p:txBody>
      </p:sp>
      <p:sp>
        <p:nvSpPr>
          <p:cNvPr id="590" name="Google Shape;590;p74"/>
          <p:cNvSpPr txBox="1">
            <a:spLocks noGrp="1"/>
          </p:cNvSpPr>
          <p:nvPr>
            <p:ph type="body" idx="4294967295"/>
          </p:nvPr>
        </p:nvSpPr>
        <p:spPr>
          <a:xfrm>
            <a:off x="270000" y="882100"/>
            <a:ext cx="16551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Experiencing family pressure or upheaval</a:t>
            </a:r>
            <a:endParaRPr sz="1400">
              <a:solidFill>
                <a:schemeClr val="accent1"/>
              </a:solidFill>
              <a:latin typeface="Chivo SemiBold"/>
              <a:ea typeface="Chivo SemiBold"/>
              <a:cs typeface="Chivo SemiBold"/>
              <a:sym typeface="Chivo SemiBold"/>
            </a:endParaRPr>
          </a:p>
        </p:txBody>
      </p:sp>
      <p:sp>
        <p:nvSpPr>
          <p:cNvPr id="591" name="Google Shape;591;p74"/>
          <p:cNvSpPr txBox="1"/>
          <p:nvPr/>
        </p:nvSpPr>
        <p:spPr>
          <a:xfrm>
            <a:off x="2287313" y="3607300"/>
            <a:ext cx="20022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Changing their friendship groups</a:t>
            </a:r>
            <a:endParaRPr>
              <a:latin typeface="Chivo SemiBold"/>
              <a:ea typeface="Chivo SemiBold"/>
              <a:cs typeface="Chivo SemiBold"/>
              <a:sym typeface="Chivo SemiBold"/>
            </a:endParaRPr>
          </a:p>
        </p:txBody>
      </p:sp>
      <p:sp>
        <p:nvSpPr>
          <p:cNvPr id="592" name="Google Shape;592;p74"/>
          <p:cNvSpPr txBox="1"/>
          <p:nvPr/>
        </p:nvSpPr>
        <p:spPr>
          <a:xfrm>
            <a:off x="1509150" y="1675450"/>
            <a:ext cx="1770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Fixated on one new subject, such as immigration</a:t>
            </a:r>
            <a:endParaRPr>
              <a:latin typeface="Chivo SemiBold"/>
              <a:ea typeface="Chivo SemiBold"/>
              <a:cs typeface="Chivo SemiBold"/>
              <a:sym typeface="Chivo SemiBold"/>
            </a:endParaRPr>
          </a:p>
        </p:txBody>
      </p:sp>
      <p:sp>
        <p:nvSpPr>
          <p:cNvPr id="593" name="Google Shape;593;p74"/>
          <p:cNvSpPr txBox="1"/>
          <p:nvPr/>
        </p:nvSpPr>
        <p:spPr>
          <a:xfrm>
            <a:off x="270000" y="2959300"/>
            <a:ext cx="2172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Adopting speech that sounds scripted</a:t>
            </a:r>
            <a:endParaRPr>
              <a:latin typeface="Chivo SemiBold"/>
              <a:ea typeface="Chivo SemiBold"/>
              <a:cs typeface="Chivo SemiBold"/>
              <a:sym typeface="Chivo SemiBold"/>
            </a:endParaRPr>
          </a:p>
        </p:txBody>
      </p:sp>
      <p:sp>
        <p:nvSpPr>
          <p:cNvPr id="594" name="Google Shape;594;p74"/>
          <p:cNvSpPr txBox="1"/>
          <p:nvPr/>
        </p:nvSpPr>
        <p:spPr>
          <a:xfrm>
            <a:off x="6552600" y="1504200"/>
            <a:ext cx="22674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Showing signs of being influenced or controlled by a group or individual</a:t>
            </a:r>
            <a:endParaRPr>
              <a:latin typeface="Chivo SemiBold"/>
              <a:ea typeface="Chivo SemiBold"/>
              <a:cs typeface="Chivo SemiBold"/>
              <a:sym typeface="Chivo SemiBold"/>
            </a:endParaRPr>
          </a:p>
        </p:txBody>
      </p:sp>
      <p:sp>
        <p:nvSpPr>
          <p:cNvPr id="595" name="Google Shape;595;p74"/>
          <p:cNvSpPr txBox="1"/>
          <p:nvPr/>
        </p:nvSpPr>
        <p:spPr>
          <a:xfrm>
            <a:off x="270000" y="4255300"/>
            <a:ext cx="2172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Lying to their family or other trusted adults</a:t>
            </a:r>
            <a:endParaRPr>
              <a:latin typeface="Chivo SemiBold"/>
              <a:ea typeface="Chivo SemiBold"/>
              <a:cs typeface="Chivo SemiBold"/>
              <a:sym typeface="Chivo SemiBold"/>
            </a:endParaRPr>
          </a:p>
        </p:txBody>
      </p:sp>
      <p:sp>
        <p:nvSpPr>
          <p:cNvPr id="596" name="Google Shape;596;p74"/>
          <p:cNvSpPr txBox="1"/>
          <p:nvPr/>
        </p:nvSpPr>
        <p:spPr>
          <a:xfrm>
            <a:off x="4997325" y="479225"/>
            <a:ext cx="2212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Appearing to make less effort at school</a:t>
            </a:r>
            <a:endParaRPr>
              <a:latin typeface="Chivo SemiBold"/>
              <a:ea typeface="Chivo SemiBold"/>
              <a:cs typeface="Chivo SemiBold"/>
              <a:sym typeface="Chivo SemiBold"/>
            </a:endParaRPr>
          </a:p>
        </p:txBody>
      </p:sp>
      <p:pic>
        <p:nvPicPr>
          <p:cNvPr id="597" name="Google Shape;597;p74"/>
          <p:cNvPicPr preferRelativeResize="0"/>
          <p:nvPr/>
        </p:nvPicPr>
        <p:blipFill rotWithShape="1">
          <a:blip r:embed="rId3">
            <a:alphaModFix/>
          </a:blip>
          <a:srcRect l="-3384" t="-5005" r="-3384" b="-5005"/>
          <a:stretch/>
        </p:blipFill>
        <p:spPr>
          <a:xfrm>
            <a:off x="3311558" y="1788425"/>
            <a:ext cx="2520883" cy="2048373"/>
          </a:xfrm>
          <a:prstGeom prst="rect">
            <a:avLst/>
          </a:prstGeom>
          <a:noFill/>
          <a:ln>
            <a:noFill/>
          </a:ln>
        </p:spPr>
      </p:pic>
      <p:sp>
        <p:nvSpPr>
          <p:cNvPr id="598" name="Google Shape;598;p74"/>
          <p:cNvSpPr txBox="1"/>
          <p:nvPr/>
        </p:nvSpPr>
        <p:spPr>
          <a:xfrm>
            <a:off x="5832450" y="3188800"/>
            <a:ext cx="2212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Expressing a disregard for differing opinions</a:t>
            </a:r>
            <a:endParaRPr>
              <a:latin typeface="Chivo SemiBold"/>
              <a:ea typeface="Chivo SemiBold"/>
              <a:cs typeface="Chivo SemiBold"/>
              <a:sym typeface="Chivo SemiBold"/>
            </a:endParaRPr>
          </a:p>
        </p:txBody>
      </p:sp>
      <p:sp>
        <p:nvSpPr>
          <p:cNvPr id="599" name="Google Shape;599;p74"/>
          <p:cNvSpPr txBox="1"/>
          <p:nvPr/>
        </p:nvSpPr>
        <p:spPr>
          <a:xfrm>
            <a:off x="6607200" y="4225500"/>
            <a:ext cx="2212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Drawing symbols linked to extremist ideologies</a:t>
            </a:r>
            <a:endParaRPr>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5"/>
          <p:cNvSpPr txBox="1">
            <a:spLocks noGrp="1"/>
          </p:cNvSpPr>
          <p:nvPr>
            <p:ph type="title" idx="4294967295"/>
          </p:nvPr>
        </p:nvSpPr>
        <p:spPr>
          <a:xfrm>
            <a:off x="3956100" y="475200"/>
            <a:ext cx="4863900" cy="419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000000"/>
                </a:solidFill>
              </a:rPr>
              <a:t>Misogynist and </a:t>
            </a:r>
            <a:br>
              <a:rPr lang="en-GB">
                <a:solidFill>
                  <a:srgbClr val="000000"/>
                </a:solidFill>
              </a:rPr>
            </a:br>
            <a:r>
              <a:rPr lang="en-GB">
                <a:solidFill>
                  <a:srgbClr val="000000"/>
                </a:solidFill>
              </a:rPr>
              <a:t>incel ideologies</a:t>
            </a:r>
            <a:endParaRPr>
              <a:solidFill>
                <a:srgbClr val="7396F7"/>
              </a:solidFill>
            </a:endParaRPr>
          </a:p>
          <a:p>
            <a:pPr marL="0" lvl="0" indent="0" algn="l" rtl="0">
              <a:lnSpc>
                <a:spcPct val="115000"/>
              </a:lnSpc>
              <a:spcBef>
                <a:spcPts val="0"/>
              </a:spcBef>
              <a:spcAft>
                <a:spcPts val="0"/>
              </a:spcAft>
              <a:buNone/>
            </a:pP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highlight>
                  <a:schemeClr val="accent2"/>
                </a:highlight>
                <a:latin typeface="Chivo"/>
                <a:ea typeface="Chivo"/>
                <a:cs typeface="Chivo"/>
                <a:sym typeface="Chivo"/>
              </a:rPr>
              <a:t>Incel ideology</a:t>
            </a:r>
            <a:r>
              <a:rPr lang="en-GB" sz="1400">
                <a:solidFill>
                  <a:srgbClr val="000000"/>
                </a:solidFill>
                <a:latin typeface="Chivo"/>
                <a:ea typeface="Chivo"/>
                <a:cs typeface="Chivo"/>
                <a:sym typeface="Chivo"/>
              </a:rPr>
              <a:t> includes elements of racial hatred, alongside the characteristic misogyny. It centres around the notion that incels are denied sexual and romantic relationships, and that women are to blame for this.</a:t>
            </a: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This promotes an extremist ideology, and presents a risk of radicalisation.</a:t>
            </a: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In a recent report, </a:t>
            </a:r>
            <a:r>
              <a:rPr lang="en-GB" sz="1400">
                <a:solidFill>
                  <a:srgbClr val="000000"/>
                </a:solidFill>
                <a:highlight>
                  <a:schemeClr val="accent2"/>
                </a:highlight>
                <a:latin typeface="Chivo"/>
                <a:ea typeface="Chivo"/>
                <a:cs typeface="Chivo"/>
                <a:sym typeface="Chivo"/>
              </a:rPr>
              <a:t>76% of secondary school teachers</a:t>
            </a:r>
            <a:r>
              <a:rPr lang="en-GB" sz="1400">
                <a:solidFill>
                  <a:srgbClr val="000000"/>
                </a:solidFill>
                <a:latin typeface="Chivo"/>
                <a:ea typeface="Chivo"/>
                <a:cs typeface="Chivo"/>
                <a:sym typeface="Chivo"/>
              </a:rPr>
              <a:t> said that they were extremely concerned about the influence of online misogyny in their school.</a:t>
            </a:r>
            <a:endParaRPr sz="1700">
              <a:solidFill>
                <a:srgbClr val="000000"/>
              </a:solidFill>
              <a:latin typeface="Chivo"/>
              <a:ea typeface="Chivo"/>
              <a:cs typeface="Chivo"/>
              <a:sym typeface="Chivo"/>
            </a:endParaRPr>
          </a:p>
        </p:txBody>
      </p:sp>
      <p:pic>
        <p:nvPicPr>
          <p:cNvPr id="605" name="Google Shape;605;p75"/>
          <p:cNvPicPr preferRelativeResize="0"/>
          <p:nvPr/>
        </p:nvPicPr>
        <p:blipFill rotWithShape="1">
          <a:blip r:embed="rId3">
            <a:alphaModFix/>
          </a:blip>
          <a:srcRect l="1996" r="2006"/>
          <a:stretch/>
        </p:blipFill>
        <p:spPr>
          <a:xfrm>
            <a:off x="327075" y="831750"/>
            <a:ext cx="3340851" cy="348000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6"/>
          <p:cNvSpPr/>
          <p:nvPr/>
        </p:nvSpPr>
        <p:spPr>
          <a:xfrm flipH="1">
            <a:off x="2661750" y="1861525"/>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88 →</a:t>
            </a:r>
            <a:endParaRPr b="1">
              <a:solidFill>
                <a:schemeClr val="accent3"/>
              </a:solidFill>
              <a:latin typeface="Chivo"/>
              <a:ea typeface="Chivo"/>
              <a:cs typeface="Chivo"/>
              <a:sym typeface="Chivo"/>
            </a:endParaRPr>
          </a:p>
          <a:p>
            <a:pPr marL="0" lvl="0" indent="0" algn="l" rtl="0">
              <a:lnSpc>
                <a:spcPct val="115000"/>
              </a:lnSpc>
              <a:spcBef>
                <a:spcPts val="0"/>
              </a:spcBef>
              <a:spcAft>
                <a:spcPts val="0"/>
              </a:spcAft>
              <a:buNone/>
            </a:pP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ORION →</a:t>
            </a:r>
            <a:r>
              <a:rPr lang="en-GB" sz="1100">
                <a:latin typeface="Chivo"/>
                <a:ea typeface="Chivo"/>
                <a:cs typeface="Chivo"/>
                <a:sym typeface="Chivo"/>
              </a:rPr>
              <a:t> </a:t>
            </a:r>
            <a:endParaRPr sz="1300">
              <a:latin typeface="Chivo"/>
              <a:ea typeface="Chivo"/>
              <a:cs typeface="Chivo"/>
              <a:sym typeface="Chivo"/>
            </a:endParaRPr>
          </a:p>
        </p:txBody>
      </p:sp>
      <p:sp>
        <p:nvSpPr>
          <p:cNvPr id="611" name="Google Shape;611;p76"/>
          <p:cNvSpPr/>
          <p:nvPr/>
        </p:nvSpPr>
        <p:spPr>
          <a:xfrm flipH="1">
            <a:off x="2661750" y="1861525"/>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88 → </a:t>
            </a:r>
            <a:r>
              <a:rPr lang="en-GB" sz="1200">
                <a:latin typeface="Chivo"/>
                <a:ea typeface="Chivo"/>
                <a:cs typeface="Chivo"/>
                <a:sym typeface="Chivo"/>
              </a:rPr>
              <a:t>this stands for Heil Hitler,</a:t>
            </a:r>
            <a:br>
              <a:rPr lang="en-GB" sz="1200">
                <a:latin typeface="Chivo"/>
                <a:ea typeface="Chivo"/>
                <a:cs typeface="Chivo"/>
                <a:sym typeface="Chivo"/>
              </a:rPr>
            </a:br>
            <a:r>
              <a:rPr lang="en-GB" sz="1200">
                <a:latin typeface="Chivo"/>
                <a:ea typeface="Chivo"/>
                <a:cs typeface="Chivo"/>
                <a:sym typeface="Chivo"/>
              </a:rPr>
              <a:t>where each 8 represents the letter H</a:t>
            </a:r>
            <a:br>
              <a:rPr lang="en-GB" sz="1200">
                <a:latin typeface="Chivo"/>
                <a:ea typeface="Chivo"/>
                <a:cs typeface="Chivo"/>
                <a:sym typeface="Chivo"/>
              </a:rPr>
            </a:br>
            <a:r>
              <a:rPr lang="en-GB" sz="1200">
                <a:latin typeface="Chivo"/>
                <a:ea typeface="Chivo"/>
                <a:cs typeface="Chivo"/>
                <a:sym typeface="Chivo"/>
              </a:rPr>
              <a:t>(being the eighth letter of the alphabet)</a:t>
            </a: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ORION →</a:t>
            </a:r>
            <a:r>
              <a:rPr lang="en-GB" sz="1100">
                <a:latin typeface="Chivo"/>
                <a:ea typeface="Chivo"/>
                <a:cs typeface="Chivo"/>
                <a:sym typeface="Chivo"/>
              </a:rPr>
              <a:t> </a:t>
            </a:r>
            <a:r>
              <a:rPr lang="en-GB" sz="1200">
                <a:latin typeface="Chivo"/>
                <a:ea typeface="Chivo"/>
                <a:cs typeface="Chivo"/>
                <a:sym typeface="Chivo"/>
              </a:rPr>
              <a:t>Our Race is Our Nation</a:t>
            </a:r>
            <a:endParaRPr sz="1300">
              <a:latin typeface="Chivo"/>
              <a:ea typeface="Chivo"/>
              <a:cs typeface="Chivo"/>
              <a:sym typeface="Chivo"/>
            </a:endParaRPr>
          </a:p>
        </p:txBody>
      </p:sp>
      <p:sp>
        <p:nvSpPr>
          <p:cNvPr id="612" name="Google Shape;612;p76"/>
          <p:cNvSpPr/>
          <p:nvPr/>
        </p:nvSpPr>
        <p:spPr>
          <a:xfrm flipH="1">
            <a:off x="0" y="4494200"/>
            <a:ext cx="9144000" cy="6492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Medium"/>
                <a:ea typeface="Chivo Medium"/>
                <a:cs typeface="Chivo Medium"/>
                <a:sym typeface="Chivo Medium"/>
              </a:rPr>
              <a:t>                          You may see these in the form of graffiti,  doodles in books, badges or stickers.</a:t>
            </a:r>
            <a:endParaRPr sz="900">
              <a:solidFill>
                <a:schemeClr val="dk2"/>
              </a:solidFill>
              <a:latin typeface="Chivo Medium"/>
              <a:ea typeface="Chivo Medium"/>
              <a:cs typeface="Chivo Medium"/>
              <a:sym typeface="Chivo Medium"/>
            </a:endParaRPr>
          </a:p>
        </p:txBody>
      </p:sp>
      <p:grpSp>
        <p:nvGrpSpPr>
          <p:cNvPr id="613" name="Google Shape;613;p76"/>
          <p:cNvGrpSpPr/>
          <p:nvPr/>
        </p:nvGrpSpPr>
        <p:grpSpPr>
          <a:xfrm>
            <a:off x="271875" y="1901325"/>
            <a:ext cx="2389875" cy="2206200"/>
            <a:chOff x="6408175" y="6349800"/>
            <a:chExt cx="2389875" cy="2206200"/>
          </a:xfrm>
        </p:grpSpPr>
        <p:cxnSp>
          <p:nvCxnSpPr>
            <p:cNvPr id="614" name="Google Shape;614;p76"/>
            <p:cNvCxnSpPr/>
            <p:nvPr/>
          </p:nvCxnSpPr>
          <p:spPr>
            <a:xfrm>
              <a:off x="8328550" y="7452900"/>
              <a:ext cx="469500" cy="0"/>
            </a:xfrm>
            <a:prstGeom prst="straightConnector1">
              <a:avLst/>
            </a:prstGeom>
            <a:noFill/>
            <a:ln w="9525" cap="flat" cmpd="sng">
              <a:solidFill>
                <a:schemeClr val="dk2"/>
              </a:solidFill>
              <a:prstDash val="solid"/>
              <a:round/>
              <a:headEnd type="none" w="med" len="med"/>
              <a:tailEnd type="triangle" w="med" len="med"/>
            </a:ln>
          </p:spPr>
        </p:cxnSp>
        <p:sp>
          <p:nvSpPr>
            <p:cNvPr id="615" name="Google Shape;615;p76"/>
            <p:cNvSpPr/>
            <p:nvPr/>
          </p:nvSpPr>
          <p:spPr>
            <a:xfrm flipH="1">
              <a:off x="6408175" y="634980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a:latin typeface="Chivo"/>
                  <a:ea typeface="Chivo"/>
                  <a:cs typeface="Chivo"/>
                  <a:sym typeface="Chivo"/>
                </a:rPr>
                <a:t>The following are in relation to extreme right-wing ideologies:</a:t>
              </a:r>
              <a:endParaRPr>
                <a:solidFill>
                  <a:schemeClr val="dk2"/>
                </a:solidFill>
                <a:latin typeface="Chivo"/>
                <a:ea typeface="Chivo"/>
                <a:cs typeface="Chivo"/>
                <a:sym typeface="Chivo"/>
              </a:endParaRPr>
            </a:p>
          </p:txBody>
        </p:sp>
      </p:grpSp>
      <p:pic>
        <p:nvPicPr>
          <p:cNvPr id="616" name="Google Shape;616;p76"/>
          <p:cNvPicPr preferRelativeResize="0"/>
          <p:nvPr/>
        </p:nvPicPr>
        <p:blipFill>
          <a:blip r:embed="rId3">
            <a:alphaModFix/>
          </a:blip>
          <a:stretch>
            <a:fillRect/>
          </a:stretch>
        </p:blipFill>
        <p:spPr>
          <a:xfrm flipH="1">
            <a:off x="269997" y="4648561"/>
            <a:ext cx="474674" cy="340475"/>
          </a:xfrm>
          <a:prstGeom prst="rect">
            <a:avLst/>
          </a:prstGeom>
          <a:noFill/>
          <a:ln>
            <a:noFill/>
          </a:ln>
        </p:spPr>
      </p:pic>
      <p:sp>
        <p:nvSpPr>
          <p:cNvPr id="617" name="Google Shape;617;p76"/>
          <p:cNvSpPr txBox="1">
            <a:spLocks noGrp="1"/>
          </p:cNvSpPr>
          <p:nvPr>
            <p:ph type="body" idx="4294967295"/>
          </p:nvPr>
        </p:nvSpPr>
        <p:spPr>
          <a:xfrm>
            <a:off x="271875" y="1009350"/>
            <a:ext cx="6290100" cy="4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Are you aware of the meaning behind any of the following signs, symbols, acronyms and phrases?</a:t>
            </a:r>
            <a:endParaRPr/>
          </a:p>
        </p:txBody>
      </p:sp>
      <p:sp>
        <p:nvSpPr>
          <p:cNvPr id="618" name="Google Shape;618;p76"/>
          <p:cNvSpPr txBox="1"/>
          <p:nvPr/>
        </p:nvSpPr>
        <p:spPr>
          <a:xfrm>
            <a:off x="271875" y="40435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pic>
        <p:nvPicPr>
          <p:cNvPr id="619" name="Google Shape;619;p76" title="Warning@4x.png"/>
          <p:cNvPicPr preferRelativeResize="0"/>
          <p:nvPr/>
        </p:nvPicPr>
        <p:blipFill>
          <a:blip r:embed="rId4">
            <a:alphaModFix/>
          </a:blip>
          <a:stretch>
            <a:fillRect/>
          </a:stretch>
        </p:blipFill>
        <p:spPr>
          <a:xfrm>
            <a:off x="6665925" y="1901325"/>
            <a:ext cx="2206200" cy="2206200"/>
          </a:xfrm>
          <a:prstGeom prst="rect">
            <a:avLst/>
          </a:prstGeom>
          <a:noFill/>
          <a:ln>
            <a:noFill/>
          </a:ln>
        </p:spPr>
      </p:pic>
      <p:grpSp>
        <p:nvGrpSpPr>
          <p:cNvPr id="620" name="Google Shape;620;p76"/>
          <p:cNvGrpSpPr/>
          <p:nvPr/>
        </p:nvGrpSpPr>
        <p:grpSpPr>
          <a:xfrm>
            <a:off x="271875" y="1900602"/>
            <a:ext cx="2389875" cy="2206200"/>
            <a:chOff x="6408175" y="6349800"/>
            <a:chExt cx="2389875" cy="2206200"/>
          </a:xfrm>
        </p:grpSpPr>
        <p:cxnSp>
          <p:nvCxnSpPr>
            <p:cNvPr id="621" name="Google Shape;621;p76"/>
            <p:cNvCxnSpPr/>
            <p:nvPr/>
          </p:nvCxnSpPr>
          <p:spPr>
            <a:xfrm>
              <a:off x="8328550" y="7452900"/>
              <a:ext cx="469500" cy="0"/>
            </a:xfrm>
            <a:prstGeom prst="straightConnector1">
              <a:avLst/>
            </a:prstGeom>
            <a:noFill/>
            <a:ln w="9525" cap="flat" cmpd="sng">
              <a:solidFill>
                <a:schemeClr val="dk2"/>
              </a:solidFill>
              <a:prstDash val="solid"/>
              <a:round/>
              <a:headEnd type="none" w="med" len="med"/>
              <a:tailEnd type="triangle" w="med" len="med"/>
            </a:ln>
          </p:spPr>
        </p:cxnSp>
        <p:sp>
          <p:nvSpPr>
            <p:cNvPr id="622" name="Google Shape;622;p76"/>
            <p:cNvSpPr/>
            <p:nvPr/>
          </p:nvSpPr>
          <p:spPr>
            <a:xfrm flipH="1">
              <a:off x="6408175" y="634980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a:latin typeface="Chivo"/>
                  <a:ea typeface="Chivo"/>
                  <a:cs typeface="Chivo"/>
                  <a:sym typeface="Chivo"/>
                </a:rPr>
                <a:t>The following terms are used commonly in the incel community:</a:t>
              </a:r>
              <a:endParaRPr>
                <a:solidFill>
                  <a:schemeClr val="dk2"/>
                </a:solidFill>
                <a:latin typeface="Chivo"/>
                <a:ea typeface="Chivo"/>
                <a:cs typeface="Chivo"/>
                <a:sym typeface="Chivo"/>
              </a:endParaRPr>
            </a:p>
          </p:txBody>
        </p:sp>
      </p:grpSp>
      <p:sp>
        <p:nvSpPr>
          <p:cNvPr id="623" name="Google Shape;623;p76"/>
          <p:cNvSpPr/>
          <p:nvPr/>
        </p:nvSpPr>
        <p:spPr>
          <a:xfrm flipH="1">
            <a:off x="2661750" y="1861527"/>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Chad →</a:t>
            </a:r>
            <a:endParaRPr b="1">
              <a:solidFill>
                <a:schemeClr val="accent3"/>
              </a:solidFill>
              <a:latin typeface="Chivo"/>
              <a:ea typeface="Chivo"/>
              <a:cs typeface="Chivo"/>
              <a:sym typeface="Chivo"/>
            </a:endParaRPr>
          </a:p>
          <a:p>
            <a:pPr marL="0" lvl="0" indent="0" algn="l" rtl="0">
              <a:lnSpc>
                <a:spcPct val="115000"/>
              </a:lnSpc>
              <a:spcBef>
                <a:spcPts val="0"/>
              </a:spcBef>
              <a:spcAft>
                <a:spcPts val="0"/>
              </a:spcAft>
              <a:buNone/>
            </a:pP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Stacy →</a:t>
            </a:r>
            <a:r>
              <a:rPr lang="en-GB" sz="1200">
                <a:latin typeface="Chivo"/>
                <a:ea typeface="Chivo"/>
                <a:cs typeface="Chivo"/>
                <a:sym typeface="Chivo"/>
              </a:rPr>
              <a:t> </a:t>
            </a:r>
            <a:endParaRPr sz="1200">
              <a:latin typeface="Chivo"/>
              <a:ea typeface="Chivo"/>
              <a:cs typeface="Chivo"/>
              <a:sym typeface="Chivo"/>
            </a:endParaRPr>
          </a:p>
          <a:p>
            <a:pPr marL="0" lvl="0" indent="0" algn="l" rtl="0">
              <a:lnSpc>
                <a:spcPct val="115000"/>
              </a:lnSpc>
              <a:spcBef>
                <a:spcPts val="0"/>
              </a:spcBef>
              <a:spcAft>
                <a:spcPts val="0"/>
              </a:spcAft>
              <a:buNone/>
            </a:pP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Blue pill →</a:t>
            </a:r>
            <a:r>
              <a:rPr lang="en-GB" sz="1200">
                <a:latin typeface="Chivo"/>
                <a:ea typeface="Chivo"/>
                <a:cs typeface="Chivo"/>
                <a:sym typeface="Chivo"/>
              </a:rPr>
              <a:t> </a:t>
            </a:r>
            <a:endParaRPr sz="1300">
              <a:latin typeface="Chivo"/>
              <a:ea typeface="Chivo"/>
              <a:cs typeface="Chivo"/>
              <a:sym typeface="Chivo"/>
            </a:endParaRPr>
          </a:p>
        </p:txBody>
      </p:sp>
      <p:sp>
        <p:nvSpPr>
          <p:cNvPr id="624" name="Google Shape;624;p76"/>
          <p:cNvSpPr/>
          <p:nvPr/>
        </p:nvSpPr>
        <p:spPr>
          <a:xfrm flipH="1">
            <a:off x="2661750" y="1861527"/>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Chad →</a:t>
            </a:r>
            <a:r>
              <a:rPr lang="en-GB" sz="1200" b="1">
                <a:solidFill>
                  <a:schemeClr val="accent3"/>
                </a:solidFill>
                <a:latin typeface="Chivo"/>
                <a:ea typeface="Chivo"/>
                <a:cs typeface="Chivo"/>
                <a:sym typeface="Chivo"/>
              </a:rPr>
              <a:t> </a:t>
            </a:r>
            <a:r>
              <a:rPr lang="en-GB" sz="1200">
                <a:latin typeface="Chivo"/>
                <a:ea typeface="Chivo"/>
                <a:cs typeface="Chivo"/>
                <a:sym typeface="Chivo"/>
              </a:rPr>
              <a:t>a man who is sexually attractive to women (an alpha)</a:t>
            </a: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Stacy →</a:t>
            </a:r>
            <a:r>
              <a:rPr lang="en-GB" sz="1200">
                <a:latin typeface="Chivo"/>
                <a:ea typeface="Chivo"/>
                <a:cs typeface="Chivo"/>
                <a:sym typeface="Chivo"/>
              </a:rPr>
              <a:t> a sexually attractive woman, unintelligent and promiscuous </a:t>
            </a: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Blue pill →</a:t>
            </a:r>
            <a:r>
              <a:rPr lang="en-GB" sz="1200">
                <a:latin typeface="Chivo"/>
                <a:ea typeface="Chivo"/>
                <a:cs typeface="Chivo"/>
                <a:sym typeface="Chivo"/>
              </a:rPr>
              <a:t> people who incels see as being unaware of the ‘truth’</a:t>
            </a:r>
            <a:endParaRPr sz="13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fade">
                                      <p:cBhvr>
                                        <p:cTn id="7" dur="1000"/>
                                        <p:tgtEl>
                                          <p:spTgt spid="6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1"/>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6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613"/>
                                        </p:tgtEl>
                                      </p:cBhvr>
                                    </p:animEffect>
                                    <p:set>
                                      <p:cBhvr>
                                        <p:cTn id="22" dur="1" fill="hold">
                                          <p:stCondLst>
                                            <p:cond delay="1000"/>
                                          </p:stCondLst>
                                        </p:cTn>
                                        <p:tgtEl>
                                          <p:spTgt spid="61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611"/>
                                        </p:tgtEl>
                                      </p:cBhvr>
                                    </p:animEffect>
                                    <p:set>
                                      <p:cBhvr>
                                        <p:cTn id="25" dur="1" fill="hold">
                                          <p:stCondLst>
                                            <p:cond delay="1000"/>
                                          </p:stCondLst>
                                        </p:cTn>
                                        <p:tgtEl>
                                          <p:spTgt spid="6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620"/>
                                        </p:tgtEl>
                                        <p:attrNameLst>
                                          <p:attrName>style.visibility</p:attrName>
                                        </p:attrNameLst>
                                      </p:cBhvr>
                                      <p:to>
                                        <p:strVal val="visible"/>
                                      </p:to>
                                    </p:set>
                                    <p:animEffect transition="in" filter="fade">
                                      <p:cBhvr>
                                        <p:cTn id="28" dur="1000"/>
                                        <p:tgtEl>
                                          <p:spTgt spid="6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23"/>
                                        </p:tgtEl>
                                        <p:attrNameLst>
                                          <p:attrName>style.visibility</p:attrName>
                                        </p:attrNameLst>
                                      </p:cBhvr>
                                      <p:to>
                                        <p:strVal val="visible"/>
                                      </p:to>
                                    </p:set>
                                    <p:animEffect transition="in" filter="fade">
                                      <p:cBhvr>
                                        <p:cTn id="33" dur="1000"/>
                                        <p:tgtEl>
                                          <p:spTgt spid="62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7"/>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How can schools prevent radicalisation</a:t>
            </a:r>
            <a:br>
              <a:rPr lang="en-GB">
                <a:solidFill>
                  <a:srgbClr val="000000"/>
                </a:solidFill>
              </a:rPr>
            </a:br>
            <a:r>
              <a:rPr lang="en-GB">
                <a:solidFill>
                  <a:srgbClr val="000000"/>
                </a:solidFill>
              </a:rPr>
              <a:t>and extremism?</a:t>
            </a:r>
            <a:endParaRPr/>
          </a:p>
        </p:txBody>
      </p:sp>
      <p:sp>
        <p:nvSpPr>
          <p:cNvPr id="630" name="Google Shape;630;p77"/>
          <p:cNvSpPr txBox="1"/>
          <p:nvPr/>
        </p:nvSpPr>
        <p:spPr>
          <a:xfrm>
            <a:off x="360000" y="3363900"/>
            <a:ext cx="18570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a:ea typeface="Chivo"/>
                <a:cs typeface="Chivo"/>
                <a:sym typeface="Chivo"/>
              </a:rPr>
              <a:t>A </a:t>
            </a:r>
            <a:r>
              <a:rPr lang="en-GB" sz="1100" b="1">
                <a:latin typeface="Chivo"/>
                <a:ea typeface="Chivo"/>
                <a:cs typeface="Chivo"/>
                <a:sym typeface="Chivo"/>
              </a:rPr>
              <a:t>whole-school, zero tolerance approach</a:t>
            </a:r>
            <a:r>
              <a:rPr lang="en-GB" sz="1100">
                <a:latin typeface="Chivo"/>
                <a:ea typeface="Chivo"/>
                <a:cs typeface="Chivo"/>
                <a:sym typeface="Chivo"/>
              </a:rPr>
              <a:t> to raise standards and set expectations</a:t>
            </a:r>
            <a:endParaRPr sz="1200">
              <a:latin typeface="Chivo"/>
              <a:ea typeface="Chivo"/>
              <a:cs typeface="Chivo"/>
              <a:sym typeface="Chivo"/>
            </a:endParaRPr>
          </a:p>
        </p:txBody>
      </p:sp>
      <p:sp>
        <p:nvSpPr>
          <p:cNvPr id="631" name="Google Shape;631;p77"/>
          <p:cNvSpPr txBox="1"/>
          <p:nvPr/>
        </p:nvSpPr>
        <p:spPr>
          <a:xfrm>
            <a:off x="6720766" y="3363900"/>
            <a:ext cx="1949100" cy="95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a:ea typeface="Chivo"/>
                <a:cs typeface="Chivo"/>
                <a:sym typeface="Chivo"/>
              </a:rPr>
              <a:t>Make sure that you understand your</a:t>
            </a:r>
            <a:br>
              <a:rPr lang="en-GB" sz="1100">
                <a:latin typeface="Chivo"/>
                <a:ea typeface="Chivo"/>
                <a:cs typeface="Chivo"/>
                <a:sym typeface="Chivo"/>
              </a:rPr>
            </a:br>
            <a:r>
              <a:rPr lang="en-GB" sz="1100" b="1">
                <a:latin typeface="Chivo"/>
                <a:ea typeface="Chivo"/>
                <a:cs typeface="Chivo"/>
                <a:sym typeface="Chivo"/>
              </a:rPr>
              <a:t>Prevent duty</a:t>
            </a:r>
            <a:endParaRPr sz="1200" b="1">
              <a:latin typeface="Chivo"/>
              <a:ea typeface="Chivo"/>
              <a:cs typeface="Chivo"/>
              <a:sym typeface="Chivo"/>
            </a:endParaRPr>
          </a:p>
          <a:p>
            <a:pPr marL="0" lvl="0" indent="0" algn="l" rtl="0">
              <a:lnSpc>
                <a:spcPct val="115000"/>
              </a:lnSpc>
              <a:spcBef>
                <a:spcPts val="0"/>
              </a:spcBef>
              <a:spcAft>
                <a:spcPts val="0"/>
              </a:spcAft>
              <a:buNone/>
            </a:pPr>
            <a:endParaRPr sz="1200">
              <a:latin typeface="Chivo"/>
              <a:ea typeface="Chivo"/>
              <a:cs typeface="Chivo"/>
              <a:sym typeface="Chivo"/>
            </a:endParaRPr>
          </a:p>
        </p:txBody>
      </p:sp>
      <p:sp>
        <p:nvSpPr>
          <p:cNvPr id="632" name="Google Shape;632;p77"/>
          <p:cNvSpPr txBox="1"/>
          <p:nvPr/>
        </p:nvSpPr>
        <p:spPr>
          <a:xfrm>
            <a:off x="2388425" y="3363900"/>
            <a:ext cx="1949100" cy="95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a:ea typeface="Chivo"/>
                <a:cs typeface="Chivo"/>
                <a:sym typeface="Chivo"/>
              </a:rPr>
              <a:t>Develop pupils </a:t>
            </a:r>
            <a:r>
              <a:rPr lang="en-GB" sz="1100" b="1">
                <a:latin typeface="Chivo"/>
                <a:ea typeface="Chivo"/>
                <a:cs typeface="Chivo"/>
                <a:sym typeface="Chivo"/>
              </a:rPr>
              <a:t>critical thinking, media literacy</a:t>
            </a:r>
            <a:r>
              <a:rPr lang="en-GB" sz="1100">
                <a:latin typeface="Chivo"/>
                <a:ea typeface="Chivo"/>
                <a:cs typeface="Chivo"/>
                <a:sym typeface="Chivo"/>
              </a:rPr>
              <a:t> and </a:t>
            </a:r>
            <a:r>
              <a:rPr lang="en-GB" sz="1100" b="1">
                <a:latin typeface="Chivo"/>
                <a:ea typeface="Chivo"/>
                <a:cs typeface="Chivo"/>
                <a:sym typeface="Chivo"/>
              </a:rPr>
              <a:t>resilience skills</a:t>
            </a:r>
            <a:endParaRPr sz="1200">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sp>
        <p:nvSpPr>
          <p:cNvPr id="633" name="Google Shape;633;p77"/>
          <p:cNvSpPr txBox="1"/>
          <p:nvPr/>
        </p:nvSpPr>
        <p:spPr>
          <a:xfrm>
            <a:off x="4509000" y="3363900"/>
            <a:ext cx="2040300" cy="1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a:ea typeface="Chivo"/>
                <a:cs typeface="Chivo"/>
                <a:sym typeface="Chivo"/>
              </a:rPr>
              <a:t>Promoting </a:t>
            </a:r>
            <a:r>
              <a:rPr lang="en-GB" sz="1100" b="1">
                <a:latin typeface="Chivo"/>
                <a:ea typeface="Chivo"/>
                <a:cs typeface="Chivo"/>
                <a:sym typeface="Chivo"/>
              </a:rPr>
              <a:t>British values </a:t>
            </a:r>
            <a:r>
              <a:rPr lang="en-GB" sz="1100">
                <a:latin typeface="Chivo"/>
                <a:ea typeface="Chivo"/>
                <a:cs typeface="Chivo"/>
                <a:sym typeface="Chivo"/>
              </a:rPr>
              <a:t>should be embedded throughout the school curriculum and at every stage of education</a:t>
            </a:r>
            <a:endParaRPr sz="1200">
              <a:latin typeface="Chivo"/>
              <a:ea typeface="Chivo"/>
              <a:cs typeface="Chivo"/>
              <a:sym typeface="Chivo"/>
            </a:endParaRPr>
          </a:p>
        </p:txBody>
      </p:sp>
      <p:pic>
        <p:nvPicPr>
          <p:cNvPr id="634" name="Google Shape;634;p77"/>
          <p:cNvPicPr preferRelativeResize="0"/>
          <p:nvPr/>
        </p:nvPicPr>
        <p:blipFill>
          <a:blip r:embed="rId3">
            <a:alphaModFix/>
          </a:blip>
          <a:stretch>
            <a:fillRect/>
          </a:stretch>
        </p:blipFill>
        <p:spPr>
          <a:xfrm>
            <a:off x="641575" y="1924825"/>
            <a:ext cx="1293851" cy="1293851"/>
          </a:xfrm>
          <a:prstGeom prst="rect">
            <a:avLst/>
          </a:prstGeom>
          <a:noFill/>
          <a:ln>
            <a:noFill/>
          </a:ln>
        </p:spPr>
      </p:pic>
      <p:pic>
        <p:nvPicPr>
          <p:cNvPr id="635" name="Google Shape;635;p77"/>
          <p:cNvPicPr preferRelativeResize="0"/>
          <p:nvPr/>
        </p:nvPicPr>
        <p:blipFill>
          <a:blip r:embed="rId4">
            <a:alphaModFix/>
          </a:blip>
          <a:stretch>
            <a:fillRect/>
          </a:stretch>
        </p:blipFill>
        <p:spPr>
          <a:xfrm>
            <a:off x="2714131" y="2085875"/>
            <a:ext cx="1297688" cy="1132801"/>
          </a:xfrm>
          <a:prstGeom prst="rect">
            <a:avLst/>
          </a:prstGeom>
          <a:noFill/>
          <a:ln>
            <a:noFill/>
          </a:ln>
        </p:spPr>
      </p:pic>
      <p:pic>
        <p:nvPicPr>
          <p:cNvPr id="636" name="Google Shape;636;p77"/>
          <p:cNvPicPr preferRelativeResize="0"/>
          <p:nvPr/>
        </p:nvPicPr>
        <p:blipFill>
          <a:blip r:embed="rId5">
            <a:alphaModFix/>
          </a:blip>
          <a:stretch>
            <a:fillRect/>
          </a:stretch>
        </p:blipFill>
        <p:spPr>
          <a:xfrm>
            <a:off x="4601613" y="2056380"/>
            <a:ext cx="1857000" cy="1191790"/>
          </a:xfrm>
          <a:prstGeom prst="rect">
            <a:avLst/>
          </a:prstGeom>
          <a:noFill/>
          <a:ln>
            <a:noFill/>
          </a:ln>
        </p:spPr>
      </p:pic>
      <p:pic>
        <p:nvPicPr>
          <p:cNvPr id="637" name="Google Shape;637;p77"/>
          <p:cNvPicPr preferRelativeResize="0"/>
          <p:nvPr/>
        </p:nvPicPr>
        <p:blipFill>
          <a:blip r:embed="rId6">
            <a:alphaModFix/>
          </a:blip>
          <a:stretch>
            <a:fillRect/>
          </a:stretch>
        </p:blipFill>
        <p:spPr>
          <a:xfrm>
            <a:off x="7136208" y="1924825"/>
            <a:ext cx="1122083" cy="1293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78"/>
          <p:cNvSpPr txBox="1">
            <a:spLocks noGrp="1"/>
          </p:cNvSpPr>
          <p:nvPr>
            <p:ph type="title" idx="4294967295"/>
          </p:nvPr>
        </p:nvSpPr>
        <p:spPr>
          <a:xfrm>
            <a:off x="3687600" y="2324000"/>
            <a:ext cx="5132400" cy="86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highlight>
                  <a:schemeClr val="accent2"/>
                </a:highlight>
                <a:latin typeface="Chivo"/>
                <a:ea typeface="Chivo"/>
                <a:cs typeface="Chivo"/>
                <a:sym typeface="Chivo"/>
              </a:rPr>
              <a:t>1 in 7</a:t>
            </a:r>
            <a:r>
              <a:rPr lang="en-GB" sz="1400">
                <a:solidFill>
                  <a:srgbClr val="000000"/>
                </a:solidFill>
                <a:latin typeface="Chivo"/>
                <a:ea typeface="Chivo"/>
                <a:cs typeface="Chivo"/>
                <a:sym typeface="Chivo"/>
              </a:rPr>
              <a:t> secondary school students has an identifiable mental health condition - </a:t>
            </a:r>
            <a:r>
              <a:rPr lang="en-GB" sz="1400" b="1">
                <a:solidFill>
                  <a:srgbClr val="000000"/>
                </a:solidFill>
                <a:latin typeface="Chivo"/>
                <a:ea typeface="Chivo"/>
                <a:cs typeface="Chivo"/>
                <a:sym typeface="Chivo"/>
              </a:rPr>
              <a:t>this is equivalent to three children in every class.</a:t>
            </a:r>
            <a:endParaRPr sz="3900" b="1">
              <a:solidFill>
                <a:srgbClr val="7396F7"/>
              </a:solidFill>
              <a:latin typeface="Chivo"/>
              <a:ea typeface="Chivo"/>
              <a:cs typeface="Chivo"/>
              <a:sym typeface="Chivo"/>
            </a:endParaRPr>
          </a:p>
        </p:txBody>
      </p:sp>
      <p:sp>
        <p:nvSpPr>
          <p:cNvPr id="643" name="Google Shape;643;p78"/>
          <p:cNvSpPr txBox="1"/>
          <p:nvPr/>
        </p:nvSpPr>
        <p:spPr>
          <a:xfrm>
            <a:off x="3687600" y="1496200"/>
            <a:ext cx="51324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000">
                <a:latin typeface="PT Serif"/>
                <a:ea typeface="PT Serif"/>
                <a:cs typeface="PT Serif"/>
                <a:sym typeface="PT Serif"/>
              </a:rPr>
              <a:t>Mental health</a:t>
            </a:r>
            <a:endParaRPr sz="3000">
              <a:solidFill>
                <a:schemeClr val="accent2"/>
              </a:solidFill>
              <a:latin typeface="PT Serif"/>
              <a:ea typeface="PT Serif"/>
              <a:cs typeface="PT Serif"/>
              <a:sym typeface="PT Serif"/>
            </a:endParaRPr>
          </a:p>
        </p:txBody>
      </p:sp>
      <p:pic>
        <p:nvPicPr>
          <p:cNvPr id="644" name="Google Shape;644;p78" title="01@4x.png"/>
          <p:cNvPicPr preferRelativeResize="0"/>
          <p:nvPr/>
        </p:nvPicPr>
        <p:blipFill rotWithShape="1">
          <a:blip r:embed="rId3">
            <a:alphaModFix/>
          </a:blip>
          <a:srcRect t="1143" b="1133"/>
          <a:stretch/>
        </p:blipFill>
        <p:spPr>
          <a:xfrm>
            <a:off x="355400" y="874925"/>
            <a:ext cx="2850900" cy="3088851"/>
          </a:xfrm>
          <a:prstGeom prst="rect">
            <a:avLst/>
          </a:prstGeom>
          <a:noFill/>
          <a:ln>
            <a:noFill/>
          </a:ln>
        </p:spPr>
      </p:pic>
      <p:grpSp>
        <p:nvGrpSpPr>
          <p:cNvPr id="645" name="Google Shape;645;p78"/>
          <p:cNvGrpSpPr/>
          <p:nvPr/>
        </p:nvGrpSpPr>
        <p:grpSpPr>
          <a:xfrm>
            <a:off x="0" y="4494200"/>
            <a:ext cx="9144000" cy="649201"/>
            <a:chOff x="0" y="4494200"/>
            <a:chExt cx="9144000" cy="649201"/>
          </a:xfrm>
        </p:grpSpPr>
        <p:sp>
          <p:nvSpPr>
            <p:cNvPr id="646" name="Google Shape;646;p78"/>
            <p:cNvSpPr/>
            <p:nvPr/>
          </p:nvSpPr>
          <p:spPr>
            <a:xfrm flipH="1">
              <a:off x="0" y="4494200"/>
              <a:ext cx="9144000" cy="6492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Medium"/>
                  <a:ea typeface="Chivo Medium"/>
                  <a:cs typeface="Chivo Medium"/>
                  <a:sym typeface="Chivo Medium"/>
                </a:rPr>
                <a:t>                          </a:t>
              </a:r>
              <a:r>
                <a:rPr lang="en-GB" sz="1000" b="1">
                  <a:latin typeface="Chivo"/>
                  <a:ea typeface="Chivo"/>
                  <a:cs typeface="Chivo"/>
                  <a:sym typeface="Chivo"/>
                </a:rPr>
                <a:t>Can we think of any ways to help promote positive mental health in our school?</a:t>
              </a:r>
              <a:br>
                <a:rPr lang="en-GB" sz="1000" b="1">
                  <a:latin typeface="Chivo"/>
                  <a:ea typeface="Chivo"/>
                  <a:cs typeface="Chivo"/>
                  <a:sym typeface="Chivo"/>
                </a:rPr>
              </a:br>
              <a:r>
                <a:rPr lang="en-GB" sz="1000" b="1">
                  <a:latin typeface="Chivo"/>
                  <a:ea typeface="Chivo"/>
                  <a:cs typeface="Chivo"/>
                  <a:sym typeface="Chivo"/>
                </a:rPr>
                <a:t>                            </a:t>
              </a:r>
              <a:r>
                <a:rPr lang="en-GB" sz="1000">
                  <a:latin typeface="Chivo"/>
                  <a:ea typeface="Chivo"/>
                  <a:cs typeface="Chivo"/>
                  <a:sym typeface="Chivo"/>
                </a:rPr>
                <a:t>Let’s consider classroom activities, awareness days, and scenarios that we can learn from.</a:t>
              </a:r>
              <a:endParaRPr sz="1000">
                <a:latin typeface="Chivo Medium"/>
                <a:ea typeface="Chivo Medium"/>
                <a:cs typeface="Chivo Medium"/>
                <a:sym typeface="Chivo Medium"/>
              </a:endParaRPr>
            </a:p>
          </p:txBody>
        </p:sp>
        <p:pic>
          <p:nvPicPr>
            <p:cNvPr id="647" name="Google Shape;647;p78"/>
            <p:cNvPicPr preferRelativeResize="0"/>
            <p:nvPr/>
          </p:nvPicPr>
          <p:blipFill>
            <a:blip r:embed="rId4">
              <a:alphaModFix/>
            </a:blip>
            <a:stretch>
              <a:fillRect/>
            </a:stretch>
          </p:blipFill>
          <p:spPr>
            <a:xfrm>
              <a:off x="136400" y="4494200"/>
              <a:ext cx="649155" cy="64920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79"/>
          <p:cNvSpPr txBox="1"/>
          <p:nvPr/>
        </p:nvSpPr>
        <p:spPr>
          <a:xfrm>
            <a:off x="3311550" y="1372100"/>
            <a:ext cx="25209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sp>
        <p:nvSpPr>
          <p:cNvPr id="653" name="Google Shape;653;p79"/>
          <p:cNvSpPr txBox="1">
            <a:spLocks noGrp="1"/>
          </p:cNvSpPr>
          <p:nvPr>
            <p:ph type="body" idx="4294967295"/>
          </p:nvPr>
        </p:nvSpPr>
        <p:spPr>
          <a:xfrm>
            <a:off x="1404125" y="364200"/>
            <a:ext cx="1965600" cy="6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Destructive behaviour</a:t>
            </a:r>
            <a:endParaRPr sz="1400">
              <a:solidFill>
                <a:schemeClr val="accent1"/>
              </a:solidFill>
              <a:latin typeface="Chivo Medium"/>
              <a:ea typeface="Chivo Medium"/>
              <a:cs typeface="Chivo Medium"/>
              <a:sym typeface="Chivo Medium"/>
            </a:endParaRPr>
          </a:p>
        </p:txBody>
      </p:sp>
      <p:sp>
        <p:nvSpPr>
          <p:cNvPr id="654" name="Google Shape;654;p79"/>
          <p:cNvSpPr txBox="1">
            <a:spLocks noGrp="1"/>
          </p:cNvSpPr>
          <p:nvPr>
            <p:ph type="body" idx="4294967295"/>
          </p:nvPr>
        </p:nvSpPr>
        <p:spPr>
          <a:xfrm>
            <a:off x="360000" y="1195650"/>
            <a:ext cx="15813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Having educational difficulties</a:t>
            </a:r>
            <a:endParaRPr sz="1400">
              <a:solidFill>
                <a:schemeClr val="accent1"/>
              </a:solidFill>
              <a:latin typeface="Chivo Medium"/>
              <a:ea typeface="Chivo Medium"/>
              <a:cs typeface="Chivo Medium"/>
              <a:sym typeface="Chivo Medium"/>
            </a:endParaRPr>
          </a:p>
        </p:txBody>
      </p:sp>
      <p:sp>
        <p:nvSpPr>
          <p:cNvPr id="655" name="Google Shape;655;p79"/>
          <p:cNvSpPr txBox="1"/>
          <p:nvPr/>
        </p:nvSpPr>
        <p:spPr>
          <a:xfrm>
            <a:off x="4867051" y="364200"/>
            <a:ext cx="2361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Changes in eating habits</a:t>
            </a:r>
            <a:endParaRPr>
              <a:latin typeface="Chivo Medium"/>
              <a:ea typeface="Chivo Medium"/>
              <a:cs typeface="Chivo Medium"/>
              <a:sym typeface="Chivo Medium"/>
            </a:endParaRPr>
          </a:p>
        </p:txBody>
      </p:sp>
      <p:sp>
        <p:nvSpPr>
          <p:cNvPr id="656" name="Google Shape;656;p79"/>
          <p:cNvSpPr txBox="1"/>
          <p:nvPr/>
        </p:nvSpPr>
        <p:spPr>
          <a:xfrm>
            <a:off x="1941300" y="1738300"/>
            <a:ext cx="122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Tiredness and stress</a:t>
            </a:r>
            <a:endParaRPr>
              <a:latin typeface="Chivo Medium"/>
              <a:ea typeface="Chivo Medium"/>
              <a:cs typeface="Chivo Medium"/>
              <a:sym typeface="Chivo Medium"/>
            </a:endParaRPr>
          </a:p>
        </p:txBody>
      </p:sp>
      <p:sp>
        <p:nvSpPr>
          <p:cNvPr id="657" name="Google Shape;657;p79"/>
          <p:cNvSpPr txBox="1"/>
          <p:nvPr/>
        </p:nvSpPr>
        <p:spPr>
          <a:xfrm>
            <a:off x="769450" y="2864250"/>
            <a:ext cx="19656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Heightened emotions, such as excessive crying or hyperactivity</a:t>
            </a:r>
            <a:endParaRPr>
              <a:latin typeface="Chivo Medium"/>
              <a:ea typeface="Chivo Medium"/>
              <a:cs typeface="Chivo Medium"/>
              <a:sym typeface="Chivo Medium"/>
            </a:endParaRPr>
          </a:p>
        </p:txBody>
      </p:sp>
      <p:sp>
        <p:nvSpPr>
          <p:cNvPr id="658" name="Google Shape;658;p79"/>
          <p:cNvSpPr txBox="1"/>
          <p:nvPr/>
        </p:nvSpPr>
        <p:spPr>
          <a:xfrm>
            <a:off x="5287500" y="3385125"/>
            <a:ext cx="35325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All staff should be aware that mental health problems can, in some cases,</a:t>
            </a:r>
            <a:endParaRPr>
              <a:latin typeface="Chivo Medium"/>
              <a:ea typeface="Chivo Medium"/>
              <a:cs typeface="Chivo Medium"/>
              <a:sym typeface="Chivo Medium"/>
            </a:endParaRPr>
          </a:p>
          <a:p>
            <a:pPr marL="0" lvl="0" indent="0" algn="l" rtl="0">
              <a:lnSpc>
                <a:spcPct val="115000"/>
              </a:lnSpc>
              <a:spcBef>
                <a:spcPts val="0"/>
              </a:spcBef>
              <a:spcAft>
                <a:spcPts val="0"/>
              </a:spcAft>
              <a:buNone/>
            </a:pPr>
            <a:r>
              <a:rPr lang="en-GB">
                <a:latin typeface="Chivo Medium"/>
                <a:ea typeface="Chivo Medium"/>
                <a:cs typeface="Chivo Medium"/>
                <a:sym typeface="Chivo Medium"/>
              </a:rPr>
              <a:t>be an indicator that a child has suffered or is at risk of suffering abuse, neglect or exploitation.</a:t>
            </a:r>
            <a:endParaRPr>
              <a:latin typeface="Chivo Medium"/>
              <a:ea typeface="Chivo Medium"/>
              <a:cs typeface="Chivo Medium"/>
              <a:sym typeface="Chivo Medium"/>
            </a:endParaRPr>
          </a:p>
        </p:txBody>
      </p:sp>
      <p:sp>
        <p:nvSpPr>
          <p:cNvPr id="659" name="Google Shape;659;p79"/>
          <p:cNvSpPr txBox="1"/>
          <p:nvPr/>
        </p:nvSpPr>
        <p:spPr>
          <a:xfrm>
            <a:off x="6336275" y="1135400"/>
            <a:ext cx="22065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Withdrawal and lack of enthusiasm for things previously enjoyed</a:t>
            </a:r>
            <a:endParaRPr>
              <a:latin typeface="Chivo Medium"/>
              <a:ea typeface="Chivo Medium"/>
              <a:cs typeface="Chivo Medium"/>
              <a:sym typeface="Chivo Medium"/>
            </a:endParaRPr>
          </a:p>
        </p:txBody>
      </p:sp>
      <p:sp>
        <p:nvSpPr>
          <p:cNvPr id="660" name="Google Shape;660;p79"/>
          <p:cNvSpPr txBox="1"/>
          <p:nvPr/>
        </p:nvSpPr>
        <p:spPr>
          <a:xfrm>
            <a:off x="3193788" y="3820825"/>
            <a:ext cx="122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Lack of confidence</a:t>
            </a:r>
            <a:endParaRPr>
              <a:latin typeface="Chivo Medium"/>
              <a:ea typeface="Chivo Medium"/>
              <a:cs typeface="Chivo Medium"/>
              <a:sym typeface="Chivo Medium"/>
            </a:endParaRPr>
          </a:p>
        </p:txBody>
      </p:sp>
      <p:pic>
        <p:nvPicPr>
          <p:cNvPr id="661" name="Google Shape;661;p79"/>
          <p:cNvPicPr preferRelativeResize="0"/>
          <p:nvPr/>
        </p:nvPicPr>
        <p:blipFill>
          <a:blip r:embed="rId3">
            <a:alphaModFix/>
          </a:blip>
          <a:stretch>
            <a:fillRect/>
          </a:stretch>
        </p:blipFill>
        <p:spPr>
          <a:xfrm>
            <a:off x="3632050" y="2075025"/>
            <a:ext cx="1879901" cy="1348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5"/>
          <p:cNvSpPr/>
          <p:nvPr/>
        </p:nvSpPr>
        <p:spPr>
          <a:xfrm flipH="1">
            <a:off x="0" y="4494200"/>
            <a:ext cx="9144000" cy="6492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Medium"/>
                <a:ea typeface="Chivo Medium"/>
                <a:cs typeface="Chivo Medium"/>
                <a:sym typeface="Chivo Medium"/>
              </a:rPr>
              <a:t>                          If you have any questions or concerns,</a:t>
            </a:r>
            <a:r>
              <a:rPr lang="en-GB" sz="1000" b="1">
                <a:latin typeface="Chivo"/>
                <a:ea typeface="Chivo"/>
                <a:cs typeface="Chivo"/>
                <a:sym typeface="Chivo"/>
              </a:rPr>
              <a:t> please contact your Safeguarding team.</a:t>
            </a:r>
            <a:endParaRPr sz="900">
              <a:solidFill>
                <a:schemeClr val="dk2"/>
              </a:solidFill>
              <a:latin typeface="Chivo Medium"/>
              <a:ea typeface="Chivo Medium"/>
              <a:cs typeface="Chivo Medium"/>
              <a:sym typeface="Chivo Medium"/>
            </a:endParaRPr>
          </a:p>
        </p:txBody>
      </p:sp>
      <p:pic>
        <p:nvPicPr>
          <p:cNvPr id="126" name="Google Shape;126;p35"/>
          <p:cNvPicPr preferRelativeResize="0"/>
          <p:nvPr/>
        </p:nvPicPr>
        <p:blipFill>
          <a:blip r:embed="rId3">
            <a:alphaModFix/>
          </a:blip>
          <a:stretch>
            <a:fillRect/>
          </a:stretch>
        </p:blipFill>
        <p:spPr>
          <a:xfrm>
            <a:off x="136400" y="4494200"/>
            <a:ext cx="649155" cy="649201"/>
          </a:xfrm>
          <a:prstGeom prst="rect">
            <a:avLst/>
          </a:prstGeom>
          <a:noFill/>
          <a:ln>
            <a:noFill/>
          </a:ln>
        </p:spPr>
      </p:pic>
      <p:sp>
        <p:nvSpPr>
          <p:cNvPr id="127" name="Google Shape;127;p35"/>
          <p:cNvSpPr txBox="1">
            <a:spLocks noGrp="1"/>
          </p:cNvSpPr>
          <p:nvPr>
            <p:ph type="title" idx="4294967295"/>
          </p:nvPr>
        </p:nvSpPr>
        <p:spPr>
          <a:xfrm>
            <a:off x="270000" y="1327700"/>
            <a:ext cx="8677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Write your school name here</a:t>
            </a:r>
            <a:endParaRPr sz="3020"/>
          </a:p>
          <a:p>
            <a:pPr marL="0" lvl="0" indent="0" algn="l" rtl="0">
              <a:spcBef>
                <a:spcPts val="0"/>
              </a:spcBef>
              <a:spcAft>
                <a:spcPts val="0"/>
              </a:spcAft>
              <a:buSzPts val="990"/>
              <a:buNone/>
            </a:pPr>
            <a:endParaRPr sz="3020"/>
          </a:p>
        </p:txBody>
      </p:sp>
      <p:sp>
        <p:nvSpPr>
          <p:cNvPr id="128" name="Google Shape;128;p35"/>
          <p:cNvSpPr txBox="1">
            <a:spLocks noGrp="1"/>
          </p:cNvSpPr>
          <p:nvPr>
            <p:ph type="body" idx="4294967295"/>
          </p:nvPr>
        </p:nvSpPr>
        <p:spPr>
          <a:xfrm>
            <a:off x="270000" y="1987073"/>
            <a:ext cx="8677200" cy="421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dirty="0">
                <a:solidFill>
                  <a:schemeClr val="accent2"/>
                </a:solidFill>
              </a:rPr>
              <a:t>Safeguarding team</a:t>
            </a:r>
            <a:endParaRPr b="1" dirty="0">
              <a:solidFill>
                <a:schemeClr val="accent2"/>
              </a:solidFill>
            </a:endParaRPr>
          </a:p>
        </p:txBody>
      </p:sp>
      <p:sp>
        <p:nvSpPr>
          <p:cNvPr id="129" name="Google Shape;129;p35"/>
          <p:cNvSpPr txBox="1">
            <a:spLocks noGrp="1"/>
          </p:cNvSpPr>
          <p:nvPr>
            <p:ph type="body" idx="4294967295"/>
          </p:nvPr>
        </p:nvSpPr>
        <p:spPr>
          <a:xfrm>
            <a:off x="270000" y="2447059"/>
            <a:ext cx="5690100" cy="10446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rgbClr val="000000"/>
              </a:buClr>
              <a:buSzPts val="1400"/>
              <a:buChar char="●"/>
            </a:pPr>
            <a:r>
              <a:rPr lang="en-GB" sz="1400" b="1" i="1">
                <a:solidFill>
                  <a:srgbClr val="000000"/>
                </a:solidFill>
              </a:rPr>
              <a:t>&gt;&gt;INSERT NAME&lt;&lt; </a:t>
            </a:r>
            <a:r>
              <a:rPr lang="en-GB" sz="1400">
                <a:solidFill>
                  <a:srgbClr val="000000"/>
                </a:solidFill>
              </a:rPr>
              <a:t>- Designated Safeguarding Lead (DSL)</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b="1" i="1">
                <a:solidFill>
                  <a:srgbClr val="000000"/>
                </a:solidFill>
              </a:rPr>
              <a:t>&gt;&gt;INSERT NAME&lt;&lt; </a:t>
            </a:r>
            <a:r>
              <a:rPr lang="en-GB" sz="1400">
                <a:solidFill>
                  <a:srgbClr val="000000"/>
                </a:solidFill>
              </a:rPr>
              <a:t>- Deputy DSL</a:t>
            </a:r>
            <a:endParaRPr sz="1400" b="1" i="1">
              <a:solidFill>
                <a:srgbClr val="000000"/>
              </a:solidFill>
            </a:endParaRPr>
          </a:p>
        </p:txBody>
      </p:sp>
      <p:pic>
        <p:nvPicPr>
          <p:cNvPr id="130" name="Google Shape;130;p35"/>
          <p:cNvPicPr preferRelativeResize="0"/>
          <p:nvPr/>
        </p:nvPicPr>
        <p:blipFill rotWithShape="1">
          <a:blip r:embed="rId4">
            <a:alphaModFix/>
          </a:blip>
          <a:srcRect l="-4501" t="-4242" r="-4501" b="-4264"/>
          <a:stretch/>
        </p:blipFill>
        <p:spPr>
          <a:xfrm>
            <a:off x="5885975" y="1117700"/>
            <a:ext cx="2934026" cy="2908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0"/>
          <p:cNvSpPr txBox="1">
            <a:spLocks noGrp="1"/>
          </p:cNvSpPr>
          <p:nvPr>
            <p:ph type="title" idx="4294967295"/>
          </p:nvPr>
        </p:nvSpPr>
        <p:spPr>
          <a:xfrm>
            <a:off x="270000" y="270000"/>
            <a:ext cx="7970100" cy="75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Schools should continue to develop knowledge on topics specified for primary as required and in addition, cover the following content by the end of secondary:</a:t>
            </a:r>
            <a:endParaRPr sz="2400"/>
          </a:p>
        </p:txBody>
      </p:sp>
      <p:sp>
        <p:nvSpPr>
          <p:cNvPr id="667" name="Google Shape;667;p80"/>
          <p:cNvSpPr txBox="1">
            <a:spLocks noGrp="1"/>
          </p:cNvSpPr>
          <p:nvPr>
            <p:ph type="body" idx="4294967295"/>
          </p:nvPr>
        </p:nvSpPr>
        <p:spPr>
          <a:xfrm>
            <a:off x="270000" y="1749000"/>
            <a:ext cx="7196700" cy="27705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Char char="➔"/>
            </a:pPr>
            <a:r>
              <a:rPr lang="en-GB" sz="1200">
                <a:solidFill>
                  <a:srgbClr val="000000"/>
                </a:solidFill>
              </a:rPr>
              <a:t>How to talk about their emotions accurately and sensitively, using appropriate vocabulary.</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That happiness is linked to being connected to others.</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Simple self-care techniques, including the importance of rest, time spent with friends and family, and the benefits of hobbies.</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How to recognise the early signs of mental wellbeing concerns and understand the common types of mental ill-health (such as anxiety and depression).</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How to critically evaluate when something they do or are involved in has a positive or negative effect on their own or others’ mental health.</a:t>
            </a:r>
            <a:endParaRPr sz="1200">
              <a:solidFill>
                <a:srgbClr val="000000"/>
              </a:solidFill>
            </a:endParaRPr>
          </a:p>
          <a:p>
            <a:pPr marL="457200" lvl="0" indent="-304800" algn="l" rtl="0">
              <a:spcBef>
                <a:spcPts val="1000"/>
              </a:spcBef>
              <a:spcAft>
                <a:spcPts val="1000"/>
              </a:spcAft>
              <a:buClr>
                <a:srgbClr val="000000"/>
              </a:buClr>
              <a:buSzPts val="1200"/>
              <a:buChar char="➔"/>
            </a:pPr>
            <a:r>
              <a:rPr lang="en-GB" sz="1200">
                <a:solidFill>
                  <a:srgbClr val="000000"/>
                </a:solidFill>
              </a:rPr>
              <a:t>The benefits and importance of physical exercise, time outdoors, community participation and voluntary and service-based activities on mental wellbeing and happiness.</a:t>
            </a:r>
            <a:endParaRPr sz="1200">
              <a:solidFill>
                <a:srgbClr val="000000"/>
              </a:solidFill>
            </a:endParaRPr>
          </a:p>
        </p:txBody>
      </p:sp>
      <p:pic>
        <p:nvPicPr>
          <p:cNvPr id="668" name="Google Shape;668;p80" title="Expert Feedback@3x.png"/>
          <p:cNvPicPr preferRelativeResize="0"/>
          <p:nvPr/>
        </p:nvPicPr>
        <p:blipFill>
          <a:blip r:embed="rId3">
            <a:alphaModFix/>
          </a:blip>
          <a:stretch>
            <a:fillRect/>
          </a:stretch>
        </p:blipFill>
        <p:spPr>
          <a:xfrm>
            <a:off x="7466700" y="3779126"/>
            <a:ext cx="1353299" cy="10943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81"/>
          <p:cNvSpPr txBox="1">
            <a:spLocks noGrp="1"/>
          </p:cNvSpPr>
          <p:nvPr>
            <p:ph type="title" idx="4294967295"/>
          </p:nvPr>
        </p:nvSpPr>
        <p:spPr>
          <a:xfrm>
            <a:off x="196800" y="43425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2900">
                <a:solidFill>
                  <a:srgbClr val="000000"/>
                </a:solidFill>
              </a:rPr>
              <a:t>How can we support positive mental health?</a:t>
            </a:r>
            <a:endParaRPr sz="2900"/>
          </a:p>
        </p:txBody>
      </p:sp>
      <p:sp>
        <p:nvSpPr>
          <p:cNvPr id="674" name="Google Shape;674;p81"/>
          <p:cNvSpPr txBox="1"/>
          <p:nvPr/>
        </p:nvSpPr>
        <p:spPr>
          <a:xfrm>
            <a:off x="360000" y="3070950"/>
            <a:ext cx="2066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Chivo"/>
                <a:ea typeface="Chivo"/>
                <a:cs typeface="Chivo"/>
                <a:sym typeface="Chivo"/>
              </a:rPr>
              <a:t>Make mental health </a:t>
            </a:r>
            <a:r>
              <a:rPr lang="en-GB" sz="1200" b="1">
                <a:latin typeface="Chivo"/>
                <a:ea typeface="Chivo"/>
                <a:cs typeface="Chivo"/>
                <a:sym typeface="Chivo"/>
              </a:rPr>
              <a:t>known</a:t>
            </a:r>
            <a:endParaRPr sz="1200" b="1">
              <a:latin typeface="Chivo"/>
              <a:ea typeface="Chivo"/>
              <a:cs typeface="Chivo"/>
              <a:sym typeface="Chivo"/>
            </a:endParaRPr>
          </a:p>
        </p:txBody>
      </p:sp>
      <p:sp>
        <p:nvSpPr>
          <p:cNvPr id="675" name="Google Shape;675;p81"/>
          <p:cNvSpPr txBox="1"/>
          <p:nvPr/>
        </p:nvSpPr>
        <p:spPr>
          <a:xfrm>
            <a:off x="6709966" y="3070975"/>
            <a:ext cx="1949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latin typeface="Chivo"/>
                <a:ea typeface="Chivo"/>
                <a:cs typeface="Chivo"/>
                <a:sym typeface="Chivo"/>
              </a:rPr>
              <a:t>Stay involved</a:t>
            </a:r>
            <a:r>
              <a:rPr lang="en-GB" sz="1200">
                <a:latin typeface="Chivo SemiBold"/>
                <a:ea typeface="Chivo SemiBold"/>
                <a:cs typeface="Chivo SemiBold"/>
                <a:sym typeface="Chivo SemiBold"/>
              </a:rPr>
              <a:t> </a:t>
            </a:r>
            <a:r>
              <a:rPr lang="en-GB" sz="1200">
                <a:latin typeface="Chivo"/>
                <a:ea typeface="Chivo"/>
                <a:cs typeface="Chivo"/>
                <a:sym typeface="Chivo"/>
              </a:rPr>
              <a:t>in the child’s progress</a:t>
            </a:r>
            <a:br>
              <a:rPr lang="en-GB" sz="1200">
                <a:latin typeface="Chivo"/>
                <a:ea typeface="Chivo"/>
                <a:cs typeface="Chivo"/>
                <a:sym typeface="Chivo"/>
              </a:rPr>
            </a:br>
            <a:r>
              <a:rPr lang="en-GB" sz="1200">
                <a:latin typeface="Chivo"/>
                <a:ea typeface="Chivo"/>
                <a:cs typeface="Chivo"/>
                <a:sym typeface="Chivo"/>
              </a:rPr>
              <a:t>and recovery</a:t>
            </a:r>
            <a:endParaRPr sz="1200">
              <a:latin typeface="Chivo"/>
              <a:ea typeface="Chivo"/>
              <a:cs typeface="Chivo"/>
              <a:sym typeface="Chivo"/>
            </a:endParaRPr>
          </a:p>
          <a:p>
            <a:pPr marL="0" lvl="0" indent="0" algn="l" rtl="0">
              <a:lnSpc>
                <a:spcPct val="115000"/>
              </a:lnSpc>
              <a:spcBef>
                <a:spcPts val="0"/>
              </a:spcBef>
              <a:spcAft>
                <a:spcPts val="0"/>
              </a:spcAft>
              <a:buNone/>
            </a:pPr>
            <a:endParaRPr sz="1200">
              <a:latin typeface="Chivo Medium"/>
              <a:ea typeface="Chivo Medium"/>
              <a:cs typeface="Chivo Medium"/>
              <a:sym typeface="Chivo Medium"/>
            </a:endParaRPr>
          </a:p>
        </p:txBody>
      </p:sp>
      <p:sp>
        <p:nvSpPr>
          <p:cNvPr id="676" name="Google Shape;676;p81"/>
          <p:cNvSpPr txBox="1"/>
          <p:nvPr/>
        </p:nvSpPr>
        <p:spPr>
          <a:xfrm>
            <a:off x="2232875" y="3070950"/>
            <a:ext cx="22602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Have an </a:t>
            </a:r>
            <a:r>
              <a:rPr lang="en-GB" sz="1200" b="1">
                <a:latin typeface="Chivo"/>
                <a:ea typeface="Chivo"/>
                <a:cs typeface="Chivo"/>
                <a:sym typeface="Chivo"/>
              </a:rPr>
              <a:t>open-door policy</a:t>
            </a:r>
            <a:r>
              <a:rPr lang="en-GB" sz="1200">
                <a:latin typeface="Chivo"/>
                <a:ea typeface="Chivo"/>
                <a:cs typeface="Chivo"/>
                <a:sym typeface="Chivo"/>
              </a:rPr>
              <a:t> and ensure your pupils know you’re always there</a:t>
            </a:r>
            <a:br>
              <a:rPr lang="en-GB" sz="1200">
                <a:latin typeface="Chivo"/>
                <a:ea typeface="Chivo"/>
                <a:cs typeface="Chivo"/>
                <a:sym typeface="Chivo"/>
              </a:rPr>
            </a:br>
            <a:r>
              <a:rPr lang="en-GB" sz="1200">
                <a:latin typeface="Chivo"/>
                <a:ea typeface="Chivo"/>
                <a:cs typeface="Chivo"/>
                <a:sym typeface="Chivo"/>
              </a:rPr>
              <a:t>to listen</a:t>
            </a:r>
            <a:endParaRPr sz="1200">
              <a:latin typeface="Chivo Medium"/>
              <a:ea typeface="Chivo Medium"/>
              <a:cs typeface="Chivo Medium"/>
              <a:sym typeface="Chivo Medium"/>
            </a:endParaRPr>
          </a:p>
        </p:txBody>
      </p:sp>
      <p:sp>
        <p:nvSpPr>
          <p:cNvPr id="677" name="Google Shape;677;p81"/>
          <p:cNvSpPr txBox="1"/>
          <p:nvPr/>
        </p:nvSpPr>
        <p:spPr>
          <a:xfrm>
            <a:off x="4626976" y="3070950"/>
            <a:ext cx="19491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Work with parents, remembering that the needs of the child should be considered</a:t>
            </a:r>
            <a:br>
              <a:rPr lang="en-GB" sz="1200">
                <a:latin typeface="Chivo"/>
                <a:ea typeface="Chivo"/>
                <a:cs typeface="Chivo"/>
                <a:sym typeface="Chivo"/>
              </a:rPr>
            </a:br>
            <a:r>
              <a:rPr lang="en-GB" sz="1200">
                <a:latin typeface="Chivo"/>
                <a:ea typeface="Chivo"/>
                <a:cs typeface="Chivo"/>
                <a:sym typeface="Chivo"/>
              </a:rPr>
              <a:t>as the </a:t>
            </a:r>
            <a:r>
              <a:rPr lang="en-GB" sz="1200" b="1">
                <a:latin typeface="Chivo"/>
                <a:ea typeface="Chivo"/>
                <a:cs typeface="Chivo"/>
                <a:sym typeface="Chivo"/>
              </a:rPr>
              <a:t>priority</a:t>
            </a:r>
            <a:endParaRPr sz="1200" b="1">
              <a:latin typeface="Chivo"/>
              <a:ea typeface="Chivo"/>
              <a:cs typeface="Chivo"/>
              <a:sym typeface="Chivo"/>
            </a:endParaRPr>
          </a:p>
        </p:txBody>
      </p:sp>
      <p:pic>
        <p:nvPicPr>
          <p:cNvPr id="678" name="Google Shape;678;p81"/>
          <p:cNvPicPr preferRelativeResize="0"/>
          <p:nvPr/>
        </p:nvPicPr>
        <p:blipFill>
          <a:blip r:embed="rId3">
            <a:alphaModFix/>
          </a:blip>
          <a:stretch>
            <a:fillRect/>
          </a:stretch>
        </p:blipFill>
        <p:spPr>
          <a:xfrm>
            <a:off x="651825" y="1550192"/>
            <a:ext cx="1378099" cy="1378099"/>
          </a:xfrm>
          <a:prstGeom prst="rect">
            <a:avLst/>
          </a:prstGeom>
          <a:noFill/>
          <a:ln>
            <a:noFill/>
          </a:ln>
        </p:spPr>
      </p:pic>
      <p:pic>
        <p:nvPicPr>
          <p:cNvPr id="679" name="Google Shape;679;p81"/>
          <p:cNvPicPr preferRelativeResize="0"/>
          <p:nvPr/>
        </p:nvPicPr>
        <p:blipFill>
          <a:blip r:embed="rId4">
            <a:alphaModFix/>
          </a:blip>
          <a:stretch>
            <a:fillRect/>
          </a:stretch>
        </p:blipFill>
        <p:spPr>
          <a:xfrm>
            <a:off x="2620250" y="1559088"/>
            <a:ext cx="1359648" cy="1360307"/>
          </a:xfrm>
          <a:prstGeom prst="rect">
            <a:avLst/>
          </a:prstGeom>
          <a:noFill/>
          <a:ln>
            <a:noFill/>
          </a:ln>
        </p:spPr>
      </p:pic>
      <p:pic>
        <p:nvPicPr>
          <p:cNvPr id="680" name="Google Shape;680;p81"/>
          <p:cNvPicPr preferRelativeResize="0"/>
          <p:nvPr/>
        </p:nvPicPr>
        <p:blipFill>
          <a:blip r:embed="rId5">
            <a:alphaModFix/>
          </a:blip>
          <a:stretch>
            <a:fillRect/>
          </a:stretch>
        </p:blipFill>
        <p:spPr>
          <a:xfrm>
            <a:off x="7001812" y="1570004"/>
            <a:ext cx="1378076" cy="1338474"/>
          </a:xfrm>
          <a:prstGeom prst="rect">
            <a:avLst/>
          </a:prstGeom>
          <a:noFill/>
          <a:ln>
            <a:noFill/>
          </a:ln>
        </p:spPr>
      </p:pic>
      <p:pic>
        <p:nvPicPr>
          <p:cNvPr id="681" name="Google Shape;681;p81"/>
          <p:cNvPicPr preferRelativeResize="0"/>
          <p:nvPr/>
        </p:nvPicPr>
        <p:blipFill>
          <a:blip r:embed="rId6">
            <a:alphaModFix/>
          </a:blip>
          <a:stretch>
            <a:fillRect/>
          </a:stretch>
        </p:blipFill>
        <p:spPr>
          <a:xfrm>
            <a:off x="5044650" y="1676041"/>
            <a:ext cx="1126400" cy="112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2"/>
          <p:cNvSpPr txBox="1">
            <a:spLocks noGrp="1"/>
          </p:cNvSpPr>
          <p:nvPr>
            <p:ph type="title" idx="4294967295"/>
          </p:nvPr>
        </p:nvSpPr>
        <p:spPr>
          <a:xfrm>
            <a:off x="3729300" y="1443710"/>
            <a:ext cx="5090700" cy="646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The NSPCC has reported a </a:t>
            </a:r>
            <a:r>
              <a:rPr lang="en-GB" sz="1400">
                <a:solidFill>
                  <a:srgbClr val="000000"/>
                </a:solidFill>
                <a:highlight>
                  <a:schemeClr val="accent2"/>
                </a:highlight>
                <a:latin typeface="Chivo"/>
                <a:ea typeface="Chivo"/>
                <a:cs typeface="Chivo"/>
                <a:sym typeface="Chivo"/>
              </a:rPr>
              <a:t>record number</a:t>
            </a:r>
            <a:r>
              <a:rPr lang="en-GB" sz="1400">
                <a:solidFill>
                  <a:srgbClr val="000000"/>
                </a:solidFill>
                <a:latin typeface="Chivo"/>
                <a:ea typeface="Chivo"/>
                <a:cs typeface="Chivo"/>
                <a:sym typeface="Chivo"/>
              </a:rPr>
              <a:t> of calls to their helpline concerning children at risk of domestic abuse.</a:t>
            </a:r>
            <a:endParaRPr sz="1400">
              <a:solidFill>
                <a:srgbClr val="7396F7"/>
              </a:solidFill>
              <a:latin typeface="Chivo"/>
              <a:ea typeface="Chivo"/>
              <a:cs typeface="Chivo"/>
              <a:sym typeface="Chivo"/>
            </a:endParaRPr>
          </a:p>
        </p:txBody>
      </p:sp>
      <p:sp>
        <p:nvSpPr>
          <p:cNvPr id="687" name="Google Shape;687;p82"/>
          <p:cNvSpPr txBox="1"/>
          <p:nvPr/>
        </p:nvSpPr>
        <p:spPr>
          <a:xfrm>
            <a:off x="3729300" y="615913"/>
            <a:ext cx="50907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000">
                <a:latin typeface="PT Serif"/>
                <a:ea typeface="PT Serif"/>
                <a:cs typeface="PT Serif"/>
                <a:sym typeface="PT Serif"/>
              </a:rPr>
              <a:t>Domestic abuse</a:t>
            </a:r>
            <a:endParaRPr sz="3000">
              <a:solidFill>
                <a:schemeClr val="accent2"/>
              </a:solidFill>
              <a:latin typeface="PT Serif"/>
              <a:ea typeface="PT Serif"/>
              <a:cs typeface="PT Serif"/>
              <a:sym typeface="PT Serif"/>
            </a:endParaRPr>
          </a:p>
        </p:txBody>
      </p:sp>
      <p:sp>
        <p:nvSpPr>
          <p:cNvPr id="688" name="Google Shape;688;p82"/>
          <p:cNvSpPr/>
          <p:nvPr/>
        </p:nvSpPr>
        <p:spPr>
          <a:xfrm>
            <a:off x="3824403" y="2300044"/>
            <a:ext cx="1252800" cy="9012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7,825</a:t>
            </a:r>
            <a:endParaRPr sz="1800">
              <a:latin typeface="Chivo SemiBold"/>
              <a:ea typeface="Chivo SemiBold"/>
              <a:cs typeface="Chivo SemiBold"/>
              <a:sym typeface="Chivo SemiBold"/>
            </a:endParaRPr>
          </a:p>
        </p:txBody>
      </p:sp>
      <p:sp>
        <p:nvSpPr>
          <p:cNvPr id="689" name="Google Shape;689;p82"/>
          <p:cNvSpPr/>
          <p:nvPr/>
        </p:nvSpPr>
        <p:spPr>
          <a:xfrm>
            <a:off x="3824344" y="3473990"/>
            <a:ext cx="1252800" cy="9012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21 adults daily</a:t>
            </a:r>
            <a:endParaRPr sz="1800">
              <a:latin typeface="Chivo SemiBold"/>
              <a:ea typeface="Chivo SemiBold"/>
              <a:cs typeface="Chivo SemiBold"/>
              <a:sym typeface="Chivo SemiBold"/>
            </a:endParaRPr>
          </a:p>
        </p:txBody>
      </p:sp>
      <p:sp>
        <p:nvSpPr>
          <p:cNvPr id="690" name="Google Shape;690;p82"/>
          <p:cNvSpPr txBox="1"/>
          <p:nvPr/>
        </p:nvSpPr>
        <p:spPr>
          <a:xfrm>
            <a:off x="5387393" y="2178832"/>
            <a:ext cx="34323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In the last year, they have received </a:t>
            </a:r>
            <a:r>
              <a:rPr lang="en-GB" b="1">
                <a:latin typeface="PT Serif"/>
                <a:ea typeface="PT Serif"/>
                <a:cs typeface="PT Serif"/>
                <a:sym typeface="PT Serif"/>
              </a:rPr>
              <a:t>7,825</a:t>
            </a:r>
            <a:r>
              <a:rPr lang="en-GB">
                <a:latin typeface="PT Serif"/>
                <a:ea typeface="PT Serif"/>
                <a:cs typeface="PT Serif"/>
                <a:sym typeface="PT Serif"/>
              </a:rPr>
              <a:t> calls from adults whose main concern was about children experiencing domestic abuse.</a:t>
            </a:r>
            <a:endParaRPr>
              <a:latin typeface="PT Serif"/>
              <a:ea typeface="PT Serif"/>
              <a:cs typeface="PT Serif"/>
              <a:sym typeface="PT Serif"/>
            </a:endParaRPr>
          </a:p>
        </p:txBody>
      </p:sp>
      <p:sp>
        <p:nvSpPr>
          <p:cNvPr id="691" name="Google Shape;691;p82"/>
          <p:cNvSpPr txBox="1"/>
          <p:nvPr/>
        </p:nvSpPr>
        <p:spPr>
          <a:xfrm>
            <a:off x="5387405" y="3476728"/>
            <a:ext cx="3432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That’s an average of </a:t>
            </a:r>
            <a:r>
              <a:rPr lang="en-GB" b="1">
                <a:latin typeface="PT Serif"/>
                <a:ea typeface="PT Serif"/>
                <a:cs typeface="PT Serif"/>
                <a:sym typeface="PT Serif"/>
              </a:rPr>
              <a:t>21 adults reaching out to the helpline every day</a:t>
            </a:r>
            <a:r>
              <a:rPr lang="en-GB">
                <a:latin typeface="PT Serif"/>
                <a:ea typeface="PT Serif"/>
                <a:cs typeface="PT Serif"/>
                <a:sym typeface="PT Serif"/>
              </a:rPr>
              <a:t> with concerns about domestic abuse.</a:t>
            </a:r>
            <a:endParaRPr>
              <a:latin typeface="PT Serif"/>
              <a:ea typeface="PT Serif"/>
              <a:cs typeface="PT Serif"/>
              <a:sym typeface="PT Serif"/>
            </a:endParaRPr>
          </a:p>
        </p:txBody>
      </p:sp>
      <p:cxnSp>
        <p:nvCxnSpPr>
          <p:cNvPr id="692" name="Google Shape;692;p82"/>
          <p:cNvCxnSpPr>
            <a:stCxn id="688" idx="3"/>
            <a:endCxn id="690" idx="1"/>
          </p:cNvCxnSpPr>
          <p:nvPr/>
        </p:nvCxnSpPr>
        <p:spPr>
          <a:xfrm>
            <a:off x="5077203" y="2750644"/>
            <a:ext cx="310200" cy="0"/>
          </a:xfrm>
          <a:prstGeom prst="straightConnector1">
            <a:avLst/>
          </a:prstGeom>
          <a:noFill/>
          <a:ln w="19050" cap="flat" cmpd="sng">
            <a:solidFill>
              <a:srgbClr val="7396F7"/>
            </a:solidFill>
            <a:prstDash val="solid"/>
            <a:round/>
            <a:headEnd type="none" w="med" len="med"/>
            <a:tailEnd type="triangle" w="med" len="med"/>
          </a:ln>
        </p:spPr>
      </p:cxnSp>
      <p:cxnSp>
        <p:nvCxnSpPr>
          <p:cNvPr id="693" name="Google Shape;693;p82"/>
          <p:cNvCxnSpPr>
            <a:endCxn id="691" idx="1"/>
          </p:cNvCxnSpPr>
          <p:nvPr/>
        </p:nvCxnSpPr>
        <p:spPr>
          <a:xfrm>
            <a:off x="5019605" y="3924628"/>
            <a:ext cx="367800" cy="0"/>
          </a:xfrm>
          <a:prstGeom prst="straightConnector1">
            <a:avLst/>
          </a:prstGeom>
          <a:noFill/>
          <a:ln w="19050" cap="flat" cmpd="sng">
            <a:solidFill>
              <a:srgbClr val="7396F7"/>
            </a:solidFill>
            <a:prstDash val="solid"/>
            <a:round/>
            <a:headEnd type="none" w="med" len="med"/>
            <a:tailEnd type="triangle" w="med" len="med"/>
          </a:ln>
        </p:spPr>
      </p:cxnSp>
      <p:pic>
        <p:nvPicPr>
          <p:cNvPr id="694" name="Google Shape;694;p82" title="HST_Domestic Violence Abuse Training_A.png"/>
          <p:cNvPicPr preferRelativeResize="0"/>
          <p:nvPr/>
        </p:nvPicPr>
        <p:blipFill>
          <a:blip r:embed="rId3">
            <a:alphaModFix/>
          </a:blip>
          <a:stretch>
            <a:fillRect/>
          </a:stretch>
        </p:blipFill>
        <p:spPr>
          <a:xfrm>
            <a:off x="270000" y="1340988"/>
            <a:ext cx="3244100" cy="23091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1000"/>
                                        <p:tgtEl>
                                          <p:spTgt spid="688"/>
                                        </p:tgtEl>
                                      </p:cBhvr>
                                    </p:animEffect>
                                  </p:childTnLst>
                                </p:cTn>
                              </p:par>
                              <p:par>
                                <p:cTn id="8" presetID="10" presetClass="entr" presetSubtype="0" fill="hold" nodeType="withEffect">
                                  <p:stCondLst>
                                    <p:cond delay="0"/>
                                  </p:stCondLst>
                                  <p:childTnLst>
                                    <p:set>
                                      <p:cBhvr>
                                        <p:cTn id="9" dur="1" fill="hold">
                                          <p:stCondLst>
                                            <p:cond delay="0"/>
                                          </p:stCondLst>
                                        </p:cTn>
                                        <p:tgtEl>
                                          <p:spTgt spid="690"/>
                                        </p:tgtEl>
                                        <p:attrNameLst>
                                          <p:attrName>style.visibility</p:attrName>
                                        </p:attrNameLst>
                                      </p:cBhvr>
                                      <p:to>
                                        <p:strVal val="visible"/>
                                      </p:to>
                                    </p:set>
                                    <p:animEffect transition="in" filter="fade">
                                      <p:cBhvr>
                                        <p:cTn id="10" dur="1000"/>
                                        <p:tgtEl>
                                          <p:spTgt spid="690"/>
                                        </p:tgtEl>
                                      </p:cBhvr>
                                    </p:animEffect>
                                  </p:childTnLst>
                                </p:cTn>
                              </p:par>
                              <p:par>
                                <p:cTn id="11" presetID="10" presetClass="entr" presetSubtype="0" fill="hold" nodeType="withEffect">
                                  <p:stCondLst>
                                    <p:cond delay="0"/>
                                  </p:stCondLst>
                                  <p:childTnLst>
                                    <p:set>
                                      <p:cBhvr>
                                        <p:cTn id="12" dur="1" fill="hold">
                                          <p:stCondLst>
                                            <p:cond delay="0"/>
                                          </p:stCondLst>
                                        </p:cTn>
                                        <p:tgtEl>
                                          <p:spTgt spid="692"/>
                                        </p:tgtEl>
                                        <p:attrNameLst>
                                          <p:attrName>style.visibility</p:attrName>
                                        </p:attrNameLst>
                                      </p:cBhvr>
                                      <p:to>
                                        <p:strVal val="visible"/>
                                      </p:to>
                                    </p:set>
                                    <p:animEffect transition="in" filter="fade">
                                      <p:cBhvr>
                                        <p:cTn id="13" dur="1000"/>
                                        <p:tgtEl>
                                          <p:spTgt spid="69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89"/>
                                        </p:tgtEl>
                                        <p:attrNameLst>
                                          <p:attrName>style.visibility</p:attrName>
                                        </p:attrNameLst>
                                      </p:cBhvr>
                                      <p:to>
                                        <p:strVal val="visible"/>
                                      </p:to>
                                    </p:set>
                                    <p:animEffect transition="in" filter="fade">
                                      <p:cBhvr>
                                        <p:cTn id="18" dur="1000"/>
                                        <p:tgtEl>
                                          <p:spTgt spid="689"/>
                                        </p:tgtEl>
                                      </p:cBhvr>
                                    </p:animEffect>
                                  </p:childTnLst>
                                </p:cTn>
                              </p:par>
                              <p:par>
                                <p:cTn id="19" presetID="10" presetClass="entr" presetSubtype="0" fill="hold" nodeType="withEffect">
                                  <p:stCondLst>
                                    <p:cond delay="0"/>
                                  </p:stCondLst>
                                  <p:childTnLst>
                                    <p:set>
                                      <p:cBhvr>
                                        <p:cTn id="20" dur="1" fill="hold">
                                          <p:stCondLst>
                                            <p:cond delay="0"/>
                                          </p:stCondLst>
                                        </p:cTn>
                                        <p:tgtEl>
                                          <p:spTgt spid="691"/>
                                        </p:tgtEl>
                                        <p:attrNameLst>
                                          <p:attrName>style.visibility</p:attrName>
                                        </p:attrNameLst>
                                      </p:cBhvr>
                                      <p:to>
                                        <p:strVal val="visible"/>
                                      </p:to>
                                    </p:set>
                                    <p:animEffect transition="in" filter="fade">
                                      <p:cBhvr>
                                        <p:cTn id="21" dur="1000"/>
                                        <p:tgtEl>
                                          <p:spTgt spid="691"/>
                                        </p:tgtEl>
                                      </p:cBhvr>
                                    </p:animEffect>
                                  </p:childTnLst>
                                </p:cTn>
                              </p:par>
                              <p:par>
                                <p:cTn id="22" presetID="10" presetClass="entr" presetSubtype="0" fill="hold" nodeType="withEffect">
                                  <p:stCondLst>
                                    <p:cond delay="0"/>
                                  </p:stCondLst>
                                  <p:childTnLst>
                                    <p:set>
                                      <p:cBhvr>
                                        <p:cTn id="23" dur="1" fill="hold">
                                          <p:stCondLst>
                                            <p:cond delay="0"/>
                                          </p:stCondLst>
                                        </p:cTn>
                                        <p:tgtEl>
                                          <p:spTgt spid="693"/>
                                        </p:tgtEl>
                                        <p:attrNameLst>
                                          <p:attrName>style.visibility</p:attrName>
                                        </p:attrNameLst>
                                      </p:cBhvr>
                                      <p:to>
                                        <p:strVal val="visible"/>
                                      </p:to>
                                    </p:set>
                                    <p:animEffect transition="in" filter="fade">
                                      <p:cBhvr>
                                        <p:cTn id="24" dur="10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grpSp>
        <p:nvGrpSpPr>
          <p:cNvPr id="699" name="Google Shape;699;p83"/>
          <p:cNvGrpSpPr/>
          <p:nvPr/>
        </p:nvGrpSpPr>
        <p:grpSpPr>
          <a:xfrm>
            <a:off x="270000" y="2016450"/>
            <a:ext cx="2389875" cy="2206200"/>
            <a:chOff x="270000" y="2016450"/>
            <a:chExt cx="2389875" cy="2206200"/>
          </a:xfrm>
        </p:grpSpPr>
        <p:cxnSp>
          <p:nvCxnSpPr>
            <p:cNvPr id="700" name="Google Shape;700;p83"/>
            <p:cNvCxnSpPr>
              <a:endCxn id="701" idx="3"/>
            </p:cNvCxnSpPr>
            <p:nvPr/>
          </p:nvCxnSpPr>
          <p:spPr>
            <a:xfrm>
              <a:off x="2149275" y="3119550"/>
              <a:ext cx="510600" cy="0"/>
            </a:xfrm>
            <a:prstGeom prst="straightConnector1">
              <a:avLst/>
            </a:prstGeom>
            <a:noFill/>
            <a:ln w="9525" cap="flat" cmpd="sng">
              <a:solidFill>
                <a:schemeClr val="dk2"/>
              </a:solidFill>
              <a:prstDash val="solid"/>
              <a:round/>
              <a:headEnd type="none" w="med" len="med"/>
              <a:tailEnd type="triangle" w="med" len="med"/>
            </a:ln>
          </p:spPr>
        </p:cxnSp>
        <p:sp>
          <p:nvSpPr>
            <p:cNvPr id="702" name="Google Shape;702;p83"/>
            <p:cNvSpPr/>
            <p:nvPr/>
          </p:nvSpPr>
          <p:spPr>
            <a:xfrm flipH="1">
              <a:off x="270000" y="20164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Witnessing</a:t>
              </a:r>
              <a:r>
                <a:rPr lang="en-GB" sz="1200">
                  <a:latin typeface="Chivo"/>
                  <a:ea typeface="Chivo"/>
                  <a:cs typeface="Chivo"/>
                  <a:sym typeface="Chivo"/>
                </a:rPr>
                <a:t> domestic abuse is child abuse.</a:t>
              </a:r>
              <a:endParaRPr sz="1200">
                <a:solidFill>
                  <a:schemeClr val="dk2"/>
                </a:solidFill>
                <a:latin typeface="Chivo"/>
                <a:ea typeface="Chivo"/>
                <a:cs typeface="Chivo"/>
                <a:sym typeface="Chivo"/>
              </a:endParaRPr>
            </a:p>
          </p:txBody>
        </p:sp>
      </p:grpSp>
      <p:sp>
        <p:nvSpPr>
          <p:cNvPr id="703" name="Google Shape;703;p83"/>
          <p:cNvSpPr/>
          <p:nvPr/>
        </p:nvSpPr>
        <p:spPr>
          <a:xfrm flipH="1">
            <a:off x="2659875" y="2016450"/>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TRUE </a:t>
            </a:r>
            <a:br>
              <a:rPr lang="en-GB" sz="1200">
                <a:latin typeface="Chivo"/>
                <a:ea typeface="Chivo"/>
                <a:cs typeface="Chivo"/>
                <a:sym typeface="Chivo"/>
              </a:rPr>
            </a:br>
            <a:r>
              <a:rPr lang="en-GB" sz="1200">
                <a:latin typeface="Chivo"/>
                <a:ea typeface="Chivo"/>
                <a:cs typeface="Chivo"/>
                <a:sym typeface="Chivo"/>
              </a:rPr>
              <a:t>Regardless of whether a child is being harmed themselves, domestic abuse always has an impact on children.</a:t>
            </a:r>
            <a:br>
              <a:rPr lang="en-GB" sz="1200">
                <a:latin typeface="Chivo"/>
                <a:ea typeface="Chivo"/>
                <a:cs typeface="Chivo"/>
                <a:sym typeface="Chivo"/>
              </a:rPr>
            </a:br>
            <a:r>
              <a:rPr lang="en-GB" sz="1200">
                <a:latin typeface="Chivo"/>
                <a:ea typeface="Chivo"/>
                <a:cs typeface="Chivo"/>
                <a:sym typeface="Chivo"/>
              </a:rPr>
              <a:t>The Domestic Abuse Act 2021 recognises that children are victims of domestic abuse if they see, hear or experience the effects of domestic abuse.</a:t>
            </a:r>
            <a:endParaRPr sz="1300">
              <a:latin typeface="Chivo"/>
              <a:ea typeface="Chivo"/>
              <a:cs typeface="Chivo"/>
              <a:sym typeface="Chivo"/>
            </a:endParaRPr>
          </a:p>
        </p:txBody>
      </p:sp>
      <p:sp>
        <p:nvSpPr>
          <p:cNvPr id="704" name="Google Shape;704;p83"/>
          <p:cNvSpPr txBox="1">
            <a:spLocks noGrp="1"/>
          </p:cNvSpPr>
          <p:nvPr>
            <p:ph type="body" idx="4294967295"/>
          </p:nvPr>
        </p:nvSpPr>
        <p:spPr>
          <a:xfrm>
            <a:off x="273050" y="1373450"/>
            <a:ext cx="5940000" cy="4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Discuss whether the following statements are true or false</a:t>
            </a:r>
            <a:endParaRPr/>
          </a:p>
        </p:txBody>
      </p:sp>
      <p:sp>
        <p:nvSpPr>
          <p:cNvPr id="705" name="Google Shape;705;p83"/>
          <p:cNvSpPr txBox="1"/>
          <p:nvPr/>
        </p:nvSpPr>
        <p:spPr>
          <a:xfrm>
            <a:off x="273050" y="76845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pic>
        <p:nvPicPr>
          <p:cNvPr id="706" name="Google Shape;706;p83" title="23-LGSA-V4_TypesOfAbuse_03_DomesticSigns.png"/>
          <p:cNvPicPr preferRelativeResize="0"/>
          <p:nvPr/>
        </p:nvPicPr>
        <p:blipFill rotWithShape="1">
          <a:blip r:embed="rId3">
            <a:alphaModFix/>
          </a:blip>
          <a:srcRect l="12681" t="12681" r="12674" b="12674"/>
          <a:stretch/>
        </p:blipFill>
        <p:spPr>
          <a:xfrm>
            <a:off x="6399550" y="1799150"/>
            <a:ext cx="2423501" cy="2423501"/>
          </a:xfrm>
          <a:prstGeom prst="rect">
            <a:avLst/>
          </a:prstGeom>
          <a:noFill/>
          <a:ln>
            <a:noFill/>
          </a:ln>
        </p:spPr>
      </p:pic>
      <p:grpSp>
        <p:nvGrpSpPr>
          <p:cNvPr id="707" name="Google Shape;707;p83"/>
          <p:cNvGrpSpPr/>
          <p:nvPr/>
        </p:nvGrpSpPr>
        <p:grpSpPr>
          <a:xfrm>
            <a:off x="270000" y="2016450"/>
            <a:ext cx="2389875" cy="2206200"/>
            <a:chOff x="-4271750" y="7304675"/>
            <a:chExt cx="2389875" cy="2206200"/>
          </a:xfrm>
        </p:grpSpPr>
        <p:cxnSp>
          <p:nvCxnSpPr>
            <p:cNvPr id="708" name="Google Shape;708;p83"/>
            <p:cNvCxnSpPr/>
            <p:nvPr/>
          </p:nvCxnSpPr>
          <p:spPr>
            <a:xfrm>
              <a:off x="-2351375" y="8407775"/>
              <a:ext cx="469500" cy="0"/>
            </a:xfrm>
            <a:prstGeom prst="straightConnector1">
              <a:avLst/>
            </a:prstGeom>
            <a:noFill/>
            <a:ln w="9525" cap="flat" cmpd="sng">
              <a:solidFill>
                <a:schemeClr val="dk2"/>
              </a:solidFill>
              <a:prstDash val="solid"/>
              <a:round/>
              <a:headEnd type="none" w="med" len="med"/>
              <a:tailEnd type="triangle" w="med" len="med"/>
            </a:ln>
          </p:spPr>
        </p:cxnSp>
        <p:sp>
          <p:nvSpPr>
            <p:cNvPr id="709" name="Google Shape;709;p83"/>
            <p:cNvSpPr/>
            <p:nvPr/>
          </p:nvSpPr>
          <p:spPr>
            <a:xfrm flipH="1">
              <a:off x="-4271750" y="7304675"/>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latin typeface="Chivo"/>
                  <a:ea typeface="Chivo"/>
                  <a:cs typeface="Chivo"/>
                  <a:sym typeface="Chivo"/>
                </a:rPr>
                <a:t>Domestic abuse is </a:t>
              </a:r>
              <a:r>
                <a:rPr lang="en-GB" sz="1200" b="1">
                  <a:latin typeface="Chivo"/>
                  <a:ea typeface="Chivo"/>
                  <a:cs typeface="Chivo"/>
                  <a:sym typeface="Chivo"/>
                </a:rPr>
                <a:t>primarily an issue</a:t>
              </a:r>
              <a:r>
                <a:rPr lang="en-GB" sz="1200">
                  <a:latin typeface="Chivo"/>
                  <a:ea typeface="Chivo"/>
                  <a:cs typeface="Chivo"/>
                  <a:sym typeface="Chivo"/>
                </a:rPr>
                <a:t> in low-income or disadvantaged households.</a:t>
              </a:r>
              <a:endParaRPr sz="1300">
                <a:solidFill>
                  <a:schemeClr val="dk2"/>
                </a:solidFill>
                <a:latin typeface="Chivo"/>
                <a:ea typeface="Chivo"/>
                <a:cs typeface="Chivo"/>
                <a:sym typeface="Chivo"/>
              </a:endParaRPr>
            </a:p>
          </p:txBody>
        </p:sp>
      </p:grpSp>
      <p:sp>
        <p:nvSpPr>
          <p:cNvPr id="710" name="Google Shape;710;p83"/>
          <p:cNvSpPr/>
          <p:nvPr/>
        </p:nvSpPr>
        <p:spPr>
          <a:xfrm flipH="1">
            <a:off x="2659875" y="2016450"/>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FALSE </a:t>
            </a:r>
            <a:br>
              <a:rPr lang="en-GB" sz="1200">
                <a:latin typeface="Chivo"/>
                <a:ea typeface="Chivo"/>
                <a:cs typeface="Chivo"/>
                <a:sym typeface="Chivo"/>
              </a:rPr>
            </a:br>
            <a:r>
              <a:rPr lang="en-GB" sz="1200">
                <a:latin typeface="Chivo"/>
                <a:ea typeface="Chivo"/>
                <a:cs typeface="Chivo"/>
                <a:sym typeface="Chivo"/>
              </a:rPr>
              <a:t>The reality is that domestic abuse can occur in any relationship, affecting individuals across all socioeconomic backgrounds. We shouldn’t assume that this is only an issue in low-income or disadvantaged households.</a:t>
            </a:r>
            <a:endParaRPr>
              <a:latin typeface="Chivo"/>
              <a:ea typeface="Chivo"/>
              <a:cs typeface="Chivo"/>
              <a:sym typeface="Chivo"/>
            </a:endParaRPr>
          </a:p>
        </p:txBody>
      </p:sp>
      <p:grpSp>
        <p:nvGrpSpPr>
          <p:cNvPr id="711" name="Google Shape;711;p83"/>
          <p:cNvGrpSpPr/>
          <p:nvPr/>
        </p:nvGrpSpPr>
        <p:grpSpPr>
          <a:xfrm>
            <a:off x="270000" y="2016450"/>
            <a:ext cx="2389875" cy="2206200"/>
            <a:chOff x="6469525" y="5449625"/>
            <a:chExt cx="2389875" cy="2206200"/>
          </a:xfrm>
        </p:grpSpPr>
        <p:cxnSp>
          <p:nvCxnSpPr>
            <p:cNvPr id="712" name="Google Shape;712;p83"/>
            <p:cNvCxnSpPr/>
            <p:nvPr/>
          </p:nvCxnSpPr>
          <p:spPr>
            <a:xfrm>
              <a:off x="8348800" y="6552725"/>
              <a:ext cx="510600" cy="0"/>
            </a:xfrm>
            <a:prstGeom prst="straightConnector1">
              <a:avLst/>
            </a:prstGeom>
            <a:noFill/>
            <a:ln w="9525" cap="flat" cmpd="sng">
              <a:solidFill>
                <a:schemeClr val="dk2"/>
              </a:solidFill>
              <a:prstDash val="solid"/>
              <a:round/>
              <a:headEnd type="none" w="med" len="med"/>
              <a:tailEnd type="triangle" w="med" len="med"/>
            </a:ln>
          </p:spPr>
        </p:cxnSp>
        <p:sp>
          <p:nvSpPr>
            <p:cNvPr id="713" name="Google Shape;713;p83"/>
            <p:cNvSpPr/>
            <p:nvPr/>
          </p:nvSpPr>
          <p:spPr>
            <a:xfrm flipH="1">
              <a:off x="6469525" y="5449625"/>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latin typeface="Chivo"/>
                  <a:ea typeface="Chivo"/>
                  <a:cs typeface="Chivo"/>
                  <a:sym typeface="Chivo"/>
                </a:rPr>
                <a:t>It is </a:t>
              </a:r>
              <a:r>
                <a:rPr lang="en-GB" sz="1200" b="1">
                  <a:latin typeface="Chivo"/>
                  <a:ea typeface="Chivo"/>
                  <a:cs typeface="Chivo"/>
                  <a:sym typeface="Chivo"/>
                </a:rPr>
                <a:t>not</a:t>
              </a:r>
              <a:r>
                <a:rPr lang="en-GB" sz="1200">
                  <a:latin typeface="Chivo"/>
                  <a:ea typeface="Chivo"/>
                  <a:cs typeface="Chivo"/>
                  <a:sym typeface="Chivo"/>
                </a:rPr>
                <a:t> legally defined as domestic abuse if a child younger than 16 is a victim of domestic abuse from their partner. </a:t>
              </a:r>
              <a:endParaRPr>
                <a:solidFill>
                  <a:schemeClr val="dk2"/>
                </a:solidFill>
                <a:latin typeface="Chivo"/>
                <a:ea typeface="Chivo"/>
                <a:cs typeface="Chivo"/>
                <a:sym typeface="Chivo"/>
              </a:endParaRPr>
            </a:p>
          </p:txBody>
        </p:sp>
      </p:grpSp>
      <p:sp>
        <p:nvSpPr>
          <p:cNvPr id="714" name="Google Shape;714;p83"/>
          <p:cNvSpPr/>
          <p:nvPr/>
        </p:nvSpPr>
        <p:spPr>
          <a:xfrm flipH="1">
            <a:off x="2659875" y="2016450"/>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TRUE</a:t>
            </a:r>
            <a:br>
              <a:rPr lang="en-GB" sz="1200">
                <a:latin typeface="Chivo"/>
                <a:ea typeface="Chivo"/>
                <a:cs typeface="Chivo"/>
                <a:sym typeface="Chivo"/>
              </a:rPr>
            </a:br>
            <a:r>
              <a:rPr lang="en-GB" sz="1200">
                <a:latin typeface="Chivo"/>
                <a:ea typeface="Chivo"/>
                <a:cs typeface="Chivo"/>
                <a:sym typeface="Chivo"/>
              </a:rPr>
              <a:t>Children over the age of 16 may be victims of domestic abuse in their relationships. Children younger than 16 may also be victims of abuse from their partner but it is not legally defined as domestic abuse. It is sometimes referred to as teenage relationship abuse.</a:t>
            </a:r>
            <a:endParaRPr sz="1500">
              <a:latin typeface="Chivo"/>
              <a:ea typeface="Chivo"/>
              <a:cs typeface="Chivo"/>
              <a:sym typeface="Chivo"/>
            </a:endParaRPr>
          </a:p>
        </p:txBody>
      </p:sp>
      <p:grpSp>
        <p:nvGrpSpPr>
          <p:cNvPr id="715" name="Google Shape;715;p83"/>
          <p:cNvGrpSpPr/>
          <p:nvPr/>
        </p:nvGrpSpPr>
        <p:grpSpPr>
          <a:xfrm>
            <a:off x="270000" y="2016450"/>
            <a:ext cx="2389875" cy="2206200"/>
            <a:chOff x="6408175" y="6349800"/>
            <a:chExt cx="2389875" cy="2206200"/>
          </a:xfrm>
        </p:grpSpPr>
        <p:cxnSp>
          <p:nvCxnSpPr>
            <p:cNvPr id="716" name="Google Shape;716;p83"/>
            <p:cNvCxnSpPr/>
            <p:nvPr/>
          </p:nvCxnSpPr>
          <p:spPr>
            <a:xfrm>
              <a:off x="8328550" y="7452900"/>
              <a:ext cx="469500" cy="0"/>
            </a:xfrm>
            <a:prstGeom prst="straightConnector1">
              <a:avLst/>
            </a:prstGeom>
            <a:noFill/>
            <a:ln w="9525" cap="flat" cmpd="sng">
              <a:solidFill>
                <a:schemeClr val="dk2"/>
              </a:solidFill>
              <a:prstDash val="solid"/>
              <a:round/>
              <a:headEnd type="none" w="med" len="med"/>
              <a:tailEnd type="triangle" w="med" len="med"/>
            </a:ln>
          </p:spPr>
        </p:cxnSp>
        <p:sp>
          <p:nvSpPr>
            <p:cNvPr id="717" name="Google Shape;717;p83"/>
            <p:cNvSpPr/>
            <p:nvPr/>
          </p:nvSpPr>
          <p:spPr>
            <a:xfrm flipH="1">
              <a:off x="6408175" y="634980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latin typeface="Chivo"/>
                  <a:ea typeface="Chivo"/>
                  <a:cs typeface="Chivo"/>
                  <a:sym typeface="Chivo"/>
                </a:rPr>
                <a:t>Once the abusive parent leaves the home, the child will</a:t>
              </a:r>
              <a:br>
                <a:rPr lang="en-GB" sz="1200">
                  <a:latin typeface="Chivo"/>
                  <a:ea typeface="Chivo"/>
                  <a:cs typeface="Chivo"/>
                  <a:sym typeface="Chivo"/>
                </a:rPr>
              </a:br>
              <a:r>
                <a:rPr lang="en-GB" sz="1200">
                  <a:latin typeface="Chivo"/>
                  <a:ea typeface="Chivo"/>
                  <a:cs typeface="Chivo"/>
                  <a:sym typeface="Chivo"/>
                </a:rPr>
                <a:t>be </a:t>
              </a:r>
              <a:r>
                <a:rPr lang="en-GB" sz="1200" b="1">
                  <a:latin typeface="Chivo"/>
                  <a:ea typeface="Chivo"/>
                  <a:cs typeface="Chivo"/>
                  <a:sym typeface="Chivo"/>
                </a:rPr>
                <a:t>fine.</a:t>
              </a:r>
              <a:r>
                <a:rPr lang="en-GB" sz="1300">
                  <a:latin typeface="Chivo"/>
                  <a:ea typeface="Chivo"/>
                  <a:cs typeface="Chivo"/>
                  <a:sym typeface="Chivo"/>
                </a:rPr>
                <a:t> </a:t>
              </a:r>
              <a:endParaRPr sz="1500">
                <a:solidFill>
                  <a:schemeClr val="dk2"/>
                </a:solidFill>
                <a:latin typeface="Chivo"/>
                <a:ea typeface="Chivo"/>
                <a:cs typeface="Chivo"/>
                <a:sym typeface="Chivo"/>
              </a:endParaRPr>
            </a:p>
          </p:txBody>
        </p:sp>
      </p:grpSp>
      <p:sp>
        <p:nvSpPr>
          <p:cNvPr id="701" name="Google Shape;701;p83"/>
          <p:cNvSpPr/>
          <p:nvPr/>
        </p:nvSpPr>
        <p:spPr>
          <a:xfrm flipH="1">
            <a:off x="2659875" y="2016450"/>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FALSE</a:t>
            </a:r>
            <a:br>
              <a:rPr lang="en-GB" sz="1200">
                <a:latin typeface="Chivo"/>
                <a:ea typeface="Chivo"/>
                <a:cs typeface="Chivo"/>
                <a:sym typeface="Chivo"/>
              </a:rPr>
            </a:br>
            <a:r>
              <a:rPr lang="en-GB" sz="1200">
                <a:latin typeface="Chivo"/>
                <a:ea typeface="Chivo"/>
                <a:cs typeface="Chivo"/>
                <a:sym typeface="Chivo"/>
              </a:rPr>
              <a:t>It’s important to remember that the effects of experiencing domestic abuse can often last into adulthood.</a:t>
            </a:r>
            <a:endParaRPr sz="16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0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1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4"/>
          <p:cNvSpPr txBox="1">
            <a:spLocks noGrp="1"/>
          </p:cNvSpPr>
          <p:nvPr>
            <p:ph type="title" idx="4294967295"/>
          </p:nvPr>
        </p:nvSpPr>
        <p:spPr>
          <a:xfrm>
            <a:off x="270000" y="514875"/>
            <a:ext cx="6759000" cy="1035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00000"/>
                </a:solidFill>
              </a:rPr>
              <a:t>It can be an isolated event or a pattern of incidents</a:t>
            </a:r>
            <a:endParaRPr sz="1700">
              <a:solidFill>
                <a:srgbClr val="000000"/>
              </a:solidFill>
              <a:latin typeface="Chivo"/>
              <a:ea typeface="Chivo"/>
              <a:cs typeface="Chivo"/>
              <a:sym typeface="Chivo"/>
            </a:endParaRPr>
          </a:p>
        </p:txBody>
      </p:sp>
      <p:sp>
        <p:nvSpPr>
          <p:cNvPr id="723" name="Google Shape;723;p84"/>
          <p:cNvSpPr txBox="1"/>
          <p:nvPr/>
        </p:nvSpPr>
        <p:spPr>
          <a:xfrm>
            <a:off x="270000" y="1714125"/>
            <a:ext cx="59121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Signs that a child is being exposed to domestic abuse can include:</a:t>
            </a:r>
            <a:endParaRPr>
              <a:latin typeface="Chivo SemiBold"/>
              <a:ea typeface="Chivo SemiBold"/>
              <a:cs typeface="Chivo SemiBold"/>
              <a:sym typeface="Chivo SemiBold"/>
            </a:endParaRPr>
          </a:p>
        </p:txBody>
      </p:sp>
      <p:sp>
        <p:nvSpPr>
          <p:cNvPr id="724" name="Google Shape;724;p84"/>
          <p:cNvSpPr txBox="1">
            <a:spLocks noGrp="1"/>
          </p:cNvSpPr>
          <p:nvPr>
            <p:ph type="body" idx="4294967295"/>
          </p:nvPr>
        </p:nvSpPr>
        <p:spPr>
          <a:xfrm>
            <a:off x="270000" y="2279050"/>
            <a:ext cx="21276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Bullying other children</a:t>
            </a:r>
            <a:endParaRPr sz="1400">
              <a:solidFill>
                <a:schemeClr val="accent1"/>
              </a:solidFill>
              <a:latin typeface="Chivo SemiBold"/>
              <a:ea typeface="Chivo SemiBold"/>
              <a:cs typeface="Chivo SemiBold"/>
              <a:sym typeface="Chivo SemiBold"/>
            </a:endParaRPr>
          </a:p>
        </p:txBody>
      </p:sp>
      <p:sp>
        <p:nvSpPr>
          <p:cNvPr id="725" name="Google Shape;725;p84"/>
          <p:cNvSpPr txBox="1">
            <a:spLocks noGrp="1"/>
          </p:cNvSpPr>
          <p:nvPr>
            <p:ph type="body" idx="4294967295"/>
          </p:nvPr>
        </p:nvSpPr>
        <p:spPr>
          <a:xfrm>
            <a:off x="2577250" y="2279050"/>
            <a:ext cx="57330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Replicating or replaying what they see at home in school or clubs</a:t>
            </a:r>
            <a:endParaRPr sz="1700">
              <a:solidFill>
                <a:schemeClr val="accent1"/>
              </a:solidFill>
              <a:latin typeface="Chivo SemiBold"/>
              <a:ea typeface="Chivo SemiBold"/>
              <a:cs typeface="Chivo SemiBold"/>
              <a:sym typeface="Chivo SemiBold"/>
            </a:endParaRPr>
          </a:p>
        </p:txBody>
      </p:sp>
      <p:sp>
        <p:nvSpPr>
          <p:cNvPr id="726" name="Google Shape;726;p84"/>
          <p:cNvSpPr txBox="1">
            <a:spLocks noGrp="1"/>
          </p:cNvSpPr>
          <p:nvPr>
            <p:ph type="body" idx="4294967295"/>
          </p:nvPr>
        </p:nvSpPr>
        <p:spPr>
          <a:xfrm>
            <a:off x="270000" y="2865525"/>
            <a:ext cx="19722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Being easily startled</a:t>
            </a:r>
            <a:endParaRPr sz="1400">
              <a:solidFill>
                <a:schemeClr val="accent1"/>
              </a:solidFill>
              <a:latin typeface="Chivo SemiBold"/>
              <a:ea typeface="Chivo SemiBold"/>
              <a:cs typeface="Chivo SemiBold"/>
              <a:sym typeface="Chivo SemiBold"/>
            </a:endParaRPr>
          </a:p>
        </p:txBody>
      </p:sp>
      <p:sp>
        <p:nvSpPr>
          <p:cNvPr id="727" name="Google Shape;727;p84"/>
          <p:cNvSpPr txBox="1">
            <a:spLocks noGrp="1"/>
          </p:cNvSpPr>
          <p:nvPr>
            <p:ph type="body" idx="4294967295"/>
          </p:nvPr>
        </p:nvSpPr>
        <p:spPr>
          <a:xfrm>
            <a:off x="2440100" y="2865825"/>
            <a:ext cx="22476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Nightmares or insomnia </a:t>
            </a:r>
            <a:endParaRPr sz="1400">
              <a:solidFill>
                <a:schemeClr val="accent1"/>
              </a:solidFill>
              <a:latin typeface="Chivo SemiBold"/>
              <a:ea typeface="Chivo SemiBold"/>
              <a:cs typeface="Chivo SemiBold"/>
              <a:sym typeface="Chivo SemiBold"/>
            </a:endParaRPr>
          </a:p>
        </p:txBody>
      </p:sp>
      <p:sp>
        <p:nvSpPr>
          <p:cNvPr id="728" name="Google Shape;728;p84"/>
          <p:cNvSpPr txBox="1">
            <a:spLocks noGrp="1"/>
          </p:cNvSpPr>
          <p:nvPr>
            <p:ph type="body" idx="4294967295"/>
          </p:nvPr>
        </p:nvSpPr>
        <p:spPr>
          <a:xfrm>
            <a:off x="4885600" y="2865825"/>
            <a:ext cx="31464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Frequent sickness and/or truancy</a:t>
            </a:r>
            <a:endParaRPr sz="1400">
              <a:solidFill>
                <a:schemeClr val="accent1"/>
              </a:solidFill>
              <a:latin typeface="Chivo SemiBold"/>
              <a:ea typeface="Chivo SemiBold"/>
              <a:cs typeface="Chivo SemiBold"/>
              <a:sym typeface="Chivo SemiBold"/>
            </a:endParaRPr>
          </a:p>
        </p:txBody>
      </p:sp>
      <p:sp>
        <p:nvSpPr>
          <p:cNvPr id="729" name="Google Shape;729;p84"/>
          <p:cNvSpPr txBox="1">
            <a:spLocks noGrp="1"/>
          </p:cNvSpPr>
          <p:nvPr>
            <p:ph type="body" idx="4294967295"/>
          </p:nvPr>
        </p:nvSpPr>
        <p:spPr>
          <a:xfrm>
            <a:off x="270000" y="3441513"/>
            <a:ext cx="43695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Becoming aggressive or having violent outbursts</a:t>
            </a:r>
            <a:endParaRPr sz="1400">
              <a:solidFill>
                <a:srgbClr val="000000"/>
              </a:solidFill>
              <a:latin typeface="Chivo SemiBold"/>
              <a:ea typeface="Chivo SemiBold"/>
              <a:cs typeface="Chivo SemiBold"/>
              <a:sym typeface="Chivo SemiBold"/>
            </a:endParaRPr>
          </a:p>
        </p:txBody>
      </p:sp>
      <p:sp>
        <p:nvSpPr>
          <p:cNvPr id="730" name="Google Shape;730;p84"/>
          <p:cNvSpPr txBox="1">
            <a:spLocks noGrp="1"/>
          </p:cNvSpPr>
          <p:nvPr>
            <p:ph type="body" idx="4294967295"/>
          </p:nvPr>
        </p:nvSpPr>
        <p:spPr>
          <a:xfrm>
            <a:off x="4850250" y="3441675"/>
            <a:ext cx="39699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Difficulty communicating feelings and needs</a:t>
            </a:r>
            <a:endParaRPr sz="1400">
              <a:solidFill>
                <a:srgbClr val="000000"/>
              </a:solidFill>
              <a:latin typeface="Chivo SemiBold"/>
              <a:ea typeface="Chivo SemiBold"/>
              <a:cs typeface="Chivo SemiBold"/>
              <a:sym typeface="Chivo SemiBold"/>
            </a:endParaRPr>
          </a:p>
        </p:txBody>
      </p:sp>
      <p:sp>
        <p:nvSpPr>
          <p:cNvPr id="731" name="Google Shape;731;p84"/>
          <p:cNvSpPr txBox="1">
            <a:spLocks noGrp="1"/>
          </p:cNvSpPr>
          <p:nvPr>
            <p:ph type="body" idx="4294967295"/>
          </p:nvPr>
        </p:nvSpPr>
        <p:spPr>
          <a:xfrm>
            <a:off x="270000" y="4017525"/>
            <a:ext cx="5252400" cy="6111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Anxious about being away from home because they have to ‘protect’ their parent who is the victim of domestic abuse</a:t>
            </a:r>
            <a:endParaRPr sz="1400">
              <a:solidFill>
                <a:srgbClr val="000000"/>
              </a:solidFill>
              <a:latin typeface="Chivo SemiBold"/>
              <a:ea typeface="Chivo SemiBold"/>
              <a:cs typeface="Chivo SemiBold"/>
              <a:sym typeface="Chivo SemiBold"/>
            </a:endParaRPr>
          </a:p>
        </p:txBody>
      </p:sp>
      <p:sp>
        <p:nvSpPr>
          <p:cNvPr id="732" name="Google Shape;732;p84"/>
          <p:cNvSpPr/>
          <p:nvPr/>
        </p:nvSpPr>
        <p:spPr>
          <a:xfrm>
            <a:off x="7620750" y="514875"/>
            <a:ext cx="1199400" cy="1199400"/>
          </a:xfrm>
          <a:prstGeom prst="ellipse">
            <a:avLst/>
          </a:prstGeom>
          <a:solidFill>
            <a:srgbClr val="ABC0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pic>
        <p:nvPicPr>
          <p:cNvPr id="733" name="Google Shape;733;p84"/>
          <p:cNvPicPr preferRelativeResize="0"/>
          <p:nvPr/>
        </p:nvPicPr>
        <p:blipFill>
          <a:blip r:embed="rId3">
            <a:alphaModFix/>
          </a:blip>
          <a:stretch>
            <a:fillRect/>
          </a:stretch>
        </p:blipFill>
        <p:spPr>
          <a:xfrm>
            <a:off x="7692238" y="878008"/>
            <a:ext cx="1056270" cy="4729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85"/>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How can we support a child who is being exposed to domestic abuse?</a:t>
            </a:r>
            <a:endParaRPr/>
          </a:p>
        </p:txBody>
      </p:sp>
      <p:sp>
        <p:nvSpPr>
          <p:cNvPr id="739" name="Google Shape;739;p85"/>
          <p:cNvSpPr txBox="1"/>
          <p:nvPr/>
        </p:nvSpPr>
        <p:spPr>
          <a:xfrm>
            <a:off x="360000" y="3363900"/>
            <a:ext cx="19491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Create a </a:t>
            </a:r>
            <a:r>
              <a:rPr lang="en-GB" sz="1200" b="1">
                <a:latin typeface="Chivo"/>
                <a:ea typeface="Chivo"/>
                <a:cs typeface="Chivo"/>
                <a:sym typeface="Chivo"/>
              </a:rPr>
              <a:t>safe and supportive</a:t>
            </a:r>
            <a:r>
              <a:rPr lang="en-GB" sz="1200">
                <a:latin typeface="Chivo"/>
                <a:ea typeface="Chivo"/>
                <a:cs typeface="Chivo"/>
                <a:sym typeface="Chivo"/>
              </a:rPr>
              <a:t> environment</a:t>
            </a:r>
            <a:endParaRPr sz="1200" b="1">
              <a:latin typeface="Chivo"/>
              <a:ea typeface="Chivo"/>
              <a:cs typeface="Chivo"/>
              <a:sym typeface="Chivo"/>
            </a:endParaRPr>
          </a:p>
        </p:txBody>
      </p:sp>
      <p:sp>
        <p:nvSpPr>
          <p:cNvPr id="740" name="Google Shape;740;p85"/>
          <p:cNvSpPr txBox="1"/>
          <p:nvPr/>
        </p:nvSpPr>
        <p:spPr>
          <a:xfrm>
            <a:off x="6720766" y="3363900"/>
            <a:ext cx="19491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Maintain an</a:t>
            </a:r>
            <a:br>
              <a:rPr lang="en-GB" sz="1200">
                <a:latin typeface="Chivo"/>
                <a:ea typeface="Chivo"/>
                <a:cs typeface="Chivo"/>
                <a:sym typeface="Chivo"/>
              </a:rPr>
            </a:br>
            <a:r>
              <a:rPr lang="en-GB" sz="1200" b="1">
                <a:latin typeface="Chivo"/>
                <a:ea typeface="Chivo"/>
                <a:cs typeface="Chivo"/>
                <a:sym typeface="Chivo"/>
              </a:rPr>
              <a:t>ongoing relationship</a:t>
            </a:r>
            <a:endParaRPr sz="1200" b="1">
              <a:latin typeface="Chivo"/>
              <a:ea typeface="Chivo"/>
              <a:cs typeface="Chivo"/>
              <a:sym typeface="Chivo"/>
            </a:endParaRPr>
          </a:p>
          <a:p>
            <a:pPr marL="0" lvl="0" indent="0" algn="l" rtl="0">
              <a:lnSpc>
                <a:spcPct val="115000"/>
              </a:lnSpc>
              <a:spcBef>
                <a:spcPts val="0"/>
              </a:spcBef>
              <a:spcAft>
                <a:spcPts val="0"/>
              </a:spcAft>
              <a:buNone/>
            </a:pPr>
            <a:endParaRPr sz="1200">
              <a:latin typeface="Chivo Medium"/>
              <a:ea typeface="Chivo Medium"/>
              <a:cs typeface="Chivo Medium"/>
              <a:sym typeface="Chivo Medium"/>
            </a:endParaRPr>
          </a:p>
        </p:txBody>
      </p:sp>
      <p:sp>
        <p:nvSpPr>
          <p:cNvPr id="741" name="Google Shape;741;p85"/>
          <p:cNvSpPr txBox="1"/>
          <p:nvPr/>
        </p:nvSpPr>
        <p:spPr>
          <a:xfrm>
            <a:off x="2388425" y="3363900"/>
            <a:ext cx="19491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Teach children what a </a:t>
            </a:r>
            <a:r>
              <a:rPr lang="en-GB" sz="1200" b="1">
                <a:latin typeface="Chivo"/>
                <a:ea typeface="Chivo"/>
                <a:cs typeface="Chivo"/>
                <a:sym typeface="Chivo"/>
              </a:rPr>
              <a:t>healthy</a:t>
            </a:r>
            <a:r>
              <a:rPr lang="en-GB" sz="1200">
                <a:latin typeface="Chivo"/>
                <a:ea typeface="Chivo"/>
                <a:cs typeface="Chivo"/>
                <a:sym typeface="Chivo"/>
              </a:rPr>
              <a:t> relationship looks like</a:t>
            </a:r>
            <a:endParaRPr sz="1200">
              <a:latin typeface="Chivo"/>
              <a:ea typeface="Chivo"/>
              <a:cs typeface="Chivo"/>
              <a:sym typeface="Chivo"/>
            </a:endParaRPr>
          </a:p>
          <a:p>
            <a:pPr marL="0" lvl="0" indent="0" algn="l" rtl="0">
              <a:lnSpc>
                <a:spcPct val="115000"/>
              </a:lnSpc>
              <a:spcBef>
                <a:spcPts val="0"/>
              </a:spcBef>
              <a:spcAft>
                <a:spcPts val="0"/>
              </a:spcAft>
              <a:buNone/>
            </a:pPr>
            <a:endParaRPr sz="1200">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sp>
        <p:nvSpPr>
          <p:cNvPr id="742" name="Google Shape;742;p85"/>
          <p:cNvSpPr txBox="1"/>
          <p:nvPr/>
        </p:nvSpPr>
        <p:spPr>
          <a:xfrm>
            <a:off x="4619850" y="3363900"/>
            <a:ext cx="18186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latin typeface="Chivo"/>
                <a:ea typeface="Chivo"/>
                <a:cs typeface="Chivo"/>
                <a:sym typeface="Chivo"/>
              </a:rPr>
              <a:t>Seek advice</a:t>
            </a:r>
            <a:r>
              <a:rPr lang="en-GB" sz="1200">
                <a:latin typeface="Chivo"/>
                <a:ea typeface="Chivo"/>
                <a:cs typeface="Chivo"/>
                <a:sym typeface="Chivo"/>
              </a:rPr>
              <a:t> from professionals and colleagues</a:t>
            </a:r>
            <a:endParaRPr sz="1200">
              <a:latin typeface="Chivo"/>
              <a:ea typeface="Chivo"/>
              <a:cs typeface="Chivo"/>
              <a:sym typeface="Chivo"/>
            </a:endParaRPr>
          </a:p>
          <a:p>
            <a:pPr marL="0" lvl="0" indent="0" algn="l" rtl="0">
              <a:lnSpc>
                <a:spcPct val="115000"/>
              </a:lnSpc>
              <a:spcBef>
                <a:spcPts val="0"/>
              </a:spcBef>
              <a:spcAft>
                <a:spcPts val="0"/>
              </a:spcAft>
              <a:buNone/>
            </a:pPr>
            <a:endParaRPr sz="1200">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pic>
        <p:nvPicPr>
          <p:cNvPr id="743" name="Google Shape;743;p85"/>
          <p:cNvPicPr preferRelativeResize="0"/>
          <p:nvPr/>
        </p:nvPicPr>
        <p:blipFill>
          <a:blip r:embed="rId3">
            <a:alphaModFix/>
          </a:blip>
          <a:stretch>
            <a:fillRect/>
          </a:stretch>
        </p:blipFill>
        <p:spPr>
          <a:xfrm>
            <a:off x="687625" y="1796424"/>
            <a:ext cx="1293850" cy="1417878"/>
          </a:xfrm>
          <a:prstGeom prst="rect">
            <a:avLst/>
          </a:prstGeom>
          <a:noFill/>
          <a:ln>
            <a:noFill/>
          </a:ln>
        </p:spPr>
      </p:pic>
      <p:pic>
        <p:nvPicPr>
          <p:cNvPr id="744" name="Google Shape;744;p85"/>
          <p:cNvPicPr preferRelativeResize="0"/>
          <p:nvPr/>
        </p:nvPicPr>
        <p:blipFill>
          <a:blip r:embed="rId4">
            <a:alphaModFix/>
          </a:blip>
          <a:stretch>
            <a:fillRect/>
          </a:stretch>
        </p:blipFill>
        <p:spPr>
          <a:xfrm>
            <a:off x="2622400" y="2123776"/>
            <a:ext cx="1481150" cy="895948"/>
          </a:xfrm>
          <a:prstGeom prst="rect">
            <a:avLst/>
          </a:prstGeom>
          <a:noFill/>
          <a:ln>
            <a:noFill/>
          </a:ln>
        </p:spPr>
      </p:pic>
      <p:pic>
        <p:nvPicPr>
          <p:cNvPr id="745" name="Google Shape;745;p85"/>
          <p:cNvPicPr preferRelativeResize="0"/>
          <p:nvPr/>
        </p:nvPicPr>
        <p:blipFill>
          <a:blip r:embed="rId5">
            <a:alphaModFix/>
          </a:blip>
          <a:stretch>
            <a:fillRect/>
          </a:stretch>
        </p:blipFill>
        <p:spPr>
          <a:xfrm>
            <a:off x="4920705" y="1862812"/>
            <a:ext cx="1216888" cy="1417875"/>
          </a:xfrm>
          <a:prstGeom prst="rect">
            <a:avLst/>
          </a:prstGeom>
          <a:noFill/>
          <a:ln>
            <a:noFill/>
          </a:ln>
        </p:spPr>
      </p:pic>
      <p:pic>
        <p:nvPicPr>
          <p:cNvPr id="746" name="Google Shape;746;p85"/>
          <p:cNvPicPr preferRelativeResize="0"/>
          <p:nvPr/>
        </p:nvPicPr>
        <p:blipFill>
          <a:blip r:embed="rId6">
            <a:alphaModFix/>
          </a:blip>
          <a:stretch>
            <a:fillRect/>
          </a:stretch>
        </p:blipFill>
        <p:spPr>
          <a:xfrm>
            <a:off x="7048401" y="1878079"/>
            <a:ext cx="1293848" cy="13873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750"/>
        <p:cNvGrpSpPr/>
        <p:nvPr/>
      </p:nvGrpSpPr>
      <p:grpSpPr>
        <a:xfrm>
          <a:off x="0" y="0"/>
          <a:ext cx="0" cy="0"/>
          <a:chOff x="0" y="0"/>
          <a:chExt cx="0" cy="0"/>
        </a:xfrm>
      </p:grpSpPr>
      <p:pic>
        <p:nvPicPr>
          <p:cNvPr id="751" name="Google Shape;751;p86"/>
          <p:cNvPicPr preferRelativeResize="0"/>
          <p:nvPr/>
        </p:nvPicPr>
        <p:blipFill rotWithShape="1">
          <a:blip r:embed="rId3">
            <a:alphaModFix/>
          </a:blip>
          <a:srcRect/>
          <a:stretch/>
        </p:blipFill>
        <p:spPr>
          <a:xfrm>
            <a:off x="4572000" y="0"/>
            <a:ext cx="4570875" cy="5143501"/>
          </a:xfrm>
          <a:prstGeom prst="rect">
            <a:avLst/>
          </a:prstGeom>
          <a:noFill/>
          <a:ln>
            <a:noFill/>
          </a:ln>
        </p:spPr>
      </p:pic>
      <p:sp>
        <p:nvSpPr>
          <p:cNvPr id="752" name="Google Shape;752;p86"/>
          <p:cNvSpPr txBox="1">
            <a:spLocks noGrp="1"/>
          </p:cNvSpPr>
          <p:nvPr>
            <p:ph type="title" idx="4294967295"/>
          </p:nvPr>
        </p:nvSpPr>
        <p:spPr>
          <a:xfrm>
            <a:off x="270000" y="867900"/>
            <a:ext cx="3955500" cy="340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000000"/>
                </a:solidFill>
              </a:rPr>
              <a:t>Freddie, aged 15</a:t>
            </a:r>
            <a:endParaRPr>
              <a:solidFill>
                <a:schemeClr val="dk2"/>
              </a:solidFill>
            </a:endParaRPr>
          </a:p>
          <a:p>
            <a:pPr marL="0" lvl="0" indent="0" algn="l" rtl="0">
              <a:lnSpc>
                <a:spcPct val="115000"/>
              </a:lnSpc>
              <a:spcBef>
                <a:spcPts val="0"/>
              </a:spcBef>
              <a:spcAft>
                <a:spcPts val="0"/>
              </a:spcAft>
              <a:buNone/>
            </a:pPr>
            <a:br>
              <a:rPr lang="en-GB" sz="1200">
                <a:solidFill>
                  <a:srgbClr val="000000"/>
                </a:solidFill>
                <a:latin typeface="Chivo"/>
                <a:ea typeface="Chivo"/>
                <a:cs typeface="Chivo"/>
                <a:sym typeface="Chivo"/>
              </a:rPr>
            </a:br>
            <a:r>
              <a:rPr lang="en-GB" sz="1200">
                <a:solidFill>
                  <a:srgbClr val="000000"/>
                </a:solidFill>
                <a:latin typeface="Chivo"/>
                <a:ea typeface="Chivo"/>
                <a:cs typeface="Chivo"/>
                <a:sym typeface="Chivo"/>
              </a:rPr>
              <a:t>Over the past few months, Freddie’s behaviour has changed significantly. He rarely interacts with his classmates and when he does, his comments are often dismissive or hostile towards female pupils. In a recent English class discussion, Freddie mumbled: “It’s always about how women are victims” which made some pupils feel uncomfortable.</a:t>
            </a:r>
            <a:endParaRPr sz="12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2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200">
                <a:solidFill>
                  <a:srgbClr val="000000"/>
                </a:solidFill>
                <a:latin typeface="Chivo"/>
                <a:ea typeface="Chivo"/>
                <a:cs typeface="Chivo"/>
                <a:sym typeface="Chivo"/>
              </a:rPr>
              <a:t>He's also been observed trying to subtly influence other male students with his views, sharing content from his phone during break times. Some of the younger boys in Year 8 seem to be listening to him.</a:t>
            </a:r>
            <a:endParaRPr sz="1300">
              <a:solidFill>
                <a:schemeClr val="dk2"/>
              </a:solidFill>
              <a:latin typeface="Chivo"/>
              <a:ea typeface="Chivo"/>
              <a:cs typeface="Chivo"/>
              <a:sym typeface="Chivo"/>
            </a:endParaRPr>
          </a:p>
        </p:txBody>
      </p:sp>
      <p:sp>
        <p:nvSpPr>
          <p:cNvPr id="753" name="Google Shape;753;p86"/>
          <p:cNvSpPr txBox="1"/>
          <p:nvPr/>
        </p:nvSpPr>
        <p:spPr>
          <a:xfrm>
            <a:off x="270000" y="270000"/>
            <a:ext cx="12642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SCENARIO A</a:t>
            </a:r>
            <a:endParaRPr b="1">
              <a:solidFill>
                <a:schemeClr val="dk1"/>
              </a:solidFill>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87"/>
          <p:cNvSpPr txBox="1"/>
          <p:nvPr/>
        </p:nvSpPr>
        <p:spPr>
          <a:xfrm>
            <a:off x="270000" y="270000"/>
            <a:ext cx="12642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SCENARIO B</a:t>
            </a:r>
            <a:endParaRPr b="1">
              <a:solidFill>
                <a:schemeClr val="dk1"/>
              </a:solidFill>
              <a:latin typeface="Chivo"/>
              <a:ea typeface="Chivo"/>
              <a:cs typeface="Chivo"/>
              <a:sym typeface="Chivo"/>
            </a:endParaRPr>
          </a:p>
        </p:txBody>
      </p:sp>
      <p:sp>
        <p:nvSpPr>
          <p:cNvPr id="759" name="Google Shape;759;p87"/>
          <p:cNvSpPr txBox="1">
            <a:spLocks noGrp="1"/>
          </p:cNvSpPr>
          <p:nvPr>
            <p:ph type="title" idx="4294967295"/>
          </p:nvPr>
        </p:nvSpPr>
        <p:spPr>
          <a:xfrm>
            <a:off x="270000" y="867900"/>
            <a:ext cx="3955500" cy="340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000000"/>
                </a:solidFill>
              </a:rPr>
              <a:t>Yasmin, aged 13</a:t>
            </a:r>
            <a:endParaRPr>
              <a:solidFill>
                <a:schemeClr val="dk2"/>
              </a:solidFill>
            </a:endParaRPr>
          </a:p>
          <a:p>
            <a:pPr marL="0" lvl="0" indent="0" algn="l" rtl="0">
              <a:lnSpc>
                <a:spcPct val="115000"/>
              </a:lnSpc>
              <a:spcBef>
                <a:spcPts val="0"/>
              </a:spcBef>
              <a:spcAft>
                <a:spcPts val="0"/>
              </a:spcAft>
              <a:buNone/>
            </a:pPr>
            <a:br>
              <a:rPr lang="en-GB" sz="1200">
                <a:solidFill>
                  <a:srgbClr val="000000"/>
                </a:solidFill>
                <a:latin typeface="Chivo"/>
                <a:ea typeface="Chivo"/>
                <a:cs typeface="Chivo"/>
                <a:sym typeface="Chivo"/>
              </a:rPr>
            </a:br>
            <a:r>
              <a:rPr lang="en-GB" sz="1200">
                <a:solidFill>
                  <a:srgbClr val="000000"/>
                </a:solidFill>
                <a:latin typeface="Chivo"/>
                <a:ea typeface="Chivo"/>
                <a:cs typeface="Chivo"/>
                <a:sym typeface="Chivo"/>
              </a:rPr>
              <a:t>You have noticed that Yasmin has started to avoid her usual friends, preferring to sit alone.</a:t>
            </a:r>
            <a:br>
              <a:rPr lang="en-GB" sz="1200">
                <a:solidFill>
                  <a:srgbClr val="000000"/>
                </a:solidFill>
                <a:latin typeface="Chivo"/>
                <a:ea typeface="Chivo"/>
                <a:cs typeface="Chivo"/>
                <a:sym typeface="Chivo"/>
              </a:rPr>
            </a:br>
            <a:r>
              <a:rPr lang="en-GB" sz="1200">
                <a:solidFill>
                  <a:srgbClr val="000000"/>
                </a:solidFill>
                <a:latin typeface="Chivo"/>
                <a:ea typeface="Chivo"/>
                <a:cs typeface="Chivo"/>
                <a:sym typeface="Chivo"/>
              </a:rPr>
              <a:t>Her attendance has dipped slightly and on the days she is in school, she often seems anxious. </a:t>
            </a:r>
            <a:endParaRPr sz="12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2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200">
                <a:solidFill>
                  <a:srgbClr val="000000"/>
                </a:solidFill>
                <a:latin typeface="Chivo"/>
                <a:ea typeface="Chivo"/>
                <a:cs typeface="Chivo"/>
                <a:sym typeface="Chivo"/>
              </a:rPr>
              <a:t>A classmate tells you that Yasmin is being targeted in a private group chat on Snapchat. She shows you screenshots of cruel messages and explains that there’s several manipulated images of Yasmin that appear to make her look undressed. The messages accompanying these images are highly sexualised and encourage further harassment.</a:t>
            </a:r>
            <a:endParaRPr sz="1300">
              <a:solidFill>
                <a:srgbClr val="000000"/>
              </a:solidFill>
              <a:latin typeface="Chivo"/>
              <a:ea typeface="Chivo"/>
              <a:cs typeface="Chivo"/>
              <a:sym typeface="Chivo"/>
            </a:endParaRPr>
          </a:p>
        </p:txBody>
      </p:sp>
      <p:pic>
        <p:nvPicPr>
          <p:cNvPr id="760" name="Google Shape;760;p87"/>
          <p:cNvPicPr preferRelativeResize="0"/>
          <p:nvPr/>
        </p:nvPicPr>
        <p:blipFill rotWithShape="1">
          <a:blip r:embed="rId3">
            <a:alphaModFix/>
          </a:blip>
          <a:srcRect/>
          <a:stretch/>
        </p:blipFill>
        <p:spPr>
          <a:xfrm>
            <a:off x="4572000" y="0"/>
            <a:ext cx="4570875"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88"/>
          <p:cNvSpPr txBox="1">
            <a:spLocks noGrp="1"/>
          </p:cNvSpPr>
          <p:nvPr>
            <p:ph type="body" idx="4294967295"/>
          </p:nvPr>
        </p:nvSpPr>
        <p:spPr>
          <a:xfrm>
            <a:off x="3891400" y="1389563"/>
            <a:ext cx="4859100" cy="102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Considering these safeguarding issues, where do you feel most confident and where might we need to strengthen our understanding?</a:t>
            </a:r>
            <a:endParaRPr/>
          </a:p>
        </p:txBody>
      </p:sp>
      <p:pic>
        <p:nvPicPr>
          <p:cNvPr id="766" name="Google Shape;766;p88" title="reflection-point.gif"/>
          <p:cNvPicPr preferRelativeResize="0"/>
          <p:nvPr/>
        </p:nvPicPr>
        <p:blipFill rotWithShape="1">
          <a:blip r:embed="rId3">
            <a:alphaModFix/>
          </a:blip>
          <a:srcRect/>
          <a:stretch/>
        </p:blipFill>
        <p:spPr>
          <a:xfrm>
            <a:off x="272075" y="1352025"/>
            <a:ext cx="2439450" cy="2439450"/>
          </a:xfrm>
          <a:prstGeom prst="rect">
            <a:avLst/>
          </a:prstGeom>
          <a:noFill/>
          <a:ln>
            <a:noFill/>
          </a:ln>
        </p:spPr>
      </p:pic>
      <p:sp>
        <p:nvSpPr>
          <p:cNvPr id="767" name="Google Shape;767;p88"/>
          <p:cNvSpPr txBox="1"/>
          <p:nvPr/>
        </p:nvSpPr>
        <p:spPr>
          <a:xfrm>
            <a:off x="3940286" y="784563"/>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Reflection point</a:t>
            </a:r>
            <a:endParaRPr sz="2400">
              <a:latin typeface="Chivo SemiBold"/>
              <a:ea typeface="Chivo SemiBold"/>
              <a:cs typeface="Chivo SemiBold"/>
              <a:sym typeface="Chivo SemiBold"/>
            </a:endParaRPr>
          </a:p>
        </p:txBody>
      </p:sp>
      <p:grpSp>
        <p:nvGrpSpPr>
          <p:cNvPr id="768" name="Google Shape;768;p88"/>
          <p:cNvGrpSpPr/>
          <p:nvPr/>
        </p:nvGrpSpPr>
        <p:grpSpPr>
          <a:xfrm>
            <a:off x="3699077" y="2413463"/>
            <a:ext cx="5321515" cy="2250282"/>
            <a:chOff x="3331893" y="2961901"/>
            <a:chExt cx="5871692" cy="1994400"/>
          </a:xfrm>
        </p:grpSpPr>
        <p:sp>
          <p:nvSpPr>
            <p:cNvPr id="769" name="Google Shape;769;p88"/>
            <p:cNvSpPr txBox="1"/>
            <p:nvPr/>
          </p:nvSpPr>
          <p:spPr>
            <a:xfrm>
              <a:off x="3331893" y="2961901"/>
              <a:ext cx="3042000" cy="1994400"/>
            </a:xfrm>
            <a:prstGeom prst="rect">
              <a:avLst/>
            </a:prstGeom>
            <a:noFill/>
            <a:ln>
              <a:noFill/>
            </a:ln>
          </p:spPr>
          <p:txBody>
            <a:bodyPr spcFirstLastPara="1" wrap="square" lIns="91425" tIns="91425" rIns="91425" bIns="91425" anchor="t" anchorCtr="0">
              <a:spAutoFit/>
            </a:bodyPr>
            <a:lstStyle/>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Adultification</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Attendance </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Child-on-child abuse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Children missing education </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 criminal exploitation (CCE)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 sexual exploitation (CSE)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 trafficking and modern day slavery</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County lines</a:t>
              </a:r>
              <a:endParaRPr sz="1100">
                <a:latin typeface="Chivo"/>
                <a:ea typeface="Chivo"/>
                <a:cs typeface="Chivo"/>
                <a:sym typeface="Chivo"/>
              </a:endParaRPr>
            </a:p>
          </p:txBody>
        </p:sp>
        <p:sp>
          <p:nvSpPr>
            <p:cNvPr id="770" name="Google Shape;770;p88"/>
            <p:cNvSpPr txBox="1"/>
            <p:nvPr/>
          </p:nvSpPr>
          <p:spPr>
            <a:xfrm>
              <a:off x="6161585" y="2961901"/>
              <a:ext cx="3042000" cy="1784400"/>
            </a:xfrm>
            <a:prstGeom prst="rect">
              <a:avLst/>
            </a:prstGeom>
            <a:noFill/>
            <a:ln>
              <a:noFill/>
            </a:ln>
          </p:spPr>
          <p:txBody>
            <a:bodyPr spcFirstLastPara="1" wrap="square" lIns="91425" tIns="91425" rIns="91425" bIns="91425" anchor="t" anchorCtr="0">
              <a:spAutoFit/>
            </a:bodyPr>
            <a:lstStyle/>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Domestic abuse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FGM, forced marriage and honour-based abuse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Grooming</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Harmful sexual behaviour</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Online safety</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Mental health and wellbeing</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Radicalisation and extremism</a:t>
              </a:r>
              <a:endParaRPr sz="1100">
                <a:latin typeface="Chivo"/>
                <a:ea typeface="Chivo"/>
                <a:cs typeface="Chivo"/>
                <a:sym typeface="Chiv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89"/>
          <p:cNvSpPr txBox="1">
            <a:spLocks noGrp="1"/>
          </p:cNvSpPr>
          <p:nvPr>
            <p:ph type="title" idx="4294967295"/>
          </p:nvPr>
        </p:nvSpPr>
        <p:spPr>
          <a:xfrm>
            <a:off x="270000" y="99847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sp>
        <p:nvSpPr>
          <p:cNvPr id="776" name="Google Shape;776;p89"/>
          <p:cNvSpPr txBox="1">
            <a:spLocks noGrp="1"/>
          </p:cNvSpPr>
          <p:nvPr>
            <p:ph type="body" idx="4294967295"/>
          </p:nvPr>
        </p:nvSpPr>
        <p:spPr>
          <a:xfrm>
            <a:off x="270000" y="1775325"/>
            <a:ext cx="5485200" cy="2369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There are many different types of maltreatment that a child might experience. Many of these overlap and</a:t>
            </a:r>
            <a:br>
              <a:rPr lang="en-GB" sz="1400">
                <a:solidFill>
                  <a:srgbClr val="000000"/>
                </a:solidFill>
              </a:rPr>
            </a:br>
            <a:r>
              <a:rPr lang="en-GB" sz="1400">
                <a:solidFill>
                  <a:srgbClr val="000000"/>
                </a:solidFill>
              </a:rPr>
              <a:t>are interrelated.</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By being aware of different types of maltreatment and the possible indicators, you are in a better position to recognise concerns.</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If you would like to increase your understanding of any specific safeguarding issues, please speak to a member of our safeguarding team.</a:t>
            </a:r>
            <a:endParaRPr sz="1700">
              <a:solidFill>
                <a:srgbClr val="000000"/>
              </a:solidFill>
            </a:endParaRPr>
          </a:p>
        </p:txBody>
      </p:sp>
      <p:pic>
        <p:nvPicPr>
          <p:cNvPr id="777" name="Google Shape;777;p89"/>
          <p:cNvPicPr preferRelativeResize="0"/>
          <p:nvPr/>
        </p:nvPicPr>
        <p:blipFill rotWithShape="1">
          <a:blip r:embed="rId3">
            <a:alphaModFix/>
          </a:blip>
          <a:srcRect l="-4501" t="-4242" r="-4501" b="-4264"/>
          <a:stretch/>
        </p:blipFill>
        <p:spPr>
          <a:xfrm>
            <a:off x="5885975" y="1117700"/>
            <a:ext cx="2934026" cy="2908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36"/>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136" name="Google Shape;136;p36"/>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1</a:t>
            </a:r>
            <a:endParaRPr/>
          </a:p>
        </p:txBody>
      </p:sp>
      <p:sp>
        <p:nvSpPr>
          <p:cNvPr id="137" name="Google Shape;137;p36"/>
          <p:cNvSpPr txBox="1"/>
          <p:nvPr/>
        </p:nvSpPr>
        <p:spPr>
          <a:xfrm>
            <a:off x="1037850" y="9552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Recent updates to statutory safeguarding guidance</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138" name="Google Shape;138;p36"/>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90"/>
          <p:cNvSpPr txBox="1">
            <a:spLocks noGrp="1"/>
          </p:cNvSpPr>
          <p:nvPr>
            <p:ph type="title" idx="4294967295"/>
          </p:nvPr>
        </p:nvSpPr>
        <p:spPr>
          <a:xfrm>
            <a:off x="270038" y="269988"/>
            <a:ext cx="8550000" cy="62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 and support</a:t>
            </a:r>
            <a:endParaRPr/>
          </a:p>
        </p:txBody>
      </p:sp>
      <p:sp>
        <p:nvSpPr>
          <p:cNvPr id="783" name="Google Shape;783;p90"/>
          <p:cNvSpPr txBox="1">
            <a:spLocks noGrp="1"/>
          </p:cNvSpPr>
          <p:nvPr>
            <p:ph type="body" idx="4294967295"/>
          </p:nvPr>
        </p:nvSpPr>
        <p:spPr>
          <a:xfrm>
            <a:off x="269988" y="1415536"/>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3"/>
              </a:rPr>
              <a:t>What you need to know about child-on-child abuse</a:t>
            </a:r>
            <a:endParaRPr sz="1200">
              <a:solidFill>
                <a:schemeClr val="accent3"/>
              </a:solidFill>
              <a:latin typeface="Chivo SemiBold"/>
              <a:ea typeface="Chivo SemiBold"/>
              <a:cs typeface="Chivo SemiBold"/>
              <a:sym typeface="Chivo SemiBold"/>
            </a:endParaRPr>
          </a:p>
        </p:txBody>
      </p:sp>
      <p:sp>
        <p:nvSpPr>
          <p:cNvPr id="784" name="Google Shape;784;p90"/>
          <p:cNvSpPr txBox="1"/>
          <p:nvPr/>
        </p:nvSpPr>
        <p:spPr>
          <a:xfrm>
            <a:off x="270038" y="955888"/>
            <a:ext cx="855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785" name="Google Shape;785;p90"/>
          <p:cNvPicPr preferRelativeResize="0"/>
          <p:nvPr/>
        </p:nvPicPr>
        <p:blipFill>
          <a:blip r:embed="rId4">
            <a:alphaModFix/>
          </a:blip>
          <a:stretch>
            <a:fillRect/>
          </a:stretch>
        </p:blipFill>
        <p:spPr>
          <a:xfrm>
            <a:off x="302937" y="1547637"/>
            <a:ext cx="120755" cy="115551"/>
          </a:xfrm>
          <a:prstGeom prst="rect">
            <a:avLst/>
          </a:prstGeom>
          <a:noFill/>
          <a:ln>
            <a:noFill/>
          </a:ln>
        </p:spPr>
      </p:pic>
      <p:sp>
        <p:nvSpPr>
          <p:cNvPr id="786" name="Google Shape;786;p90"/>
          <p:cNvSpPr txBox="1">
            <a:spLocks noGrp="1"/>
          </p:cNvSpPr>
          <p:nvPr>
            <p:ph type="body" idx="4294967295"/>
          </p:nvPr>
        </p:nvSpPr>
        <p:spPr>
          <a:xfrm>
            <a:off x="2454450" y="1415536"/>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5"/>
              </a:rPr>
              <a:t>Guidance on filtering</a:t>
            </a:r>
            <a:br>
              <a:rPr lang="en-GB" sz="1200" u="sng">
                <a:solidFill>
                  <a:schemeClr val="hlink"/>
                </a:solidFill>
                <a:latin typeface="Chivo SemiBold"/>
                <a:ea typeface="Chivo SemiBold"/>
                <a:cs typeface="Chivo SemiBold"/>
                <a:sym typeface="Chivo SemiBold"/>
                <a:hlinkClick r:id="rId5"/>
              </a:rPr>
            </a:br>
            <a:r>
              <a:rPr lang="en-GB" sz="1200" u="sng">
                <a:solidFill>
                  <a:schemeClr val="hlink"/>
                </a:solidFill>
                <a:latin typeface="Chivo SemiBold"/>
                <a:ea typeface="Chivo SemiBold"/>
                <a:cs typeface="Chivo SemiBold"/>
                <a:sym typeface="Chivo SemiBold"/>
                <a:hlinkClick r:id="rId5"/>
              </a:rPr>
              <a:t>and monitoring</a:t>
            </a:r>
            <a:endParaRPr sz="1200">
              <a:solidFill>
                <a:schemeClr val="accent3"/>
              </a:solidFill>
              <a:latin typeface="Chivo SemiBold"/>
              <a:ea typeface="Chivo SemiBold"/>
              <a:cs typeface="Chivo SemiBold"/>
              <a:sym typeface="Chivo SemiBold"/>
            </a:endParaRPr>
          </a:p>
        </p:txBody>
      </p:sp>
      <p:pic>
        <p:nvPicPr>
          <p:cNvPr id="787" name="Google Shape;787;p90"/>
          <p:cNvPicPr preferRelativeResize="0"/>
          <p:nvPr/>
        </p:nvPicPr>
        <p:blipFill>
          <a:blip r:embed="rId4">
            <a:alphaModFix/>
          </a:blip>
          <a:stretch>
            <a:fillRect/>
          </a:stretch>
        </p:blipFill>
        <p:spPr>
          <a:xfrm>
            <a:off x="2448089" y="1546273"/>
            <a:ext cx="120755" cy="115551"/>
          </a:xfrm>
          <a:prstGeom prst="rect">
            <a:avLst/>
          </a:prstGeom>
          <a:noFill/>
          <a:ln>
            <a:noFill/>
          </a:ln>
        </p:spPr>
      </p:pic>
      <p:sp>
        <p:nvSpPr>
          <p:cNvPr id="788" name="Google Shape;788;p90"/>
          <p:cNvSpPr txBox="1">
            <a:spLocks noGrp="1"/>
          </p:cNvSpPr>
          <p:nvPr>
            <p:ph type="body" idx="4294967295"/>
          </p:nvPr>
        </p:nvSpPr>
        <p:spPr>
          <a:xfrm>
            <a:off x="270038" y="2211240"/>
            <a:ext cx="21381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6"/>
              </a:rPr>
              <a:t>A guide to emojis and texting abbreviations (PDF)</a:t>
            </a:r>
            <a:endParaRPr sz="1200">
              <a:solidFill>
                <a:schemeClr val="accent3"/>
              </a:solidFill>
              <a:latin typeface="Chivo SemiBold"/>
              <a:ea typeface="Chivo SemiBold"/>
              <a:cs typeface="Chivo SemiBold"/>
              <a:sym typeface="Chivo SemiBold"/>
            </a:endParaRPr>
          </a:p>
        </p:txBody>
      </p:sp>
      <p:pic>
        <p:nvPicPr>
          <p:cNvPr id="789" name="Google Shape;789;p90"/>
          <p:cNvPicPr preferRelativeResize="0"/>
          <p:nvPr/>
        </p:nvPicPr>
        <p:blipFill>
          <a:blip r:embed="rId4">
            <a:alphaModFix/>
          </a:blip>
          <a:stretch>
            <a:fillRect/>
          </a:stretch>
        </p:blipFill>
        <p:spPr>
          <a:xfrm>
            <a:off x="302937" y="2350153"/>
            <a:ext cx="120755" cy="115551"/>
          </a:xfrm>
          <a:prstGeom prst="rect">
            <a:avLst/>
          </a:prstGeom>
          <a:noFill/>
          <a:ln>
            <a:noFill/>
          </a:ln>
        </p:spPr>
      </p:pic>
      <p:sp>
        <p:nvSpPr>
          <p:cNvPr id="790" name="Google Shape;790;p90"/>
          <p:cNvSpPr txBox="1">
            <a:spLocks noGrp="1"/>
          </p:cNvSpPr>
          <p:nvPr>
            <p:ph type="body" idx="4294967295"/>
          </p:nvPr>
        </p:nvSpPr>
        <p:spPr>
          <a:xfrm>
            <a:off x="2454500" y="2211240"/>
            <a:ext cx="21381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7"/>
              </a:rPr>
              <a:t>Internet safety posters for your classroom (PDF)</a:t>
            </a:r>
            <a:endParaRPr sz="1200">
              <a:solidFill>
                <a:schemeClr val="accent3"/>
              </a:solidFill>
              <a:latin typeface="Chivo SemiBold"/>
              <a:ea typeface="Chivo SemiBold"/>
              <a:cs typeface="Chivo SemiBold"/>
              <a:sym typeface="Chivo SemiBold"/>
            </a:endParaRPr>
          </a:p>
        </p:txBody>
      </p:sp>
      <p:pic>
        <p:nvPicPr>
          <p:cNvPr id="791" name="Google Shape;791;p90"/>
          <p:cNvPicPr preferRelativeResize="0"/>
          <p:nvPr/>
        </p:nvPicPr>
        <p:blipFill>
          <a:blip r:embed="rId4">
            <a:alphaModFix/>
          </a:blip>
          <a:stretch>
            <a:fillRect/>
          </a:stretch>
        </p:blipFill>
        <p:spPr>
          <a:xfrm>
            <a:off x="2448089" y="2350153"/>
            <a:ext cx="120755" cy="115551"/>
          </a:xfrm>
          <a:prstGeom prst="rect">
            <a:avLst/>
          </a:prstGeom>
          <a:noFill/>
          <a:ln>
            <a:noFill/>
          </a:ln>
        </p:spPr>
      </p:pic>
      <p:sp>
        <p:nvSpPr>
          <p:cNvPr id="792" name="Google Shape;792;p90"/>
          <p:cNvSpPr txBox="1">
            <a:spLocks noGrp="1"/>
          </p:cNvSpPr>
          <p:nvPr>
            <p:ph type="body" idx="4294967295"/>
          </p:nvPr>
        </p:nvSpPr>
        <p:spPr>
          <a:xfrm>
            <a:off x="270038" y="3075070"/>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8"/>
              </a:rPr>
              <a:t>What you need to</a:t>
            </a:r>
            <a:br>
              <a:rPr lang="en-GB" sz="1200" u="sng">
                <a:solidFill>
                  <a:schemeClr val="hlink"/>
                </a:solidFill>
                <a:latin typeface="Chivo SemiBold"/>
                <a:ea typeface="Chivo SemiBold"/>
                <a:cs typeface="Chivo SemiBold"/>
                <a:sym typeface="Chivo SemiBold"/>
                <a:hlinkClick r:id="rId8"/>
              </a:rPr>
            </a:br>
            <a:r>
              <a:rPr lang="en-GB" sz="1200" u="sng">
                <a:solidFill>
                  <a:schemeClr val="hlink"/>
                </a:solidFill>
                <a:latin typeface="Chivo SemiBold"/>
                <a:ea typeface="Chivo SemiBold"/>
                <a:cs typeface="Chivo SemiBold"/>
                <a:sym typeface="Chivo SemiBold"/>
                <a:hlinkClick r:id="rId8"/>
              </a:rPr>
              <a:t>know about sextortion</a:t>
            </a:r>
            <a:endParaRPr sz="1200">
              <a:solidFill>
                <a:schemeClr val="accent3"/>
              </a:solidFill>
              <a:latin typeface="Chivo SemiBold"/>
              <a:ea typeface="Chivo SemiBold"/>
              <a:cs typeface="Chivo SemiBold"/>
              <a:sym typeface="Chivo SemiBold"/>
            </a:endParaRPr>
          </a:p>
        </p:txBody>
      </p:sp>
      <p:pic>
        <p:nvPicPr>
          <p:cNvPr id="793" name="Google Shape;793;p90"/>
          <p:cNvPicPr preferRelativeResize="0"/>
          <p:nvPr/>
        </p:nvPicPr>
        <p:blipFill>
          <a:blip r:embed="rId4">
            <a:alphaModFix/>
          </a:blip>
          <a:stretch>
            <a:fillRect/>
          </a:stretch>
        </p:blipFill>
        <p:spPr>
          <a:xfrm>
            <a:off x="302937" y="3212519"/>
            <a:ext cx="120755" cy="115551"/>
          </a:xfrm>
          <a:prstGeom prst="rect">
            <a:avLst/>
          </a:prstGeom>
          <a:noFill/>
          <a:ln>
            <a:noFill/>
          </a:ln>
        </p:spPr>
      </p:pic>
      <p:sp>
        <p:nvSpPr>
          <p:cNvPr id="794" name="Google Shape;794;p90"/>
          <p:cNvSpPr txBox="1">
            <a:spLocks noGrp="1"/>
          </p:cNvSpPr>
          <p:nvPr>
            <p:ph type="body" idx="4294967295"/>
          </p:nvPr>
        </p:nvSpPr>
        <p:spPr>
          <a:xfrm>
            <a:off x="2454501" y="3075070"/>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9"/>
              </a:rPr>
              <a:t>Online safety and</a:t>
            </a:r>
            <a:br>
              <a:rPr lang="en-GB" sz="1200" u="sng">
                <a:solidFill>
                  <a:schemeClr val="hlink"/>
                </a:solidFill>
                <a:latin typeface="Chivo SemiBold"/>
                <a:ea typeface="Chivo SemiBold"/>
                <a:cs typeface="Chivo SemiBold"/>
                <a:sym typeface="Chivo SemiBold"/>
                <a:hlinkClick r:id="rId9"/>
              </a:rPr>
            </a:br>
            <a:r>
              <a:rPr lang="en-GB" sz="1200" u="sng">
                <a:solidFill>
                  <a:schemeClr val="hlink"/>
                </a:solidFill>
                <a:latin typeface="Chivo SemiBold"/>
                <a:ea typeface="Chivo SemiBold"/>
                <a:cs typeface="Chivo SemiBold"/>
                <a:sym typeface="Chivo SemiBold"/>
                <a:hlinkClick r:id="rId9"/>
              </a:rPr>
              <a:t>harms course</a:t>
            </a:r>
            <a:endParaRPr sz="1200">
              <a:solidFill>
                <a:schemeClr val="accent3"/>
              </a:solidFill>
              <a:latin typeface="Chivo SemiBold"/>
              <a:ea typeface="Chivo SemiBold"/>
              <a:cs typeface="Chivo SemiBold"/>
              <a:sym typeface="Chivo SemiBold"/>
            </a:endParaRPr>
          </a:p>
        </p:txBody>
      </p:sp>
      <p:pic>
        <p:nvPicPr>
          <p:cNvPr id="795" name="Google Shape;795;p90"/>
          <p:cNvPicPr preferRelativeResize="0"/>
          <p:nvPr/>
        </p:nvPicPr>
        <p:blipFill>
          <a:blip r:embed="rId4">
            <a:alphaModFix/>
          </a:blip>
          <a:stretch>
            <a:fillRect/>
          </a:stretch>
        </p:blipFill>
        <p:spPr>
          <a:xfrm>
            <a:off x="2448089" y="3212519"/>
            <a:ext cx="120755" cy="115551"/>
          </a:xfrm>
          <a:prstGeom prst="rect">
            <a:avLst/>
          </a:prstGeom>
          <a:noFill/>
          <a:ln>
            <a:noFill/>
          </a:ln>
        </p:spPr>
      </p:pic>
      <p:sp>
        <p:nvSpPr>
          <p:cNvPr id="796" name="Google Shape;796;p90"/>
          <p:cNvSpPr txBox="1">
            <a:spLocks noGrp="1"/>
          </p:cNvSpPr>
          <p:nvPr>
            <p:ph type="body" idx="4294967295"/>
          </p:nvPr>
        </p:nvSpPr>
        <p:spPr>
          <a:xfrm>
            <a:off x="270038" y="3866260"/>
            <a:ext cx="2138100" cy="6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0"/>
              </a:rPr>
              <a:t>How to support</a:t>
            </a:r>
            <a:br>
              <a:rPr lang="en-GB" sz="1200" u="sng">
                <a:solidFill>
                  <a:schemeClr val="hlink"/>
                </a:solidFill>
                <a:latin typeface="Chivo SemiBold"/>
                <a:ea typeface="Chivo SemiBold"/>
                <a:cs typeface="Chivo SemiBold"/>
                <a:sym typeface="Chivo SemiBold"/>
                <a:hlinkClick r:id="rId10"/>
              </a:rPr>
            </a:br>
            <a:r>
              <a:rPr lang="en-GB" sz="1200" u="sng">
                <a:solidFill>
                  <a:schemeClr val="hlink"/>
                </a:solidFill>
                <a:latin typeface="Chivo SemiBold"/>
                <a:ea typeface="Chivo SemiBold"/>
                <a:cs typeface="Chivo SemiBold"/>
                <a:sym typeface="Chivo SemiBold"/>
                <a:hlinkClick r:id="rId10"/>
              </a:rPr>
              <a:t>SEMH in schools</a:t>
            </a:r>
            <a:endParaRPr sz="1200">
              <a:solidFill>
                <a:schemeClr val="accent3"/>
              </a:solidFill>
              <a:latin typeface="Chivo SemiBold"/>
              <a:ea typeface="Chivo SemiBold"/>
              <a:cs typeface="Chivo SemiBold"/>
              <a:sym typeface="Chivo SemiBold"/>
            </a:endParaRPr>
          </a:p>
        </p:txBody>
      </p:sp>
      <p:pic>
        <p:nvPicPr>
          <p:cNvPr id="797" name="Google Shape;797;p90"/>
          <p:cNvPicPr preferRelativeResize="0"/>
          <p:nvPr/>
        </p:nvPicPr>
        <p:blipFill>
          <a:blip r:embed="rId4">
            <a:alphaModFix/>
          </a:blip>
          <a:stretch>
            <a:fillRect/>
          </a:stretch>
        </p:blipFill>
        <p:spPr>
          <a:xfrm>
            <a:off x="302937" y="3989437"/>
            <a:ext cx="115551" cy="115551"/>
          </a:xfrm>
          <a:prstGeom prst="rect">
            <a:avLst/>
          </a:prstGeom>
          <a:noFill/>
          <a:ln>
            <a:noFill/>
          </a:ln>
        </p:spPr>
      </p:pic>
      <p:sp>
        <p:nvSpPr>
          <p:cNvPr id="798" name="Google Shape;798;p90"/>
          <p:cNvSpPr txBox="1">
            <a:spLocks noGrp="1"/>
          </p:cNvSpPr>
          <p:nvPr>
            <p:ph type="body" idx="4294967295"/>
          </p:nvPr>
        </p:nvSpPr>
        <p:spPr>
          <a:xfrm>
            <a:off x="2454501" y="3857336"/>
            <a:ext cx="2138100" cy="6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1"/>
              </a:rPr>
              <a:t>Child mental</a:t>
            </a:r>
            <a:br>
              <a:rPr lang="en-GB" sz="1200" u="sng">
                <a:solidFill>
                  <a:schemeClr val="hlink"/>
                </a:solidFill>
                <a:latin typeface="Chivo SemiBold"/>
                <a:ea typeface="Chivo SemiBold"/>
                <a:cs typeface="Chivo SemiBold"/>
                <a:sym typeface="Chivo SemiBold"/>
                <a:hlinkClick r:id="rId11"/>
              </a:rPr>
            </a:br>
            <a:r>
              <a:rPr lang="en-GB" sz="1200" u="sng">
                <a:solidFill>
                  <a:schemeClr val="hlink"/>
                </a:solidFill>
                <a:latin typeface="Chivo SemiBold"/>
                <a:ea typeface="Chivo SemiBold"/>
                <a:cs typeface="Chivo SemiBold"/>
                <a:sym typeface="Chivo SemiBold"/>
                <a:hlinkClick r:id="rId11"/>
              </a:rPr>
              <a:t>health course</a:t>
            </a:r>
            <a:endParaRPr sz="1200">
              <a:solidFill>
                <a:schemeClr val="accent3"/>
              </a:solidFill>
              <a:latin typeface="Chivo SemiBold"/>
              <a:ea typeface="Chivo SemiBold"/>
              <a:cs typeface="Chivo SemiBold"/>
              <a:sym typeface="Chivo SemiBold"/>
            </a:endParaRPr>
          </a:p>
        </p:txBody>
      </p:sp>
      <p:pic>
        <p:nvPicPr>
          <p:cNvPr id="799" name="Google Shape;799;p90"/>
          <p:cNvPicPr preferRelativeResize="0"/>
          <p:nvPr/>
        </p:nvPicPr>
        <p:blipFill>
          <a:blip r:embed="rId4">
            <a:alphaModFix/>
          </a:blip>
          <a:stretch>
            <a:fillRect/>
          </a:stretch>
        </p:blipFill>
        <p:spPr>
          <a:xfrm>
            <a:off x="2448089" y="3986070"/>
            <a:ext cx="115551" cy="115551"/>
          </a:xfrm>
          <a:prstGeom prst="rect">
            <a:avLst/>
          </a:prstGeom>
          <a:noFill/>
          <a:ln>
            <a:noFill/>
          </a:ln>
        </p:spPr>
      </p:pic>
      <p:sp>
        <p:nvSpPr>
          <p:cNvPr id="800" name="Google Shape;800;p90"/>
          <p:cNvSpPr txBox="1">
            <a:spLocks noGrp="1"/>
          </p:cNvSpPr>
          <p:nvPr>
            <p:ph type="body" idx="4294967295"/>
          </p:nvPr>
        </p:nvSpPr>
        <p:spPr>
          <a:xfrm>
            <a:off x="4653375" y="1415536"/>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2"/>
              </a:rPr>
              <a:t>How to tackle incel culture in schools</a:t>
            </a:r>
            <a:endParaRPr sz="1200">
              <a:solidFill>
                <a:schemeClr val="accent3"/>
              </a:solidFill>
              <a:latin typeface="Chivo SemiBold"/>
              <a:ea typeface="Chivo SemiBold"/>
              <a:cs typeface="Chivo SemiBold"/>
              <a:sym typeface="Chivo SemiBold"/>
            </a:endParaRPr>
          </a:p>
        </p:txBody>
      </p:sp>
      <p:pic>
        <p:nvPicPr>
          <p:cNvPr id="801" name="Google Shape;801;p90"/>
          <p:cNvPicPr preferRelativeResize="0"/>
          <p:nvPr/>
        </p:nvPicPr>
        <p:blipFill>
          <a:blip r:embed="rId4">
            <a:alphaModFix/>
          </a:blip>
          <a:stretch>
            <a:fillRect/>
          </a:stretch>
        </p:blipFill>
        <p:spPr>
          <a:xfrm>
            <a:off x="4687769" y="1550990"/>
            <a:ext cx="120755" cy="115551"/>
          </a:xfrm>
          <a:prstGeom prst="rect">
            <a:avLst/>
          </a:prstGeom>
          <a:noFill/>
          <a:ln>
            <a:noFill/>
          </a:ln>
        </p:spPr>
      </p:pic>
      <p:sp>
        <p:nvSpPr>
          <p:cNvPr id="802" name="Google Shape;802;p90"/>
          <p:cNvSpPr txBox="1">
            <a:spLocks noGrp="1"/>
          </p:cNvSpPr>
          <p:nvPr>
            <p:ph type="body" idx="4294967295"/>
          </p:nvPr>
        </p:nvSpPr>
        <p:spPr>
          <a:xfrm>
            <a:off x="4653362" y="3075075"/>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3"/>
              </a:rPr>
              <a:t>Guidance on</a:t>
            </a:r>
            <a:br>
              <a:rPr lang="en-GB" sz="1200" u="sng">
                <a:solidFill>
                  <a:schemeClr val="hlink"/>
                </a:solidFill>
                <a:latin typeface="Chivo SemiBold"/>
                <a:ea typeface="Chivo SemiBold"/>
                <a:cs typeface="Chivo SemiBold"/>
                <a:sym typeface="Chivo SemiBold"/>
                <a:hlinkClick r:id="rId13"/>
              </a:rPr>
            </a:br>
            <a:r>
              <a:rPr lang="en-GB" sz="1200" u="sng">
                <a:solidFill>
                  <a:schemeClr val="hlink"/>
                </a:solidFill>
                <a:latin typeface="Chivo SemiBold"/>
                <a:ea typeface="Chivo SemiBold"/>
                <a:cs typeface="Chivo SemiBold"/>
                <a:sym typeface="Chivo SemiBold"/>
                <a:hlinkClick r:id="rId13"/>
              </a:rPr>
              <a:t>misogyny in schools</a:t>
            </a:r>
            <a:endParaRPr sz="1200">
              <a:solidFill>
                <a:schemeClr val="accent3"/>
              </a:solidFill>
              <a:latin typeface="Chivo SemiBold"/>
              <a:ea typeface="Chivo SemiBold"/>
              <a:cs typeface="Chivo SemiBold"/>
              <a:sym typeface="Chivo SemiBold"/>
            </a:endParaRPr>
          </a:p>
        </p:txBody>
      </p:sp>
      <p:pic>
        <p:nvPicPr>
          <p:cNvPr id="803" name="Google Shape;803;p90"/>
          <p:cNvPicPr preferRelativeResize="0"/>
          <p:nvPr/>
        </p:nvPicPr>
        <p:blipFill>
          <a:blip r:embed="rId4">
            <a:alphaModFix/>
          </a:blip>
          <a:stretch>
            <a:fillRect/>
          </a:stretch>
        </p:blipFill>
        <p:spPr>
          <a:xfrm>
            <a:off x="4687769" y="3203807"/>
            <a:ext cx="120755" cy="115551"/>
          </a:xfrm>
          <a:prstGeom prst="rect">
            <a:avLst/>
          </a:prstGeom>
          <a:noFill/>
          <a:ln>
            <a:noFill/>
          </a:ln>
        </p:spPr>
      </p:pic>
      <p:sp>
        <p:nvSpPr>
          <p:cNvPr id="804" name="Google Shape;804;p90"/>
          <p:cNvSpPr txBox="1">
            <a:spLocks noGrp="1"/>
          </p:cNvSpPr>
          <p:nvPr>
            <p:ph type="body" idx="4294967295"/>
          </p:nvPr>
        </p:nvSpPr>
        <p:spPr>
          <a:xfrm>
            <a:off x="4653363" y="2211250"/>
            <a:ext cx="21381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4"/>
              </a:rPr>
              <a:t>Prevent duty course</a:t>
            </a:r>
            <a:endParaRPr sz="1200">
              <a:solidFill>
                <a:schemeClr val="accent3"/>
              </a:solidFill>
              <a:latin typeface="Chivo SemiBold"/>
              <a:ea typeface="Chivo SemiBold"/>
              <a:cs typeface="Chivo SemiBold"/>
              <a:sym typeface="Chivo SemiBold"/>
            </a:endParaRPr>
          </a:p>
        </p:txBody>
      </p:sp>
      <p:pic>
        <p:nvPicPr>
          <p:cNvPr id="805" name="Google Shape;805;p90"/>
          <p:cNvPicPr preferRelativeResize="0"/>
          <p:nvPr/>
        </p:nvPicPr>
        <p:blipFill>
          <a:blip r:embed="rId4">
            <a:alphaModFix/>
          </a:blip>
          <a:stretch>
            <a:fillRect/>
          </a:stretch>
        </p:blipFill>
        <p:spPr>
          <a:xfrm>
            <a:off x="4687769" y="2350153"/>
            <a:ext cx="120755" cy="115551"/>
          </a:xfrm>
          <a:prstGeom prst="rect">
            <a:avLst/>
          </a:prstGeom>
          <a:noFill/>
          <a:ln>
            <a:noFill/>
          </a:ln>
        </p:spPr>
      </p:pic>
      <p:sp>
        <p:nvSpPr>
          <p:cNvPr id="806" name="Google Shape;806;p90"/>
          <p:cNvSpPr txBox="1">
            <a:spLocks noGrp="1"/>
          </p:cNvSpPr>
          <p:nvPr>
            <p:ph type="body" idx="4294967295"/>
          </p:nvPr>
        </p:nvSpPr>
        <p:spPr>
          <a:xfrm>
            <a:off x="6852275" y="1415525"/>
            <a:ext cx="19677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rgbClr val="E7EDFF"/>
                </a:solidFill>
                <a:latin typeface="Chivo SemiBold"/>
                <a:ea typeface="Chivo SemiBold"/>
                <a:cs typeface="Chivo SemiBold"/>
                <a:sym typeface="Chivo SemiBold"/>
                <a:hlinkClick r:id="rId15">
                  <a:extLst>
                    <a:ext uri="{A12FA001-AC4F-418D-AE19-62706E023703}">
                      <ahyp:hlinkClr xmlns:ahyp="http://schemas.microsoft.com/office/drawing/2018/hyperlinkcolor" val="tx"/>
                    </a:ext>
                  </a:extLst>
                </a:hlinkClick>
              </a:rPr>
              <a:t>   </a:t>
            </a:r>
            <a:r>
              <a:rPr lang="en-GB" sz="1200" u="sng">
                <a:solidFill>
                  <a:schemeClr val="hlink"/>
                </a:solidFill>
                <a:latin typeface="Chivo SemiBold"/>
                <a:ea typeface="Chivo SemiBold"/>
                <a:cs typeface="Chivo SemiBold"/>
                <a:sym typeface="Chivo SemiBold"/>
                <a:hlinkClick r:id="rId16"/>
              </a:rPr>
              <a:t>Understanding the impact of domestic</a:t>
            </a:r>
            <a:br>
              <a:rPr lang="en-GB" sz="1200" u="sng">
                <a:solidFill>
                  <a:schemeClr val="hlink"/>
                </a:solidFill>
                <a:latin typeface="Chivo SemiBold"/>
                <a:ea typeface="Chivo SemiBold"/>
                <a:cs typeface="Chivo SemiBold"/>
                <a:sym typeface="Chivo SemiBold"/>
                <a:hlinkClick r:id="rId16"/>
              </a:rPr>
            </a:br>
            <a:r>
              <a:rPr lang="en-GB" sz="1200" u="sng">
                <a:solidFill>
                  <a:schemeClr val="hlink"/>
                </a:solidFill>
                <a:latin typeface="Chivo SemiBold"/>
                <a:ea typeface="Chivo SemiBold"/>
                <a:cs typeface="Chivo SemiBold"/>
                <a:sym typeface="Chivo SemiBold"/>
                <a:hlinkClick r:id="rId16"/>
              </a:rPr>
              <a:t>abuse in children</a:t>
            </a:r>
            <a:endParaRPr sz="1200">
              <a:solidFill>
                <a:schemeClr val="accent3"/>
              </a:solidFill>
              <a:latin typeface="Chivo SemiBold"/>
              <a:ea typeface="Chivo SemiBold"/>
              <a:cs typeface="Chivo SemiBold"/>
              <a:sym typeface="Chivo SemiBold"/>
            </a:endParaRPr>
          </a:p>
        </p:txBody>
      </p:sp>
      <p:pic>
        <p:nvPicPr>
          <p:cNvPr id="807" name="Google Shape;807;p90"/>
          <p:cNvPicPr preferRelativeResize="0"/>
          <p:nvPr/>
        </p:nvPicPr>
        <p:blipFill>
          <a:blip r:embed="rId4">
            <a:alphaModFix/>
          </a:blip>
          <a:stretch>
            <a:fillRect/>
          </a:stretch>
        </p:blipFill>
        <p:spPr>
          <a:xfrm>
            <a:off x="6852281" y="1551000"/>
            <a:ext cx="120755" cy="115551"/>
          </a:xfrm>
          <a:prstGeom prst="rect">
            <a:avLst/>
          </a:prstGeom>
          <a:noFill/>
          <a:ln>
            <a:noFill/>
          </a:ln>
        </p:spPr>
      </p:pic>
      <p:sp>
        <p:nvSpPr>
          <p:cNvPr id="808" name="Google Shape;808;p90"/>
          <p:cNvSpPr/>
          <p:nvPr/>
        </p:nvSpPr>
        <p:spPr>
          <a:xfrm flipH="1">
            <a:off x="5303400" y="4266125"/>
            <a:ext cx="3840600" cy="8772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900">
              <a:solidFill>
                <a:schemeClr val="dk2"/>
              </a:solidFill>
              <a:latin typeface="Chivo"/>
              <a:ea typeface="Chivo"/>
              <a:cs typeface="Chivo"/>
              <a:sym typeface="Chivo"/>
            </a:endParaRPr>
          </a:p>
        </p:txBody>
      </p:sp>
      <p:sp>
        <p:nvSpPr>
          <p:cNvPr id="809" name="Google Shape;809;p90"/>
          <p:cNvSpPr txBox="1">
            <a:spLocks noGrp="1"/>
          </p:cNvSpPr>
          <p:nvPr>
            <p:ph type="body" idx="4294967295"/>
          </p:nvPr>
        </p:nvSpPr>
        <p:spPr>
          <a:xfrm>
            <a:off x="5514500" y="4420325"/>
            <a:ext cx="2064900" cy="56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SemiBold"/>
                <a:ea typeface="Chivo SemiBold"/>
                <a:cs typeface="Chivo SemiBold"/>
                <a:sym typeface="Chivo SemiBold"/>
                <a:hlinkClick r:id="rId17"/>
              </a:rPr>
              <a:t>   </a:t>
            </a:r>
            <a:r>
              <a:rPr lang="en-GB" sz="1200" u="sng">
                <a:solidFill>
                  <a:schemeClr val="hlink"/>
                </a:solidFill>
                <a:latin typeface="Chivo SemiBold"/>
                <a:ea typeface="Chivo SemiBold"/>
                <a:cs typeface="Chivo SemiBold"/>
                <a:sym typeface="Chivo SemiBold"/>
                <a:hlinkClick r:id="rId17"/>
              </a:rPr>
              <a:t>Safeguarding issues</a:t>
            </a:r>
            <a:br>
              <a:rPr lang="en-GB" sz="1200" u="sng">
                <a:solidFill>
                  <a:schemeClr val="hlink"/>
                </a:solidFill>
                <a:latin typeface="Chivo SemiBold"/>
                <a:ea typeface="Chivo SemiBold"/>
                <a:cs typeface="Chivo SemiBold"/>
                <a:sym typeface="Chivo SemiBold"/>
                <a:hlinkClick r:id="rId17"/>
              </a:rPr>
            </a:br>
            <a:r>
              <a:rPr lang="en-GB" sz="1200" u="sng">
                <a:solidFill>
                  <a:schemeClr val="hlink"/>
                </a:solidFill>
                <a:latin typeface="Chivo SemiBold"/>
                <a:ea typeface="Chivo SemiBold"/>
                <a:cs typeface="Chivo SemiBold"/>
                <a:sym typeface="Chivo SemiBold"/>
                <a:hlinkClick r:id="rId17"/>
              </a:rPr>
              <a:t>(PDF)</a:t>
            </a:r>
            <a:endParaRPr sz="1200" u="sng">
              <a:solidFill>
                <a:schemeClr val="accent1"/>
              </a:solidFill>
              <a:latin typeface="Chivo SemiBold"/>
              <a:ea typeface="Chivo SemiBold"/>
              <a:cs typeface="Chivo SemiBold"/>
              <a:sym typeface="Chivo SemiBold"/>
            </a:endParaRPr>
          </a:p>
        </p:txBody>
      </p:sp>
      <p:pic>
        <p:nvPicPr>
          <p:cNvPr id="810" name="Google Shape;810;p90"/>
          <p:cNvPicPr preferRelativeResize="0"/>
          <p:nvPr/>
        </p:nvPicPr>
        <p:blipFill>
          <a:blip r:embed="rId4">
            <a:alphaModFix/>
          </a:blip>
          <a:stretch>
            <a:fillRect/>
          </a:stretch>
        </p:blipFill>
        <p:spPr>
          <a:xfrm>
            <a:off x="5547400" y="4549108"/>
            <a:ext cx="115551" cy="115551"/>
          </a:xfrm>
          <a:prstGeom prst="rect">
            <a:avLst/>
          </a:prstGeom>
          <a:noFill/>
          <a:ln>
            <a:noFill/>
          </a:ln>
        </p:spPr>
      </p:pic>
      <p:pic>
        <p:nvPicPr>
          <p:cNvPr id="811" name="Google Shape;811;p90" title="HST_INSETPack_SecondarySummarySheets.jpg"/>
          <p:cNvPicPr preferRelativeResize="0"/>
          <p:nvPr/>
        </p:nvPicPr>
        <p:blipFill>
          <a:blip r:embed="rId18">
            <a:alphaModFix/>
          </a:blip>
          <a:stretch>
            <a:fillRect/>
          </a:stretch>
        </p:blipFill>
        <p:spPr>
          <a:xfrm>
            <a:off x="7342177" y="2783224"/>
            <a:ext cx="1477876" cy="2090276"/>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p:cNvGrpSpPr/>
        <p:nvPr/>
      </p:nvGrpSpPr>
      <p:grpSpPr>
        <a:xfrm>
          <a:off x="0" y="0"/>
          <a:ext cx="0" cy="0"/>
          <a:chOff x="0" y="0"/>
          <a:chExt cx="0" cy="0"/>
        </a:xfrm>
      </p:grpSpPr>
      <p:sp>
        <p:nvSpPr>
          <p:cNvPr id="816" name="Google Shape;816;p91"/>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817" name="Google Shape;817;p91"/>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5</a:t>
            </a:r>
            <a:endParaRPr/>
          </a:p>
        </p:txBody>
      </p:sp>
      <p:sp>
        <p:nvSpPr>
          <p:cNvPr id="818" name="Google Shape;818;p91"/>
          <p:cNvSpPr txBox="1"/>
          <p:nvPr/>
        </p:nvSpPr>
        <p:spPr>
          <a:xfrm>
            <a:off x="1037850" y="9552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Creating and maintaining an</a:t>
            </a:r>
            <a:br>
              <a:rPr lang="en-GB" sz="3000">
                <a:latin typeface="PT Serif"/>
                <a:ea typeface="PT Serif"/>
                <a:cs typeface="PT Serif"/>
                <a:sym typeface="PT Serif"/>
              </a:rPr>
            </a:br>
            <a:r>
              <a:rPr lang="en-GB" sz="3000">
                <a:latin typeface="PT Serif"/>
                <a:ea typeface="PT Serif"/>
                <a:cs typeface="PT Serif"/>
                <a:sym typeface="PT Serif"/>
              </a:rPr>
              <a:t>effective safeguarding culture</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819" name="Google Shape;819;p91"/>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2" name="Online Media 1" title="What Is A Safeguarding Culture - INSET Pack 2025">
            <a:hlinkClick r:id="" action="ppaction://media"/>
            <a:extLst>
              <a:ext uri="{FF2B5EF4-FFF2-40B4-BE49-F238E27FC236}">
                <a16:creationId xmlns:a16="http://schemas.microsoft.com/office/drawing/2014/main" id="{71923401-D8DC-C25D-179C-17A6A261C2D7}"/>
              </a:ext>
            </a:extLst>
          </p:cNvPr>
          <p:cNvPicPr>
            <a:picLocks noRot="1" noChangeAspect="1"/>
          </p:cNvPicPr>
          <p:nvPr>
            <a:videoFile r:link="rId1"/>
          </p:nvPr>
        </p:nvPicPr>
        <p:blipFill>
          <a:blip r:embed="rId4"/>
          <a:stretch>
            <a:fillRect/>
          </a:stretch>
        </p:blipFill>
        <p:spPr>
          <a:xfrm>
            <a:off x="480000" y="262026"/>
            <a:ext cx="8184000" cy="4620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93"/>
          <p:cNvSpPr txBox="1">
            <a:spLocks noGrp="1"/>
          </p:cNvSpPr>
          <p:nvPr>
            <p:ph type="body" idx="4294967295"/>
          </p:nvPr>
        </p:nvSpPr>
        <p:spPr>
          <a:xfrm>
            <a:off x="3960825" y="2541100"/>
            <a:ext cx="44943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How confident do you feel in the culture of safeguarding at our school?</a:t>
            </a:r>
            <a:endParaRPr/>
          </a:p>
        </p:txBody>
      </p:sp>
      <p:pic>
        <p:nvPicPr>
          <p:cNvPr id="830" name="Google Shape;830;p93" title="discussion-point-culture-of-safeguarding.gif"/>
          <p:cNvPicPr preferRelativeResize="0"/>
          <p:nvPr/>
        </p:nvPicPr>
        <p:blipFill rotWithShape="1">
          <a:blip r:embed="rId3">
            <a:alphaModFix/>
          </a:blip>
          <a:srcRect/>
          <a:stretch/>
        </p:blipFill>
        <p:spPr>
          <a:xfrm>
            <a:off x="272075" y="1352025"/>
            <a:ext cx="2439450" cy="2439450"/>
          </a:xfrm>
          <a:prstGeom prst="rect">
            <a:avLst/>
          </a:prstGeom>
          <a:noFill/>
          <a:ln>
            <a:noFill/>
          </a:ln>
        </p:spPr>
      </p:pic>
      <p:sp>
        <p:nvSpPr>
          <p:cNvPr id="831" name="Google Shape;831;p93"/>
          <p:cNvSpPr txBox="1"/>
          <p:nvPr/>
        </p:nvSpPr>
        <p:spPr>
          <a:xfrm>
            <a:off x="4009711" y="19361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94"/>
          <p:cNvSpPr txBox="1">
            <a:spLocks noGrp="1"/>
          </p:cNvSpPr>
          <p:nvPr>
            <p:ph type="title" idx="4294967295"/>
          </p:nvPr>
        </p:nvSpPr>
        <p:spPr>
          <a:xfrm>
            <a:off x="196800" y="499338"/>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How do we create and maintain</a:t>
            </a:r>
            <a:br>
              <a:rPr lang="en-GB">
                <a:solidFill>
                  <a:srgbClr val="000000"/>
                </a:solidFill>
              </a:rPr>
            </a:br>
            <a:r>
              <a:rPr lang="en-GB">
                <a:solidFill>
                  <a:srgbClr val="000000"/>
                </a:solidFill>
              </a:rPr>
              <a:t>a culture of safeguarding?</a:t>
            </a:r>
            <a:endParaRPr/>
          </a:p>
        </p:txBody>
      </p:sp>
      <p:sp>
        <p:nvSpPr>
          <p:cNvPr id="837" name="Google Shape;837;p94"/>
          <p:cNvSpPr/>
          <p:nvPr/>
        </p:nvSpPr>
        <p:spPr>
          <a:xfrm>
            <a:off x="319625" y="1886400"/>
            <a:ext cx="2517900" cy="1294500"/>
          </a:xfrm>
          <a:prstGeom prst="chevron">
            <a:avLst>
              <a:gd name="adj" fmla="val 50000"/>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Vigilance</a:t>
            </a:r>
            <a:endParaRPr>
              <a:latin typeface="Chivo"/>
              <a:ea typeface="Chivo"/>
              <a:cs typeface="Chivo"/>
              <a:sym typeface="Chivo"/>
            </a:endParaRPr>
          </a:p>
        </p:txBody>
      </p:sp>
      <p:sp>
        <p:nvSpPr>
          <p:cNvPr id="838" name="Google Shape;838;p94"/>
          <p:cNvSpPr/>
          <p:nvPr/>
        </p:nvSpPr>
        <p:spPr>
          <a:xfrm>
            <a:off x="2315384" y="1886400"/>
            <a:ext cx="2517900" cy="1294500"/>
          </a:xfrm>
          <a:prstGeom prst="chevron">
            <a:avLst>
              <a:gd name="adj" fmla="val 50000"/>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Policies and procedures</a:t>
            </a:r>
            <a:endParaRPr>
              <a:latin typeface="Chivo"/>
              <a:ea typeface="Chivo"/>
              <a:cs typeface="Chivo"/>
              <a:sym typeface="Chivo"/>
            </a:endParaRPr>
          </a:p>
        </p:txBody>
      </p:sp>
      <p:sp>
        <p:nvSpPr>
          <p:cNvPr id="839" name="Google Shape;839;p94"/>
          <p:cNvSpPr/>
          <p:nvPr/>
        </p:nvSpPr>
        <p:spPr>
          <a:xfrm>
            <a:off x="4311144" y="1886400"/>
            <a:ext cx="2562600" cy="1294500"/>
          </a:xfrm>
          <a:prstGeom prst="chevron">
            <a:avLst>
              <a:gd name="adj" fmla="val 50000"/>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Communication and effective relationships</a:t>
            </a:r>
            <a:endParaRPr>
              <a:latin typeface="Chivo"/>
              <a:ea typeface="Chivo"/>
              <a:cs typeface="Chivo"/>
              <a:sym typeface="Chivo"/>
            </a:endParaRPr>
          </a:p>
        </p:txBody>
      </p:sp>
      <p:sp>
        <p:nvSpPr>
          <p:cNvPr id="840" name="Google Shape;840;p94"/>
          <p:cNvSpPr/>
          <p:nvPr/>
        </p:nvSpPr>
        <p:spPr>
          <a:xfrm>
            <a:off x="6351603" y="1886400"/>
            <a:ext cx="2562600" cy="1294500"/>
          </a:xfrm>
          <a:prstGeom prst="chevron">
            <a:avLst>
              <a:gd name="adj" fmla="val 50000"/>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Training</a:t>
            </a:r>
            <a:endParaRPr sz="1100">
              <a:latin typeface="Chivo Medium"/>
              <a:ea typeface="Chivo Medium"/>
              <a:cs typeface="Chivo Medium"/>
              <a:sym typeface="Chivo Medium"/>
            </a:endParaRPr>
          </a:p>
        </p:txBody>
      </p:sp>
      <p:sp>
        <p:nvSpPr>
          <p:cNvPr id="841" name="Google Shape;841;p94"/>
          <p:cNvSpPr/>
          <p:nvPr/>
        </p:nvSpPr>
        <p:spPr>
          <a:xfrm flipH="1">
            <a:off x="6351347" y="3281202"/>
            <a:ext cx="2562600" cy="1294500"/>
          </a:xfrm>
          <a:prstGeom prst="chevron">
            <a:avLst>
              <a:gd name="adj" fmla="val 50000"/>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Professional curiosity</a:t>
            </a:r>
            <a:endParaRPr>
              <a:latin typeface="Chivo"/>
              <a:ea typeface="Chivo"/>
              <a:cs typeface="Chivo"/>
              <a:sym typeface="Chivo"/>
            </a:endParaRPr>
          </a:p>
        </p:txBody>
      </p:sp>
      <p:sp>
        <p:nvSpPr>
          <p:cNvPr id="842" name="Google Shape;842;p94"/>
          <p:cNvSpPr/>
          <p:nvPr/>
        </p:nvSpPr>
        <p:spPr>
          <a:xfrm flipH="1">
            <a:off x="4310831" y="3281200"/>
            <a:ext cx="2562600" cy="1294500"/>
          </a:xfrm>
          <a:prstGeom prst="chevron">
            <a:avLst>
              <a:gd name="adj" fmla="val 50000"/>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Contextual safeguarding</a:t>
            </a:r>
            <a:endParaRPr>
              <a:latin typeface="Chivo"/>
              <a:ea typeface="Chivo"/>
              <a:cs typeface="Chivo"/>
              <a:sym typeface="Chivo"/>
            </a:endParaRPr>
          </a:p>
        </p:txBody>
      </p:sp>
      <p:sp>
        <p:nvSpPr>
          <p:cNvPr id="843" name="Google Shape;843;p94"/>
          <p:cNvSpPr/>
          <p:nvPr/>
        </p:nvSpPr>
        <p:spPr>
          <a:xfrm flipH="1">
            <a:off x="2270316" y="3281200"/>
            <a:ext cx="2562600" cy="1294500"/>
          </a:xfrm>
          <a:prstGeom prst="chevron">
            <a:avLst>
              <a:gd name="adj" fmla="val 50000"/>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Pupil voice</a:t>
            </a:r>
            <a:endParaRPr>
              <a:latin typeface="Chivo"/>
              <a:ea typeface="Chivo"/>
              <a:cs typeface="Chivo"/>
              <a:sym typeface="Chivo"/>
            </a:endParaRPr>
          </a:p>
        </p:txBody>
      </p:sp>
      <p:sp>
        <p:nvSpPr>
          <p:cNvPr id="844" name="Google Shape;844;p94"/>
          <p:cNvSpPr/>
          <p:nvPr/>
        </p:nvSpPr>
        <p:spPr>
          <a:xfrm flipH="1">
            <a:off x="229800" y="3281200"/>
            <a:ext cx="2562600" cy="1294500"/>
          </a:xfrm>
          <a:prstGeom prst="chevron">
            <a:avLst>
              <a:gd name="adj" fmla="val 50000"/>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Continuous learning</a:t>
            </a:r>
            <a:endParaRPr sz="1100">
              <a:latin typeface="Chivo Medium"/>
              <a:ea typeface="Chivo Medium"/>
              <a:cs typeface="Chivo Medium"/>
              <a:sym typeface="Chiv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95"/>
          <p:cNvSpPr txBox="1">
            <a:spLocks noGrp="1"/>
          </p:cNvSpPr>
          <p:nvPr>
            <p:ph type="title" idx="4294967295"/>
          </p:nvPr>
        </p:nvSpPr>
        <p:spPr>
          <a:xfrm>
            <a:off x="270000" y="108592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sp>
        <p:nvSpPr>
          <p:cNvPr id="850" name="Google Shape;850;p95"/>
          <p:cNvSpPr txBox="1">
            <a:spLocks noGrp="1"/>
          </p:cNvSpPr>
          <p:nvPr>
            <p:ph type="body" idx="4294967295"/>
          </p:nvPr>
        </p:nvSpPr>
        <p:spPr>
          <a:xfrm>
            <a:off x="270000" y="1862775"/>
            <a:ext cx="5554500" cy="2042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Safeguarding is everyone's responsibility.</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This is not a matter of ticking boxes, and it should go beyond compliance.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For there to be effective safeguarding, it should be very well understood - lived, breathed and constantly revisited.</a:t>
            </a:r>
            <a:endParaRPr sz="1400">
              <a:solidFill>
                <a:srgbClr val="000000"/>
              </a:solidFill>
            </a:endParaRPr>
          </a:p>
          <a:p>
            <a:pPr marL="457200" lvl="0" indent="-317500" algn="l" rtl="0">
              <a:spcBef>
                <a:spcPts val="0"/>
              </a:spcBef>
              <a:spcAft>
                <a:spcPts val="0"/>
              </a:spcAft>
              <a:buClr>
                <a:srgbClr val="000000"/>
              </a:buClr>
              <a:buSzPts val="1400"/>
              <a:buFont typeface="Raleway"/>
              <a:buChar char="●"/>
            </a:pPr>
            <a:r>
              <a:rPr lang="en-GB" sz="1400">
                <a:solidFill>
                  <a:srgbClr val="000000"/>
                </a:solidFill>
              </a:rPr>
              <a:t>Whilst it is not a comfortable thought, it is essential that you take the view that </a:t>
            </a:r>
            <a:r>
              <a:rPr lang="en-GB" sz="1400" b="1">
                <a:solidFill>
                  <a:srgbClr val="000000"/>
                </a:solidFill>
              </a:rPr>
              <a:t>it could happen</a:t>
            </a:r>
            <a:r>
              <a:rPr lang="en-GB" sz="1400">
                <a:solidFill>
                  <a:srgbClr val="000000"/>
                </a:solidFill>
              </a:rPr>
              <a:t> to children in</a:t>
            </a:r>
            <a:br>
              <a:rPr lang="en-GB" sz="1400">
                <a:solidFill>
                  <a:srgbClr val="000000"/>
                </a:solidFill>
              </a:rPr>
            </a:br>
            <a:r>
              <a:rPr lang="en-GB" sz="1400">
                <a:solidFill>
                  <a:srgbClr val="000000"/>
                </a:solidFill>
              </a:rPr>
              <a:t>our school.</a:t>
            </a:r>
            <a:endParaRPr sz="1700">
              <a:solidFill>
                <a:srgbClr val="000000"/>
              </a:solidFill>
            </a:endParaRPr>
          </a:p>
        </p:txBody>
      </p:sp>
      <p:pic>
        <p:nvPicPr>
          <p:cNvPr id="851" name="Google Shape;851;p95"/>
          <p:cNvPicPr preferRelativeResize="0"/>
          <p:nvPr/>
        </p:nvPicPr>
        <p:blipFill rotWithShape="1">
          <a:blip r:embed="rId3">
            <a:alphaModFix/>
          </a:blip>
          <a:srcRect l="-4501" t="-4242" r="-4501" b="-4264"/>
          <a:stretch/>
        </p:blipFill>
        <p:spPr>
          <a:xfrm>
            <a:off x="5885975" y="1117700"/>
            <a:ext cx="2934026" cy="29081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96"/>
          <p:cNvSpPr txBox="1">
            <a:spLocks noGrp="1"/>
          </p:cNvSpPr>
          <p:nvPr>
            <p:ph type="title" idx="4294967295"/>
          </p:nvPr>
        </p:nvSpPr>
        <p:spPr>
          <a:xfrm>
            <a:off x="4864200" y="4154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support</a:t>
            </a:r>
            <a:endParaRPr/>
          </a:p>
        </p:txBody>
      </p:sp>
      <p:sp>
        <p:nvSpPr>
          <p:cNvPr id="857" name="Google Shape;857;p96"/>
          <p:cNvSpPr txBox="1">
            <a:spLocks noGrp="1"/>
          </p:cNvSpPr>
          <p:nvPr>
            <p:ph type="body" idx="4294967295"/>
          </p:nvPr>
        </p:nvSpPr>
        <p:spPr>
          <a:xfrm>
            <a:off x="4940400" y="2256275"/>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3"/>
              </a:rPr>
              <a:t>How to create an effective culture of safeguarding</a:t>
            </a:r>
            <a:endParaRPr sz="1200">
              <a:solidFill>
                <a:schemeClr val="accent3"/>
              </a:solidFill>
              <a:latin typeface="Chivo SemiBold"/>
              <a:ea typeface="Chivo SemiBold"/>
              <a:cs typeface="Chivo SemiBold"/>
              <a:sym typeface="Chivo SemiBold"/>
            </a:endParaRPr>
          </a:p>
        </p:txBody>
      </p:sp>
      <p:sp>
        <p:nvSpPr>
          <p:cNvPr id="858" name="Google Shape;858;p96"/>
          <p:cNvSpPr txBox="1"/>
          <p:nvPr/>
        </p:nvSpPr>
        <p:spPr>
          <a:xfrm>
            <a:off x="4864200" y="1597688"/>
            <a:ext cx="3955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859" name="Google Shape;859;p96"/>
          <p:cNvPicPr preferRelativeResize="0"/>
          <p:nvPr/>
        </p:nvPicPr>
        <p:blipFill>
          <a:blip r:embed="rId4">
            <a:alphaModFix/>
          </a:blip>
          <a:stretch>
            <a:fillRect/>
          </a:stretch>
        </p:blipFill>
        <p:spPr>
          <a:xfrm>
            <a:off x="4973300" y="2378350"/>
            <a:ext cx="115551" cy="115551"/>
          </a:xfrm>
          <a:prstGeom prst="rect">
            <a:avLst/>
          </a:prstGeom>
          <a:noFill/>
          <a:ln>
            <a:noFill/>
          </a:ln>
        </p:spPr>
      </p:pic>
      <p:sp>
        <p:nvSpPr>
          <p:cNvPr id="860" name="Google Shape;860;p96"/>
          <p:cNvSpPr txBox="1">
            <a:spLocks noGrp="1"/>
          </p:cNvSpPr>
          <p:nvPr>
            <p:ph type="body" idx="4294967295"/>
          </p:nvPr>
        </p:nvSpPr>
        <p:spPr>
          <a:xfrm>
            <a:off x="6919100" y="224622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5"/>
              </a:rPr>
              <a:t>A guide to professional curiosity</a:t>
            </a:r>
            <a:endParaRPr sz="1200">
              <a:solidFill>
                <a:schemeClr val="accent3"/>
              </a:solidFill>
              <a:latin typeface="Chivo SemiBold"/>
              <a:ea typeface="Chivo SemiBold"/>
              <a:cs typeface="Chivo SemiBold"/>
              <a:sym typeface="Chivo SemiBold"/>
            </a:endParaRPr>
          </a:p>
        </p:txBody>
      </p:sp>
      <p:pic>
        <p:nvPicPr>
          <p:cNvPr id="861" name="Google Shape;861;p96"/>
          <p:cNvPicPr preferRelativeResize="0"/>
          <p:nvPr/>
        </p:nvPicPr>
        <p:blipFill>
          <a:blip r:embed="rId4">
            <a:alphaModFix/>
          </a:blip>
          <a:stretch>
            <a:fillRect/>
          </a:stretch>
        </p:blipFill>
        <p:spPr>
          <a:xfrm>
            <a:off x="6952000" y="2368287"/>
            <a:ext cx="115551" cy="115551"/>
          </a:xfrm>
          <a:prstGeom prst="rect">
            <a:avLst/>
          </a:prstGeom>
          <a:noFill/>
          <a:ln>
            <a:noFill/>
          </a:ln>
        </p:spPr>
      </p:pic>
      <p:sp>
        <p:nvSpPr>
          <p:cNvPr id="862" name="Google Shape;862;p96"/>
          <p:cNvSpPr txBox="1">
            <a:spLocks noGrp="1"/>
          </p:cNvSpPr>
          <p:nvPr>
            <p:ph type="body" idx="4294967295"/>
          </p:nvPr>
        </p:nvSpPr>
        <p:spPr>
          <a:xfrm>
            <a:off x="4940400" y="3067144"/>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6"/>
              </a:rPr>
              <a:t>A guide to contextual safeguarding</a:t>
            </a:r>
            <a:endParaRPr sz="1200">
              <a:solidFill>
                <a:schemeClr val="accent3"/>
              </a:solidFill>
              <a:latin typeface="Chivo SemiBold"/>
              <a:ea typeface="Chivo SemiBold"/>
              <a:cs typeface="Chivo SemiBold"/>
              <a:sym typeface="Chivo SemiBold"/>
            </a:endParaRPr>
          </a:p>
        </p:txBody>
      </p:sp>
      <p:pic>
        <p:nvPicPr>
          <p:cNvPr id="863" name="Google Shape;863;p96"/>
          <p:cNvPicPr preferRelativeResize="0"/>
          <p:nvPr/>
        </p:nvPicPr>
        <p:blipFill>
          <a:blip r:embed="rId4">
            <a:alphaModFix/>
          </a:blip>
          <a:stretch>
            <a:fillRect/>
          </a:stretch>
        </p:blipFill>
        <p:spPr>
          <a:xfrm>
            <a:off x="4973300" y="3189200"/>
            <a:ext cx="115551" cy="115551"/>
          </a:xfrm>
          <a:prstGeom prst="rect">
            <a:avLst/>
          </a:prstGeom>
          <a:noFill/>
          <a:ln>
            <a:noFill/>
          </a:ln>
        </p:spPr>
      </p:pic>
      <p:sp>
        <p:nvSpPr>
          <p:cNvPr id="864" name="Google Shape;864;p96"/>
          <p:cNvSpPr txBox="1">
            <a:spLocks noGrp="1"/>
          </p:cNvSpPr>
          <p:nvPr>
            <p:ph type="body" idx="4294967295"/>
          </p:nvPr>
        </p:nvSpPr>
        <p:spPr>
          <a:xfrm>
            <a:off x="6919100" y="3067150"/>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7"/>
              </a:rPr>
              <a:t>5 ways to maximise pupil voice</a:t>
            </a:r>
            <a:endParaRPr sz="1200">
              <a:solidFill>
                <a:schemeClr val="accent3"/>
              </a:solidFill>
              <a:latin typeface="Chivo SemiBold"/>
              <a:ea typeface="Chivo SemiBold"/>
              <a:cs typeface="Chivo SemiBold"/>
              <a:sym typeface="Chivo SemiBold"/>
            </a:endParaRPr>
          </a:p>
        </p:txBody>
      </p:sp>
      <p:pic>
        <p:nvPicPr>
          <p:cNvPr id="865" name="Google Shape;865;p96"/>
          <p:cNvPicPr preferRelativeResize="0"/>
          <p:nvPr/>
        </p:nvPicPr>
        <p:blipFill>
          <a:blip r:embed="rId4">
            <a:alphaModFix/>
          </a:blip>
          <a:stretch>
            <a:fillRect/>
          </a:stretch>
        </p:blipFill>
        <p:spPr>
          <a:xfrm>
            <a:off x="6952000" y="3189200"/>
            <a:ext cx="115551" cy="115551"/>
          </a:xfrm>
          <a:prstGeom prst="rect">
            <a:avLst/>
          </a:prstGeom>
          <a:noFill/>
          <a:ln>
            <a:noFill/>
          </a:ln>
        </p:spPr>
      </p:pic>
      <p:sp>
        <p:nvSpPr>
          <p:cNvPr id="866" name="Google Shape;866;p96"/>
          <p:cNvSpPr txBox="1">
            <a:spLocks noGrp="1"/>
          </p:cNvSpPr>
          <p:nvPr>
            <p:ph type="body" idx="4294967295"/>
          </p:nvPr>
        </p:nvSpPr>
        <p:spPr>
          <a:xfrm>
            <a:off x="4940400" y="3888050"/>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8"/>
              </a:rPr>
              <a:t>The purpose of school policies</a:t>
            </a:r>
            <a:endParaRPr sz="1300">
              <a:solidFill>
                <a:schemeClr val="accent3"/>
              </a:solidFill>
              <a:latin typeface="Chivo SemiBold"/>
              <a:ea typeface="Chivo SemiBold"/>
              <a:cs typeface="Chivo SemiBold"/>
              <a:sym typeface="Chivo SemiBold"/>
            </a:endParaRPr>
          </a:p>
        </p:txBody>
      </p:sp>
      <p:pic>
        <p:nvPicPr>
          <p:cNvPr id="867" name="Google Shape;867;p96"/>
          <p:cNvPicPr preferRelativeResize="0"/>
          <p:nvPr/>
        </p:nvPicPr>
        <p:blipFill>
          <a:blip r:embed="rId4">
            <a:alphaModFix/>
          </a:blip>
          <a:stretch>
            <a:fillRect/>
          </a:stretch>
        </p:blipFill>
        <p:spPr>
          <a:xfrm>
            <a:off x="4973300" y="4010125"/>
            <a:ext cx="115551" cy="115551"/>
          </a:xfrm>
          <a:prstGeom prst="rect">
            <a:avLst/>
          </a:prstGeom>
          <a:noFill/>
          <a:ln>
            <a:noFill/>
          </a:ln>
        </p:spPr>
      </p:pic>
      <p:sp>
        <p:nvSpPr>
          <p:cNvPr id="868" name="Google Shape;868;p96"/>
          <p:cNvSpPr txBox="1">
            <a:spLocks noGrp="1"/>
          </p:cNvSpPr>
          <p:nvPr>
            <p:ph type="body" idx="4294967295"/>
          </p:nvPr>
        </p:nvSpPr>
        <p:spPr>
          <a:xfrm>
            <a:off x="6919100" y="388807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lt1"/>
                </a:solidFill>
                <a:latin typeface="Chivo SemiBold"/>
                <a:ea typeface="Chivo SemiBold"/>
                <a:cs typeface="Chivo SemiBold"/>
                <a:sym typeface="Chivo SemiBold"/>
                <a:hlinkClick r:id="rId9">
                  <a:extLst>
                    <a:ext uri="{A12FA001-AC4F-418D-AE19-62706E023703}">
                      <ahyp:hlinkClr xmlns:ahyp="http://schemas.microsoft.com/office/drawing/2018/hyperlinkcolor" val="tx"/>
                    </a:ext>
                  </a:extLst>
                </a:hlinkClick>
              </a:rPr>
              <a:t>   </a:t>
            </a:r>
            <a:r>
              <a:rPr lang="en-GB" sz="1200" u="sng">
                <a:solidFill>
                  <a:schemeClr val="hlink"/>
                </a:solidFill>
                <a:latin typeface="Chivo SemiBold"/>
                <a:ea typeface="Chivo SemiBold"/>
                <a:cs typeface="Chivo SemiBold"/>
                <a:sym typeface="Chivo SemiBold"/>
                <a:hlinkClick r:id="rId10"/>
              </a:rPr>
              <a:t>CPD courses for teaching and education</a:t>
            </a:r>
            <a:endParaRPr sz="1200">
              <a:solidFill>
                <a:schemeClr val="accent3"/>
              </a:solidFill>
              <a:latin typeface="Chivo SemiBold"/>
              <a:ea typeface="Chivo SemiBold"/>
              <a:cs typeface="Chivo SemiBold"/>
              <a:sym typeface="Chivo SemiBold"/>
            </a:endParaRPr>
          </a:p>
        </p:txBody>
      </p:sp>
      <p:pic>
        <p:nvPicPr>
          <p:cNvPr id="869" name="Google Shape;869;p96"/>
          <p:cNvPicPr preferRelativeResize="0"/>
          <p:nvPr/>
        </p:nvPicPr>
        <p:blipFill>
          <a:blip r:embed="rId4">
            <a:alphaModFix/>
          </a:blip>
          <a:stretch>
            <a:fillRect/>
          </a:stretch>
        </p:blipFill>
        <p:spPr>
          <a:xfrm>
            <a:off x="6952000" y="4010150"/>
            <a:ext cx="115551" cy="115551"/>
          </a:xfrm>
          <a:prstGeom prst="rect">
            <a:avLst/>
          </a:prstGeom>
          <a:noFill/>
          <a:ln>
            <a:noFill/>
          </a:ln>
        </p:spPr>
      </p:pic>
      <p:sp>
        <p:nvSpPr>
          <p:cNvPr id="870" name="Google Shape;870;p96"/>
          <p:cNvSpPr txBox="1"/>
          <p:nvPr/>
        </p:nvSpPr>
        <p:spPr>
          <a:xfrm>
            <a:off x="270000" y="4411225"/>
            <a:ext cx="3866400" cy="58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u="sng">
                <a:solidFill>
                  <a:schemeClr val="hlink"/>
                </a:solidFill>
                <a:latin typeface="Chivo SemiBold"/>
                <a:ea typeface="Chivo SemiBold"/>
                <a:cs typeface="Chivo SemiBold"/>
                <a:sym typeface="Chivo SemiBold"/>
                <a:hlinkClick r:id="rId11"/>
              </a:rPr>
              <a:t>   Building and maintaining an effective</a:t>
            </a:r>
            <a:br>
              <a:rPr lang="en-GB" sz="1200" u="sng">
                <a:solidFill>
                  <a:schemeClr val="hlink"/>
                </a:solidFill>
                <a:latin typeface="Chivo SemiBold"/>
                <a:ea typeface="Chivo SemiBold"/>
                <a:cs typeface="Chivo SemiBold"/>
                <a:sym typeface="Chivo SemiBold"/>
                <a:hlinkClick r:id="rId11"/>
              </a:rPr>
            </a:br>
            <a:r>
              <a:rPr lang="en-GB" sz="1200" u="sng">
                <a:solidFill>
                  <a:schemeClr val="hlink"/>
                </a:solidFill>
                <a:latin typeface="Chivo SemiBold"/>
                <a:ea typeface="Chivo SemiBold"/>
                <a:cs typeface="Chivo SemiBold"/>
                <a:sym typeface="Chivo SemiBold"/>
                <a:hlinkClick r:id="rId11"/>
              </a:rPr>
              <a:t>culture of safeguarding (PDF)</a:t>
            </a:r>
            <a:endParaRPr sz="1200">
              <a:solidFill>
                <a:srgbClr val="BB5808"/>
              </a:solidFill>
              <a:latin typeface="Chivo SemiBold"/>
              <a:ea typeface="Chivo SemiBold"/>
              <a:cs typeface="Chivo SemiBold"/>
              <a:sym typeface="Chivo SemiBold"/>
            </a:endParaRPr>
          </a:p>
        </p:txBody>
      </p:sp>
      <p:pic>
        <p:nvPicPr>
          <p:cNvPr id="871" name="Google Shape;871;p96"/>
          <p:cNvPicPr preferRelativeResize="0"/>
          <p:nvPr/>
        </p:nvPicPr>
        <p:blipFill>
          <a:blip r:embed="rId4">
            <a:alphaModFix/>
          </a:blip>
          <a:stretch>
            <a:fillRect/>
          </a:stretch>
        </p:blipFill>
        <p:spPr>
          <a:xfrm>
            <a:off x="302900" y="4533300"/>
            <a:ext cx="115551" cy="115551"/>
          </a:xfrm>
          <a:prstGeom prst="rect">
            <a:avLst/>
          </a:prstGeom>
          <a:noFill/>
          <a:ln>
            <a:noFill/>
          </a:ln>
        </p:spPr>
      </p:pic>
      <p:pic>
        <p:nvPicPr>
          <p:cNvPr id="872" name="Google Shape;872;p96" title="HST_INSETPack_PrimarySummarySheets.jpg"/>
          <p:cNvPicPr preferRelativeResize="0"/>
          <p:nvPr/>
        </p:nvPicPr>
        <p:blipFill>
          <a:blip r:embed="rId12">
            <a:alphaModFix/>
          </a:blip>
          <a:stretch>
            <a:fillRect/>
          </a:stretch>
        </p:blipFill>
        <p:spPr>
          <a:xfrm>
            <a:off x="810100" y="415400"/>
            <a:ext cx="2786202" cy="3940716"/>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6"/>
        <p:cNvGrpSpPr/>
        <p:nvPr/>
      </p:nvGrpSpPr>
      <p:grpSpPr>
        <a:xfrm>
          <a:off x="0" y="0"/>
          <a:ext cx="0" cy="0"/>
          <a:chOff x="0" y="0"/>
          <a:chExt cx="0" cy="0"/>
        </a:xfrm>
      </p:grpSpPr>
      <p:sp>
        <p:nvSpPr>
          <p:cNvPr id="877" name="Google Shape;877;p97"/>
          <p:cNvSpPr txBox="1"/>
          <p:nvPr/>
        </p:nvSpPr>
        <p:spPr>
          <a:xfrm>
            <a:off x="1037850" y="11076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Final thoughts for today’s session</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878" name="Google Shape;878;p97"/>
          <p:cNvSpPr txBox="1"/>
          <p:nvPr/>
        </p:nvSpPr>
        <p:spPr>
          <a:xfrm>
            <a:off x="196800" y="177081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8"/>
          <p:cNvSpPr txBox="1">
            <a:spLocks noGrp="1"/>
          </p:cNvSpPr>
          <p:nvPr>
            <p:ph type="body" idx="4294967295"/>
          </p:nvPr>
        </p:nvSpPr>
        <p:spPr>
          <a:xfrm>
            <a:off x="3960900" y="2249500"/>
            <a:ext cx="4859100" cy="17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It is important to find time for reflection within your role. Take some time to think about any areas of your own safeguarding and child protection knowledge that you would like to develop further.</a:t>
            </a:r>
            <a:endParaRPr/>
          </a:p>
        </p:txBody>
      </p:sp>
      <p:pic>
        <p:nvPicPr>
          <p:cNvPr id="884" name="Google Shape;884;p98" title="reflection-point.gif"/>
          <p:cNvPicPr preferRelativeResize="0"/>
          <p:nvPr/>
        </p:nvPicPr>
        <p:blipFill rotWithShape="1">
          <a:blip r:embed="rId3">
            <a:alphaModFix/>
          </a:blip>
          <a:srcRect/>
          <a:stretch/>
        </p:blipFill>
        <p:spPr>
          <a:xfrm>
            <a:off x="272075" y="1352025"/>
            <a:ext cx="2439450" cy="2439450"/>
          </a:xfrm>
          <a:prstGeom prst="rect">
            <a:avLst/>
          </a:prstGeom>
          <a:noFill/>
          <a:ln>
            <a:noFill/>
          </a:ln>
        </p:spPr>
      </p:pic>
      <p:sp>
        <p:nvSpPr>
          <p:cNvPr id="885" name="Google Shape;885;p98"/>
          <p:cNvSpPr txBox="1"/>
          <p:nvPr/>
        </p:nvSpPr>
        <p:spPr>
          <a:xfrm>
            <a:off x="4009786" y="16445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Reflection point</a:t>
            </a:r>
            <a:endParaRPr sz="2400">
              <a:latin typeface="Chivo SemiBold"/>
              <a:ea typeface="Chivo SemiBold"/>
              <a:cs typeface="Chivo SemiBold"/>
              <a:sym typeface="Chivo SemiBo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99"/>
          <p:cNvSpPr txBox="1">
            <a:spLocks noGrp="1"/>
          </p:cNvSpPr>
          <p:nvPr>
            <p:ph type="title" idx="4294967295"/>
          </p:nvPr>
        </p:nvSpPr>
        <p:spPr>
          <a:xfrm>
            <a:off x="270000" y="1644025"/>
            <a:ext cx="3597300" cy="57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t>Staff self audit</a:t>
            </a:r>
            <a:endParaRPr/>
          </a:p>
        </p:txBody>
      </p:sp>
      <p:sp>
        <p:nvSpPr>
          <p:cNvPr id="891" name="Google Shape;891;p99"/>
          <p:cNvSpPr txBox="1">
            <a:spLocks noGrp="1"/>
          </p:cNvSpPr>
          <p:nvPr>
            <p:ph type="body" idx="4294967295"/>
          </p:nvPr>
        </p:nvSpPr>
        <p:spPr>
          <a:xfrm>
            <a:off x="270000" y="2309375"/>
            <a:ext cx="3999900" cy="10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rPr>
              <a:t>Please assess your levels of confidence in the key areas of safeguarding by completing this form to help us review where we may be able to provide additional support.</a:t>
            </a:r>
            <a:endParaRPr sz="2200"/>
          </a:p>
        </p:txBody>
      </p:sp>
      <p:pic>
        <p:nvPicPr>
          <p:cNvPr id="892" name="Google Shape;892;p99"/>
          <p:cNvPicPr preferRelativeResize="0"/>
          <p:nvPr/>
        </p:nvPicPr>
        <p:blipFill>
          <a:blip r:embed="rId3">
            <a:alphaModFix/>
          </a:blip>
          <a:stretch>
            <a:fillRect/>
          </a:stretch>
        </p:blipFill>
        <p:spPr>
          <a:xfrm>
            <a:off x="5487225" y="601163"/>
            <a:ext cx="2786524" cy="3941176"/>
          </a:xfrm>
          <a:prstGeom prst="rect">
            <a:avLst/>
          </a:prstGeom>
          <a:noFill/>
          <a:ln>
            <a:noFill/>
          </a:ln>
          <a:effectLst>
            <a:outerShdw blurRad="185738" dist="57150" dir="4800000" algn="bl" rotWithShape="0">
              <a:srgbClr val="000000">
                <a:alpha val="50000"/>
              </a:srgbClr>
            </a:outerShdw>
          </a:effectLst>
        </p:spPr>
      </p:pic>
      <p:pic>
        <p:nvPicPr>
          <p:cNvPr id="893" name="Google Shape;893;p99"/>
          <p:cNvPicPr preferRelativeResize="0"/>
          <p:nvPr/>
        </p:nvPicPr>
        <p:blipFill>
          <a:blip r:embed="rId4">
            <a:alphaModFix/>
          </a:blip>
          <a:stretch>
            <a:fillRect/>
          </a:stretch>
        </p:blipFill>
        <p:spPr>
          <a:xfrm>
            <a:off x="8131550" y="4409150"/>
            <a:ext cx="815624" cy="520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7"/>
          <p:cNvSpPr txBox="1">
            <a:spLocks noGrp="1"/>
          </p:cNvSpPr>
          <p:nvPr>
            <p:ph type="title" idx="4294967295"/>
          </p:nvPr>
        </p:nvSpPr>
        <p:spPr>
          <a:xfrm>
            <a:off x="270000" y="457200"/>
            <a:ext cx="43311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Working Together to Safeguard Children (WTSC)</a:t>
            </a:r>
            <a:endParaRPr sz="2400"/>
          </a:p>
        </p:txBody>
      </p:sp>
      <p:sp>
        <p:nvSpPr>
          <p:cNvPr id="144" name="Google Shape;144;p37"/>
          <p:cNvSpPr txBox="1">
            <a:spLocks noGrp="1"/>
          </p:cNvSpPr>
          <p:nvPr>
            <p:ph type="body" idx="4294967295"/>
          </p:nvPr>
        </p:nvSpPr>
        <p:spPr>
          <a:xfrm>
            <a:off x="270000" y="1428975"/>
            <a:ext cx="4309200" cy="8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Recognises that safeguarding is most effective when everyone involved works together collaboratively.</a:t>
            </a:r>
            <a:endParaRPr sz="2120"/>
          </a:p>
        </p:txBody>
      </p:sp>
      <p:pic>
        <p:nvPicPr>
          <p:cNvPr id="145" name="Google Shape;145;p37"/>
          <p:cNvPicPr preferRelativeResize="0"/>
          <p:nvPr/>
        </p:nvPicPr>
        <p:blipFill>
          <a:blip r:embed="rId3">
            <a:alphaModFix/>
          </a:blip>
          <a:stretch>
            <a:fillRect/>
          </a:stretch>
        </p:blipFill>
        <p:spPr>
          <a:xfrm>
            <a:off x="270000" y="3232600"/>
            <a:ext cx="1638688" cy="1640900"/>
          </a:xfrm>
          <a:prstGeom prst="rect">
            <a:avLst/>
          </a:prstGeom>
          <a:noFill/>
          <a:ln>
            <a:noFill/>
          </a:ln>
        </p:spPr>
      </p:pic>
      <p:sp>
        <p:nvSpPr>
          <p:cNvPr id="146" name="Google Shape;146;p37"/>
          <p:cNvSpPr/>
          <p:nvPr/>
        </p:nvSpPr>
        <p:spPr>
          <a:xfrm flipH="1">
            <a:off x="5113200" y="457200"/>
            <a:ext cx="3706800" cy="4416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Key changes for 2024:</a:t>
            </a:r>
            <a:endParaRPr sz="800" b="1">
              <a:solidFill>
                <a:schemeClr val="dk2"/>
              </a:solidFill>
              <a:latin typeface="Chivo"/>
              <a:ea typeface="Chivo"/>
              <a:cs typeface="Chivo"/>
              <a:sym typeface="Chivo"/>
            </a:endParaRPr>
          </a:p>
          <a:p>
            <a:pPr marL="457200" marR="72000" lvl="0" indent="-292100" algn="ctr"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Amending the definition of ‘safeguarding and promoting the welfare of children’ to reflect the updated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Added information about ‘early help’ in line with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The term ‘exploitation’ has been included throughout the guidance, amended from just abuse and neglect.</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Two separate age-appropriate guides have now been included for schools to support children in the court system.</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Clarification that schools remain responsible for the pupils they place in alternative provision.</a:t>
            </a:r>
            <a:endParaRPr>
              <a:latin typeface="Chivo"/>
              <a:ea typeface="Chivo"/>
              <a:cs typeface="Chivo"/>
              <a:sym typeface="Chivo"/>
            </a:endParaRPr>
          </a:p>
        </p:txBody>
      </p:sp>
      <p:sp>
        <p:nvSpPr>
          <p:cNvPr id="147" name="Google Shape;147;p37"/>
          <p:cNvSpPr/>
          <p:nvPr/>
        </p:nvSpPr>
        <p:spPr>
          <a:xfrm flipH="1">
            <a:off x="5041826" y="381000"/>
            <a:ext cx="3706800" cy="44163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latin typeface="Chivo"/>
                <a:ea typeface="Chivo"/>
                <a:cs typeface="Chivo"/>
                <a:sym typeface="Chivo"/>
              </a:rPr>
              <a:t>Updates from the 2023 guidance: </a:t>
            </a:r>
            <a:endParaRPr b="1">
              <a:solidFill>
                <a:schemeClr val="dk2"/>
              </a:solidFill>
              <a:latin typeface="Chivo"/>
              <a:ea typeface="Chivo"/>
              <a:cs typeface="Chivo"/>
              <a:sym typeface="Chivo"/>
            </a:endParaRPr>
          </a:p>
          <a:p>
            <a:pPr marL="457200" lvl="0" indent="-304800" algn="l" rtl="0">
              <a:lnSpc>
                <a:spcPct val="115000"/>
              </a:lnSpc>
              <a:spcBef>
                <a:spcPts val="1600"/>
              </a:spcBef>
              <a:spcAft>
                <a:spcPts val="0"/>
              </a:spcAft>
              <a:buSzPts val="1200"/>
              <a:buFont typeface="Chivo"/>
              <a:buChar char="●"/>
            </a:pPr>
            <a:r>
              <a:rPr lang="en-GB" sz="1200">
                <a:latin typeface="Chivo"/>
                <a:ea typeface="Chivo"/>
                <a:cs typeface="Chivo"/>
                <a:sym typeface="Chivo"/>
              </a:rPr>
              <a:t>Recognising that improvements must be made to involve families more closely.</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Emphasis on securing ‘positive, trusting and cooperative relationships’ with parents and carers.</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New multi-agency practice standards to strengthen cooperation between services.</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Revised guidance on improving provision for disabled children and their families.</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Guidance on recognising and responding to risk of harm to children outside the home.</a:t>
            </a:r>
            <a:endParaRPr sz="1100">
              <a:solidFill>
                <a:schemeClr val="dk2"/>
              </a:solidFill>
              <a:latin typeface="Chivo"/>
              <a:ea typeface="Chivo"/>
              <a:cs typeface="Chivo"/>
              <a:sym typeface="Chivo"/>
            </a:endParaRPr>
          </a:p>
        </p:txBody>
      </p:sp>
      <p:sp>
        <p:nvSpPr>
          <p:cNvPr id="148" name="Google Shape;148;p37"/>
          <p:cNvSpPr/>
          <p:nvPr/>
        </p:nvSpPr>
        <p:spPr>
          <a:xfrm>
            <a:off x="269999" y="2493150"/>
            <a:ext cx="1976100" cy="344400"/>
          </a:xfrm>
          <a:prstGeom prst="flowChartAlternateProcess">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u="sng">
                <a:solidFill>
                  <a:schemeClr val="accent1"/>
                </a:solidFill>
                <a:latin typeface="Chivo SemiBold"/>
                <a:ea typeface="Chivo SemiBold"/>
                <a:cs typeface="Chivo SemiBold"/>
                <a:sym typeface="Chivo SemiBold"/>
                <a:hlinkClick r:id="rId4">
                  <a:extLst>
                    <a:ext uri="{A12FA001-AC4F-418D-AE19-62706E023703}">
                      <ahyp:hlinkClr xmlns:ahyp="http://schemas.microsoft.com/office/drawing/2018/hyperlinkcolor" val="tx"/>
                    </a:ext>
                  </a:extLst>
                </a:hlinkClick>
              </a:rPr>
              <a:t>Documents linked here</a:t>
            </a:r>
            <a:endParaRPr sz="1200">
              <a:solidFill>
                <a:schemeClr val="accent1"/>
              </a:solidFill>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00"/>
          <p:cNvSpPr txBox="1">
            <a:spLocks noGrp="1"/>
          </p:cNvSpPr>
          <p:nvPr>
            <p:ph type="title" idx="4294967295"/>
          </p:nvPr>
        </p:nvSpPr>
        <p:spPr>
          <a:xfrm>
            <a:off x="327900" y="1964925"/>
            <a:ext cx="3798900" cy="1696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000000"/>
                </a:solidFill>
              </a:rPr>
              <a:t>Other useful tools for your professional development</a:t>
            </a:r>
            <a:endParaRPr/>
          </a:p>
        </p:txBody>
      </p:sp>
      <p:pic>
        <p:nvPicPr>
          <p:cNvPr id="899" name="Google Shape;899;p100"/>
          <p:cNvPicPr preferRelativeResize="0"/>
          <p:nvPr/>
        </p:nvPicPr>
        <p:blipFill>
          <a:blip r:embed="rId3">
            <a:alphaModFix/>
          </a:blip>
          <a:stretch>
            <a:fillRect/>
          </a:stretch>
        </p:blipFill>
        <p:spPr>
          <a:xfrm>
            <a:off x="270000" y="799200"/>
            <a:ext cx="1269350" cy="1269448"/>
          </a:xfrm>
          <a:prstGeom prst="rect">
            <a:avLst/>
          </a:prstGeom>
          <a:noFill/>
          <a:ln>
            <a:noFill/>
          </a:ln>
        </p:spPr>
      </p:pic>
      <p:sp>
        <p:nvSpPr>
          <p:cNvPr id="900" name="Google Shape;900;p100"/>
          <p:cNvSpPr/>
          <p:nvPr/>
        </p:nvSpPr>
        <p:spPr>
          <a:xfrm flipH="1">
            <a:off x="4884900" y="270000"/>
            <a:ext cx="3935100" cy="529200"/>
          </a:xfrm>
          <a:prstGeom prst="round1Rect">
            <a:avLst>
              <a:gd name="adj" fmla="val 16667"/>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4">
                  <a:extLst>
                    <a:ext uri="{A12FA001-AC4F-418D-AE19-62706E023703}">
                      <ahyp:hlinkClr xmlns:ahyp="http://schemas.microsoft.com/office/drawing/2018/hyperlinkcolor" val="tx"/>
                    </a:ext>
                  </a:extLst>
                </a:hlinkClick>
              </a:rPr>
              <a:t>Safeguarding scenarios and answers</a:t>
            </a:r>
            <a:endParaRPr sz="1200">
              <a:solidFill>
                <a:schemeClr val="dk1"/>
              </a:solidFill>
              <a:latin typeface="Chivo SemiBold"/>
              <a:ea typeface="Chivo SemiBold"/>
              <a:cs typeface="Chivo SemiBold"/>
              <a:sym typeface="Chivo SemiBold"/>
            </a:endParaRPr>
          </a:p>
        </p:txBody>
      </p:sp>
      <p:sp>
        <p:nvSpPr>
          <p:cNvPr id="901" name="Google Shape;901;p100"/>
          <p:cNvSpPr/>
          <p:nvPr/>
        </p:nvSpPr>
        <p:spPr>
          <a:xfrm flipH="1">
            <a:off x="4884900" y="949052"/>
            <a:ext cx="3935100" cy="529200"/>
          </a:xfrm>
          <a:prstGeom prst="round1Rect">
            <a:avLst>
              <a:gd name="adj" fmla="val 16667"/>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5">
                  <a:extLst>
                    <a:ext uri="{A12FA001-AC4F-418D-AE19-62706E023703}">
                      <ahyp:hlinkClr xmlns:ahyp="http://schemas.microsoft.com/office/drawing/2018/hyperlinkcolor" val="tx"/>
                    </a:ext>
                  </a:extLst>
                </a:hlinkClick>
              </a:rPr>
              <a:t>Self-evaluation template</a:t>
            </a:r>
            <a:endParaRPr sz="1200">
              <a:solidFill>
                <a:schemeClr val="dk1"/>
              </a:solidFill>
              <a:latin typeface="Chivo SemiBold"/>
              <a:ea typeface="Chivo SemiBold"/>
              <a:cs typeface="Chivo SemiBold"/>
              <a:sym typeface="Chivo SemiBold"/>
            </a:endParaRPr>
          </a:p>
        </p:txBody>
      </p:sp>
      <p:sp>
        <p:nvSpPr>
          <p:cNvPr id="902" name="Google Shape;902;p100"/>
          <p:cNvSpPr/>
          <p:nvPr/>
        </p:nvSpPr>
        <p:spPr>
          <a:xfrm flipH="1">
            <a:off x="4884900" y="1628103"/>
            <a:ext cx="3935100" cy="529200"/>
          </a:xfrm>
          <a:prstGeom prst="round1Rect">
            <a:avLst>
              <a:gd name="adj" fmla="val 16667"/>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6">
                  <a:extLst>
                    <a:ext uri="{A12FA001-AC4F-418D-AE19-62706E023703}">
                      <ahyp:hlinkClr xmlns:ahyp="http://schemas.microsoft.com/office/drawing/2018/hyperlinkcolor" val="tx"/>
                    </a:ext>
                  </a:extLst>
                </a:hlinkClick>
              </a:rPr>
              <a:t>Professional development plan</a:t>
            </a:r>
            <a:endParaRPr sz="1200">
              <a:solidFill>
                <a:schemeClr val="dk1"/>
              </a:solidFill>
              <a:latin typeface="Chivo SemiBold"/>
              <a:ea typeface="Chivo SemiBold"/>
              <a:cs typeface="Chivo SemiBold"/>
              <a:sym typeface="Chivo SemiBold"/>
            </a:endParaRPr>
          </a:p>
        </p:txBody>
      </p:sp>
      <p:sp>
        <p:nvSpPr>
          <p:cNvPr id="903" name="Google Shape;903;p100"/>
          <p:cNvSpPr/>
          <p:nvPr/>
        </p:nvSpPr>
        <p:spPr>
          <a:xfrm flipH="1">
            <a:off x="4884900" y="2307155"/>
            <a:ext cx="3935100" cy="529200"/>
          </a:xfrm>
          <a:prstGeom prst="round1Rect">
            <a:avLst>
              <a:gd name="adj" fmla="val 16667"/>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7">
                  <a:extLst>
                    <a:ext uri="{A12FA001-AC4F-418D-AE19-62706E023703}">
                      <ahyp:hlinkClr xmlns:ahyp="http://schemas.microsoft.com/office/drawing/2018/hyperlinkcolor" val="tx"/>
                    </a:ext>
                  </a:extLst>
                </a:hlinkClick>
              </a:rPr>
              <a:t>Education articles and resources</a:t>
            </a:r>
            <a:endParaRPr sz="1200">
              <a:solidFill>
                <a:schemeClr val="dk1"/>
              </a:solidFill>
              <a:latin typeface="Chivo SemiBold"/>
              <a:ea typeface="Chivo SemiBold"/>
              <a:cs typeface="Chivo SemiBold"/>
              <a:sym typeface="Chivo SemiBold"/>
            </a:endParaRPr>
          </a:p>
        </p:txBody>
      </p:sp>
      <p:sp>
        <p:nvSpPr>
          <p:cNvPr id="904" name="Google Shape;904;p100"/>
          <p:cNvSpPr/>
          <p:nvPr/>
        </p:nvSpPr>
        <p:spPr>
          <a:xfrm flipH="1">
            <a:off x="4884900" y="2986206"/>
            <a:ext cx="3935100" cy="529200"/>
          </a:xfrm>
          <a:prstGeom prst="round1Rect">
            <a:avLst>
              <a:gd name="adj" fmla="val 16667"/>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8">
                  <a:extLst>
                    <a:ext uri="{A12FA001-AC4F-418D-AE19-62706E023703}">
                      <ahyp:hlinkClr xmlns:ahyp="http://schemas.microsoft.com/office/drawing/2018/hyperlinkcolor" val="tx"/>
                    </a:ext>
                  </a:extLst>
                </a:hlinkClick>
              </a:rPr>
              <a:t>CPD training courses</a:t>
            </a:r>
            <a:endParaRPr sz="1200">
              <a:solidFill>
                <a:schemeClr val="dk1"/>
              </a:solidFill>
              <a:latin typeface="Chivo SemiBold"/>
              <a:ea typeface="Chivo SemiBold"/>
              <a:cs typeface="Chivo SemiBold"/>
              <a:sym typeface="Chivo SemiBold"/>
            </a:endParaRPr>
          </a:p>
        </p:txBody>
      </p:sp>
      <p:sp>
        <p:nvSpPr>
          <p:cNvPr id="905" name="Google Shape;905;p100"/>
          <p:cNvSpPr/>
          <p:nvPr/>
        </p:nvSpPr>
        <p:spPr>
          <a:xfrm flipH="1">
            <a:off x="4884900" y="3665258"/>
            <a:ext cx="3935100" cy="529200"/>
          </a:xfrm>
          <a:prstGeom prst="round1Rect">
            <a:avLst>
              <a:gd name="adj" fmla="val 16667"/>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u="sng">
                <a:solidFill>
                  <a:schemeClr val="dk1"/>
                </a:solidFill>
                <a:latin typeface="Chivo"/>
                <a:ea typeface="Chivo"/>
                <a:cs typeface="Chivo"/>
                <a:sym typeface="Chivo"/>
              </a:rPr>
              <a:t>Enter own link here</a:t>
            </a:r>
            <a:endParaRPr sz="1100" u="sng">
              <a:solidFill>
                <a:schemeClr val="dk1"/>
              </a:solidFill>
              <a:latin typeface="Chivo"/>
              <a:ea typeface="Chivo"/>
              <a:cs typeface="Chivo"/>
              <a:sym typeface="Chivo"/>
            </a:endParaRPr>
          </a:p>
        </p:txBody>
      </p:sp>
      <p:sp>
        <p:nvSpPr>
          <p:cNvPr id="906" name="Google Shape;906;p100"/>
          <p:cNvSpPr/>
          <p:nvPr/>
        </p:nvSpPr>
        <p:spPr>
          <a:xfrm flipH="1">
            <a:off x="4884900" y="4344310"/>
            <a:ext cx="3935100" cy="529200"/>
          </a:xfrm>
          <a:prstGeom prst="round1Rect">
            <a:avLst>
              <a:gd name="adj" fmla="val 16667"/>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u="sng">
                <a:solidFill>
                  <a:schemeClr val="dk1"/>
                </a:solidFill>
                <a:latin typeface="Chivo"/>
                <a:ea typeface="Chivo"/>
                <a:cs typeface="Chivo"/>
                <a:sym typeface="Chivo"/>
              </a:rPr>
              <a:t>Enter own link here</a:t>
            </a:r>
            <a:endParaRPr sz="1100" u="sng">
              <a:solidFill>
                <a:schemeClr val="dk1"/>
              </a:solidFill>
              <a:latin typeface="Chivo"/>
              <a:ea typeface="Chivo"/>
              <a:cs typeface="Chivo"/>
              <a:sym typeface="Chiv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01"/>
          <p:cNvSpPr txBox="1">
            <a:spLocks noGrp="1"/>
          </p:cNvSpPr>
          <p:nvPr>
            <p:ph type="body" idx="4294967295"/>
          </p:nvPr>
        </p:nvSpPr>
        <p:spPr>
          <a:xfrm>
            <a:off x="4867400" y="270000"/>
            <a:ext cx="4016700" cy="199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hlinkClick r:id="rId3"/>
              </a:rPr>
              <a:t>High Speed Training</a:t>
            </a:r>
            <a:r>
              <a:rPr lang="en-GB" sz="1200">
                <a:solidFill>
                  <a:srgbClr val="000000"/>
                </a:solidFill>
              </a:rPr>
              <a:t> is a leading provider of online training courses, designed to make training, compliance and development simple, effective</a:t>
            </a:r>
            <a:br>
              <a:rPr lang="en-GB" sz="1200">
                <a:solidFill>
                  <a:srgbClr val="000000"/>
                </a:solidFill>
              </a:rPr>
            </a:br>
            <a:r>
              <a:rPr lang="en-GB" sz="1200">
                <a:solidFill>
                  <a:srgbClr val="000000"/>
                </a:solidFill>
              </a:rPr>
              <a:t>and rewarding.</a:t>
            </a:r>
            <a:endParaRPr sz="1300">
              <a:solidFill>
                <a:srgbClr val="000000"/>
              </a:solidFill>
            </a:endParaRPr>
          </a:p>
          <a:p>
            <a:pPr marL="0" lvl="0" indent="0" algn="l" rtl="0">
              <a:spcBef>
                <a:spcPts val="0"/>
              </a:spcBef>
              <a:spcAft>
                <a:spcPts val="0"/>
              </a:spcAft>
              <a:buNone/>
            </a:pPr>
            <a:endParaRPr sz="1200">
              <a:solidFill>
                <a:srgbClr val="000000"/>
              </a:solidFill>
            </a:endParaRPr>
          </a:p>
          <a:p>
            <a:pPr marL="0" lvl="0" indent="0" algn="l" rtl="0">
              <a:spcBef>
                <a:spcPts val="0"/>
              </a:spcBef>
              <a:spcAft>
                <a:spcPts val="0"/>
              </a:spcAft>
              <a:buNone/>
            </a:pPr>
            <a:r>
              <a:rPr lang="en-GB" sz="1200">
                <a:solidFill>
                  <a:srgbClr val="000000"/>
                </a:solidFill>
              </a:rPr>
              <a:t>Trusted by thousands of UK organisations, our fully accredited and award-winning online training and easy to use platform has seen over 3 million learners take the next steps in their careers.</a:t>
            </a:r>
            <a:endParaRPr sz="1300">
              <a:solidFill>
                <a:srgbClr val="000000"/>
              </a:solidFill>
            </a:endParaRPr>
          </a:p>
        </p:txBody>
      </p:sp>
      <p:pic>
        <p:nvPicPr>
          <p:cNvPr id="912" name="Google Shape;912;p101"/>
          <p:cNvPicPr preferRelativeResize="0"/>
          <p:nvPr/>
        </p:nvPicPr>
        <p:blipFill rotWithShape="1">
          <a:blip r:embed="rId4">
            <a:alphaModFix/>
          </a:blip>
          <a:srcRect l="5102" t="16203" r="11661" b="10611"/>
          <a:stretch/>
        </p:blipFill>
        <p:spPr>
          <a:xfrm>
            <a:off x="7339404" y="3330897"/>
            <a:ext cx="1544694" cy="1358254"/>
          </a:xfrm>
          <a:prstGeom prst="rect">
            <a:avLst/>
          </a:prstGeom>
          <a:noFill/>
          <a:ln>
            <a:noFill/>
          </a:ln>
        </p:spPr>
      </p:pic>
      <p:pic>
        <p:nvPicPr>
          <p:cNvPr id="913" name="Google Shape;913;p101"/>
          <p:cNvPicPr preferRelativeResize="0"/>
          <p:nvPr/>
        </p:nvPicPr>
        <p:blipFill>
          <a:blip r:embed="rId5">
            <a:alphaModFix/>
          </a:blip>
          <a:stretch>
            <a:fillRect/>
          </a:stretch>
        </p:blipFill>
        <p:spPr>
          <a:xfrm>
            <a:off x="7170900" y="2978275"/>
            <a:ext cx="885277" cy="885241"/>
          </a:xfrm>
          <a:prstGeom prst="rect">
            <a:avLst/>
          </a:prstGeom>
          <a:noFill/>
          <a:ln>
            <a:noFill/>
          </a:ln>
        </p:spPr>
      </p:pic>
      <p:sp>
        <p:nvSpPr>
          <p:cNvPr id="914" name="Google Shape;914;p101"/>
          <p:cNvSpPr txBox="1">
            <a:spLocks noGrp="1"/>
          </p:cNvSpPr>
          <p:nvPr>
            <p:ph type="body" idx="4294967295"/>
          </p:nvPr>
        </p:nvSpPr>
        <p:spPr>
          <a:xfrm>
            <a:off x="4867400" y="3087450"/>
            <a:ext cx="2409000" cy="16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000000"/>
                </a:solidFill>
              </a:rPr>
              <a:t>You can also find the most up-to-date, practical information and resources produced by our experts to support you in your professional life on our company blog,</a:t>
            </a:r>
            <a:r>
              <a:rPr lang="en-GB" sz="1100">
                <a:solidFill>
                  <a:srgbClr val="000000"/>
                </a:solidFill>
                <a:latin typeface="Raleway"/>
                <a:ea typeface="Raleway"/>
                <a:cs typeface="Raleway"/>
                <a:sym typeface="Raleway"/>
              </a:rPr>
              <a:t> </a:t>
            </a:r>
            <a:r>
              <a:rPr lang="en-GB" sz="1200" u="sng">
                <a:solidFill>
                  <a:schemeClr val="hlink"/>
                </a:solidFill>
                <a:hlinkClick r:id="rId6"/>
              </a:rPr>
              <a:t>the Hub</a:t>
            </a:r>
            <a:r>
              <a:rPr lang="en-GB" sz="1200">
                <a:solidFill>
                  <a:srgbClr val="000000"/>
                </a:solidFill>
              </a:rPr>
              <a:t>.</a:t>
            </a:r>
            <a:endParaRPr sz="1200">
              <a:solidFill>
                <a:srgbClr val="000000"/>
              </a:solidFill>
            </a:endParaRPr>
          </a:p>
        </p:txBody>
      </p:sp>
      <p:pic>
        <p:nvPicPr>
          <p:cNvPr id="915" name="Google Shape;915;p101" title="Customer.png"/>
          <p:cNvPicPr preferRelativeResize="0"/>
          <p:nvPr/>
        </p:nvPicPr>
        <p:blipFill>
          <a:blip r:embed="rId7">
            <a:alphaModFix/>
          </a:blip>
          <a:stretch>
            <a:fillRect/>
          </a:stretch>
        </p:blipFill>
        <p:spPr>
          <a:xfrm>
            <a:off x="270000" y="1684325"/>
            <a:ext cx="4016700" cy="2779425"/>
          </a:xfrm>
          <a:prstGeom prst="rect">
            <a:avLst/>
          </a:prstGeom>
          <a:noFill/>
          <a:ln>
            <a:noFill/>
          </a:ln>
        </p:spPr>
      </p:pic>
      <p:pic>
        <p:nvPicPr>
          <p:cNvPr id="916" name="Google Shape;916;p101"/>
          <p:cNvPicPr preferRelativeResize="0"/>
          <p:nvPr/>
        </p:nvPicPr>
        <p:blipFill>
          <a:blip r:embed="rId8">
            <a:alphaModFix/>
          </a:blip>
          <a:stretch>
            <a:fillRect/>
          </a:stretch>
        </p:blipFill>
        <p:spPr>
          <a:xfrm>
            <a:off x="1106675" y="679738"/>
            <a:ext cx="1995402" cy="9402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02"/>
          <p:cNvSpPr txBox="1">
            <a:spLocks noGrp="1"/>
          </p:cNvSpPr>
          <p:nvPr>
            <p:ph type="title" idx="4294967295"/>
          </p:nvPr>
        </p:nvSpPr>
        <p:spPr>
          <a:xfrm>
            <a:off x="1266600" y="1333413"/>
            <a:ext cx="6610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020"/>
              <a:t>We’d love to hear your feedback!</a:t>
            </a:r>
            <a:endParaRPr sz="3020"/>
          </a:p>
        </p:txBody>
      </p:sp>
      <p:sp>
        <p:nvSpPr>
          <p:cNvPr id="922" name="Google Shape;922;p102"/>
          <p:cNvSpPr txBox="1">
            <a:spLocks noGrp="1"/>
          </p:cNvSpPr>
          <p:nvPr>
            <p:ph type="body" idx="4294967295"/>
          </p:nvPr>
        </p:nvSpPr>
        <p:spPr>
          <a:xfrm>
            <a:off x="4149075" y="2083000"/>
            <a:ext cx="2716800" cy="182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3"/>
                </a:solidFill>
                <a:latin typeface="Chivo SemiBold"/>
                <a:ea typeface="Chivo SemiBold"/>
                <a:cs typeface="Chivo SemiBold"/>
                <a:sym typeface="Chivo SemiBold"/>
              </a:rPr>
              <a:t>Complete our quick survey with your thoughts on this safeguarding INSET pack for a chance to win a £100 Amazon voucher.</a:t>
            </a:r>
            <a:endParaRPr sz="2100">
              <a:solidFill>
                <a:schemeClr val="accent3"/>
              </a:solidFill>
              <a:latin typeface="Chivo SemiBold"/>
              <a:ea typeface="Chivo SemiBold"/>
              <a:cs typeface="Chivo SemiBold"/>
              <a:sym typeface="Chivo SemiBold"/>
            </a:endParaRPr>
          </a:p>
        </p:txBody>
      </p:sp>
      <p:sp>
        <p:nvSpPr>
          <p:cNvPr id="923" name="Google Shape;923;p102"/>
          <p:cNvSpPr/>
          <p:nvPr/>
        </p:nvSpPr>
        <p:spPr>
          <a:xfrm>
            <a:off x="2278113" y="2179550"/>
            <a:ext cx="1633800" cy="163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a:solidFill>
                <a:schemeClr val="dk2"/>
              </a:solidFill>
              <a:latin typeface="Chivo"/>
              <a:ea typeface="Chivo"/>
              <a:cs typeface="Chivo"/>
              <a:sym typeface="Chivo"/>
            </a:endParaRPr>
          </a:p>
        </p:txBody>
      </p:sp>
      <p:sp>
        <p:nvSpPr>
          <p:cNvPr id="924" name="Google Shape;924;p102"/>
          <p:cNvSpPr txBox="1">
            <a:spLocks noGrp="1"/>
          </p:cNvSpPr>
          <p:nvPr>
            <p:ph type="title" idx="4294967295"/>
          </p:nvPr>
        </p:nvSpPr>
        <p:spPr>
          <a:xfrm>
            <a:off x="2654550" y="4080263"/>
            <a:ext cx="3834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1620" u="sng">
                <a:solidFill>
                  <a:schemeClr val="hlink"/>
                </a:solidFill>
                <a:hlinkClick r:id="rId3"/>
              </a:rPr>
              <a:t>https://forms.gle/djQ1bQuFzxvMa7dXA</a:t>
            </a:r>
            <a:endParaRPr sz="1620"/>
          </a:p>
        </p:txBody>
      </p:sp>
      <p:pic>
        <p:nvPicPr>
          <p:cNvPr id="925" name="Google Shape;925;p102"/>
          <p:cNvPicPr preferRelativeResize="0"/>
          <p:nvPr/>
        </p:nvPicPr>
        <p:blipFill>
          <a:blip r:embed="rId4">
            <a:alphaModFix/>
          </a:blip>
          <a:stretch>
            <a:fillRect/>
          </a:stretch>
        </p:blipFill>
        <p:spPr>
          <a:xfrm rot="370556">
            <a:off x="6851625" y="2550951"/>
            <a:ext cx="2000232" cy="2000232"/>
          </a:xfrm>
          <a:prstGeom prst="rect">
            <a:avLst/>
          </a:prstGeom>
          <a:noFill/>
          <a:ln>
            <a:noFill/>
          </a:ln>
        </p:spPr>
      </p:pic>
      <p:pic>
        <p:nvPicPr>
          <p:cNvPr id="926" name="Google Shape;926;p102"/>
          <p:cNvPicPr preferRelativeResize="0"/>
          <p:nvPr/>
        </p:nvPicPr>
        <p:blipFill>
          <a:blip r:embed="rId5">
            <a:alphaModFix/>
          </a:blip>
          <a:stretch>
            <a:fillRect/>
          </a:stretch>
        </p:blipFill>
        <p:spPr>
          <a:xfrm>
            <a:off x="3574300" y="269988"/>
            <a:ext cx="1995402" cy="940250"/>
          </a:xfrm>
          <a:prstGeom prst="rect">
            <a:avLst/>
          </a:prstGeom>
          <a:noFill/>
          <a:ln>
            <a:noFill/>
          </a:ln>
        </p:spPr>
      </p:pic>
      <p:pic>
        <p:nvPicPr>
          <p:cNvPr id="927" name="Google Shape;927;p102" title="qrcodeINSET2025.png"/>
          <p:cNvPicPr preferRelativeResize="0"/>
          <p:nvPr/>
        </p:nvPicPr>
        <p:blipFill>
          <a:blip r:embed="rId6">
            <a:alphaModFix/>
          </a:blip>
          <a:stretch>
            <a:fillRect/>
          </a:stretch>
        </p:blipFill>
        <p:spPr>
          <a:xfrm>
            <a:off x="2278125" y="2179551"/>
            <a:ext cx="1633800" cy="1633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8"/>
          <p:cNvSpPr txBox="1">
            <a:spLocks noGrp="1"/>
          </p:cNvSpPr>
          <p:nvPr>
            <p:ph type="title" idx="4294967295"/>
          </p:nvPr>
        </p:nvSpPr>
        <p:spPr>
          <a:xfrm>
            <a:off x="270000" y="474475"/>
            <a:ext cx="44103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Keeping Children Safe in Education (KCSIE)</a:t>
            </a:r>
            <a:endParaRPr sz="2400"/>
          </a:p>
        </p:txBody>
      </p:sp>
      <p:sp>
        <p:nvSpPr>
          <p:cNvPr id="154" name="Google Shape;154;p38"/>
          <p:cNvSpPr txBox="1">
            <a:spLocks noGrp="1"/>
          </p:cNvSpPr>
          <p:nvPr>
            <p:ph type="body" idx="4294967295"/>
          </p:nvPr>
        </p:nvSpPr>
        <p:spPr>
          <a:xfrm>
            <a:off x="270000" y="1446250"/>
            <a:ext cx="4479600" cy="69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Statutory guidance for schools and colleges on safeguarding children.</a:t>
            </a:r>
            <a:endParaRPr/>
          </a:p>
        </p:txBody>
      </p:sp>
      <p:pic>
        <p:nvPicPr>
          <p:cNvPr id="155" name="Google Shape;155;p38"/>
          <p:cNvPicPr preferRelativeResize="0"/>
          <p:nvPr/>
        </p:nvPicPr>
        <p:blipFill>
          <a:blip r:embed="rId3">
            <a:alphaModFix/>
          </a:blip>
          <a:stretch>
            <a:fillRect/>
          </a:stretch>
        </p:blipFill>
        <p:spPr>
          <a:xfrm>
            <a:off x="270000" y="3232600"/>
            <a:ext cx="1638688" cy="1640900"/>
          </a:xfrm>
          <a:prstGeom prst="rect">
            <a:avLst/>
          </a:prstGeom>
          <a:noFill/>
          <a:ln>
            <a:noFill/>
          </a:ln>
        </p:spPr>
      </p:pic>
      <p:sp>
        <p:nvSpPr>
          <p:cNvPr id="156" name="Google Shape;156;p38"/>
          <p:cNvSpPr/>
          <p:nvPr/>
        </p:nvSpPr>
        <p:spPr>
          <a:xfrm flipH="1">
            <a:off x="5113200" y="457200"/>
            <a:ext cx="3706800" cy="4416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Key changes for 2024:</a:t>
            </a:r>
            <a:endParaRPr sz="800" b="1">
              <a:solidFill>
                <a:schemeClr val="dk2"/>
              </a:solidFill>
              <a:latin typeface="Chivo"/>
              <a:ea typeface="Chivo"/>
              <a:cs typeface="Chivo"/>
              <a:sym typeface="Chivo"/>
            </a:endParaRPr>
          </a:p>
          <a:p>
            <a:pPr marL="457200" marR="72000" lvl="0" indent="-292100" algn="ctr"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Amending the definition of ‘safeguarding and promoting the welfare of children’ to reflect the updated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Added information about ‘early help’ in line with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The term ‘exploitation’ has been included throughout the guidance, amended from just abuse and neglect.</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Two separate age-appropriate guides have now been included for schools to support children in the court system.</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Clarification that schools remain responsible for the pupils they place in alternative provision.</a:t>
            </a:r>
            <a:endParaRPr>
              <a:latin typeface="Chivo"/>
              <a:ea typeface="Chivo"/>
              <a:cs typeface="Chivo"/>
              <a:sym typeface="Chivo"/>
            </a:endParaRPr>
          </a:p>
        </p:txBody>
      </p:sp>
      <p:sp>
        <p:nvSpPr>
          <p:cNvPr id="157" name="Google Shape;157;p38"/>
          <p:cNvSpPr/>
          <p:nvPr/>
        </p:nvSpPr>
        <p:spPr>
          <a:xfrm flipH="1">
            <a:off x="5041826" y="381000"/>
            <a:ext cx="3706800" cy="44163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latin typeface="Chivo"/>
                <a:ea typeface="Chivo"/>
                <a:cs typeface="Chivo"/>
                <a:sym typeface="Chivo"/>
              </a:rPr>
              <a:t>Key changes for 2025: </a:t>
            </a:r>
            <a:endParaRPr b="1">
              <a:solidFill>
                <a:schemeClr val="dk2"/>
              </a:solidFill>
              <a:latin typeface="Chivo"/>
              <a:ea typeface="Chivo"/>
              <a:cs typeface="Chivo"/>
              <a:sym typeface="Chivo"/>
            </a:endParaRPr>
          </a:p>
          <a:p>
            <a:pPr marL="457200" lvl="0" indent="-304800" algn="l" rtl="0">
              <a:lnSpc>
                <a:spcPct val="115000"/>
              </a:lnSpc>
              <a:spcBef>
                <a:spcPts val="1600"/>
              </a:spcBef>
              <a:spcAft>
                <a:spcPts val="0"/>
              </a:spcAft>
              <a:buSzPts val="1200"/>
              <a:buFont typeface="Chivo"/>
              <a:buChar char="●"/>
            </a:pPr>
            <a:r>
              <a:rPr lang="en-GB" sz="1200">
                <a:latin typeface="Chivo"/>
                <a:ea typeface="Chivo"/>
                <a:cs typeface="Chivo"/>
                <a:sym typeface="Chivo"/>
              </a:rPr>
              <a:t>In the four areas of risk regarding online safety, it now includes “misinformation, disinformation, and conspiracy theories” as examples of content risks.</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Explains how filtering and monitoring requirements apply to the use of generative AI in education.</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Corrected terminology around autism.</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Information has been added that clarifies and reflects existing AP Guidance.</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Working Together to Improve School Attendance is now specified as statutory guidance.</a:t>
            </a:r>
            <a:endParaRPr sz="1200">
              <a:latin typeface="Chivo"/>
              <a:ea typeface="Chivo"/>
              <a:cs typeface="Chivo"/>
              <a:sym typeface="Chivo"/>
            </a:endParaRPr>
          </a:p>
        </p:txBody>
      </p:sp>
      <p:sp>
        <p:nvSpPr>
          <p:cNvPr id="158" name="Google Shape;158;p38"/>
          <p:cNvSpPr/>
          <p:nvPr/>
        </p:nvSpPr>
        <p:spPr>
          <a:xfrm>
            <a:off x="269999" y="2213900"/>
            <a:ext cx="1976100" cy="344400"/>
          </a:xfrm>
          <a:prstGeom prst="flowChartAlternateProcess">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4">
                  <a:extLst>
                    <a:ext uri="{A12FA001-AC4F-418D-AE19-62706E023703}">
                      <ahyp:hlinkClr xmlns:ahyp="http://schemas.microsoft.com/office/drawing/2018/hyperlinkcolor" val="tx"/>
                    </a:ext>
                  </a:extLst>
                </a:hlinkClick>
              </a:rPr>
              <a:t>Documents linked here</a:t>
            </a:r>
            <a:endParaRPr sz="1200">
              <a:solidFill>
                <a:schemeClr val="dk1"/>
              </a:solidFill>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9"/>
          <p:cNvSpPr txBox="1">
            <a:spLocks noGrp="1"/>
          </p:cNvSpPr>
          <p:nvPr>
            <p:ph type="body" idx="4294967295"/>
          </p:nvPr>
        </p:nvSpPr>
        <p:spPr>
          <a:xfrm>
            <a:off x="266550" y="1282600"/>
            <a:ext cx="6603300" cy="4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000000"/>
                </a:solidFill>
              </a:rPr>
              <a:t>According to KCSIE, which of the following is an essential safeguarding responsibility for </a:t>
            </a:r>
            <a:r>
              <a:rPr lang="en-GB" sz="1800" b="1">
                <a:solidFill>
                  <a:srgbClr val="000000"/>
                </a:solidFill>
              </a:rPr>
              <a:t>all</a:t>
            </a:r>
            <a:r>
              <a:rPr lang="en-GB" sz="1800">
                <a:solidFill>
                  <a:srgbClr val="000000"/>
                </a:solidFill>
              </a:rPr>
              <a:t> school staff members?</a:t>
            </a:r>
            <a:endParaRPr sz="1800"/>
          </a:p>
        </p:txBody>
      </p:sp>
      <p:sp>
        <p:nvSpPr>
          <p:cNvPr id="164" name="Google Shape;164;p39"/>
          <p:cNvSpPr txBox="1"/>
          <p:nvPr/>
        </p:nvSpPr>
        <p:spPr>
          <a:xfrm>
            <a:off x="266550" y="68365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sp>
        <p:nvSpPr>
          <p:cNvPr id="165" name="Google Shape;165;p39"/>
          <p:cNvSpPr/>
          <p:nvPr/>
        </p:nvSpPr>
        <p:spPr>
          <a:xfrm flipH="1">
            <a:off x="266950" y="22536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A</a:t>
            </a:r>
            <a:r>
              <a:rPr lang="en-GB" sz="1200">
                <a:latin typeface="Chivo"/>
                <a:ea typeface="Chivo"/>
                <a:cs typeface="Chivo"/>
                <a:sym typeface="Chivo"/>
              </a:rPr>
              <a:t>: Managing the school's Child Protection Policy database.</a:t>
            </a:r>
            <a:endParaRPr sz="1200">
              <a:solidFill>
                <a:schemeClr val="dk2"/>
              </a:solidFill>
              <a:latin typeface="Chivo"/>
              <a:ea typeface="Chivo"/>
              <a:cs typeface="Chivo"/>
              <a:sym typeface="Chivo"/>
            </a:endParaRPr>
          </a:p>
        </p:txBody>
      </p:sp>
      <p:sp>
        <p:nvSpPr>
          <p:cNvPr id="166" name="Google Shape;166;p39"/>
          <p:cNvSpPr/>
          <p:nvPr/>
        </p:nvSpPr>
        <p:spPr>
          <a:xfrm flipH="1">
            <a:off x="2497017" y="22536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B</a:t>
            </a:r>
            <a:r>
              <a:rPr lang="en-GB" sz="1200">
                <a:latin typeface="Chivo"/>
                <a:ea typeface="Chivo"/>
                <a:cs typeface="Chivo"/>
                <a:sym typeface="Chivo"/>
              </a:rPr>
              <a:t>: Leading the annual safeguarding audit for the school.</a:t>
            </a:r>
            <a:endParaRPr sz="1300">
              <a:latin typeface="Chivo"/>
              <a:ea typeface="Chivo"/>
              <a:cs typeface="Chivo"/>
              <a:sym typeface="Chivo"/>
            </a:endParaRPr>
          </a:p>
        </p:txBody>
      </p:sp>
      <p:sp>
        <p:nvSpPr>
          <p:cNvPr id="167" name="Google Shape;167;p39"/>
          <p:cNvSpPr/>
          <p:nvPr/>
        </p:nvSpPr>
        <p:spPr>
          <a:xfrm flipH="1">
            <a:off x="4727083" y="22536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C</a:t>
            </a:r>
            <a:r>
              <a:rPr lang="en-GB" sz="1200">
                <a:latin typeface="Chivo"/>
                <a:ea typeface="Chivo"/>
                <a:cs typeface="Chivo"/>
                <a:sym typeface="Chivo"/>
              </a:rPr>
              <a:t>: Recognising signs of abuse and knowing how to report concerns.</a:t>
            </a:r>
            <a:endParaRPr sz="1300">
              <a:latin typeface="Chivo"/>
              <a:ea typeface="Chivo"/>
              <a:cs typeface="Chivo"/>
              <a:sym typeface="Chivo"/>
            </a:endParaRPr>
          </a:p>
        </p:txBody>
      </p:sp>
      <p:sp>
        <p:nvSpPr>
          <p:cNvPr id="168" name="Google Shape;168;p39"/>
          <p:cNvSpPr/>
          <p:nvPr/>
        </p:nvSpPr>
        <p:spPr>
          <a:xfrm flipH="1">
            <a:off x="6957150" y="22536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D</a:t>
            </a:r>
            <a:r>
              <a:rPr lang="en-GB" sz="1200">
                <a:latin typeface="Chivo"/>
                <a:ea typeface="Chivo"/>
                <a:cs typeface="Chivo"/>
                <a:sym typeface="Chivo"/>
              </a:rPr>
              <a:t>: Personally investigating allegations made against staff members.</a:t>
            </a:r>
            <a:endParaRPr sz="1300">
              <a:latin typeface="Chivo"/>
              <a:ea typeface="Chivo"/>
              <a:cs typeface="Chivo"/>
              <a:sym typeface="Chivo"/>
            </a:endParaRPr>
          </a:p>
        </p:txBody>
      </p:sp>
      <p:pic>
        <p:nvPicPr>
          <p:cNvPr id="169" name="Google Shape;169;p39"/>
          <p:cNvPicPr preferRelativeResize="0"/>
          <p:nvPr/>
        </p:nvPicPr>
        <p:blipFill>
          <a:blip r:embed="rId3">
            <a:alphaModFix/>
          </a:blip>
          <a:stretch>
            <a:fillRect/>
          </a:stretch>
        </p:blipFill>
        <p:spPr>
          <a:xfrm>
            <a:off x="7078925" y="270000"/>
            <a:ext cx="1798524" cy="1599374"/>
          </a:xfrm>
          <a:prstGeom prst="rect">
            <a:avLst/>
          </a:prstGeom>
          <a:noFill/>
          <a:ln>
            <a:noFill/>
          </a:ln>
        </p:spPr>
      </p:pic>
      <p:sp>
        <p:nvSpPr>
          <p:cNvPr id="170" name="Google Shape;170;p39"/>
          <p:cNvSpPr/>
          <p:nvPr/>
        </p:nvSpPr>
        <p:spPr>
          <a:xfrm flipH="1">
            <a:off x="4727096" y="2253650"/>
            <a:ext cx="1920300" cy="2206200"/>
          </a:xfrm>
          <a:prstGeom prst="round1Rect">
            <a:avLst>
              <a:gd name="adj" fmla="val 16667"/>
            </a:avLst>
          </a:prstGeom>
          <a:solidFill>
            <a:srgbClr val="3DDC9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C</a:t>
            </a:r>
            <a:r>
              <a:rPr lang="en-GB" sz="1200">
                <a:latin typeface="Chivo"/>
                <a:ea typeface="Chivo"/>
                <a:cs typeface="Chivo"/>
                <a:sym typeface="Chivo"/>
              </a:rPr>
              <a:t>: Recognising signs of abuse and knowing how to report concerns.</a:t>
            </a:r>
            <a:endParaRPr sz="13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ST Theme">
  <a:themeElements>
    <a:clrScheme name="Simple Light">
      <a:dk1>
        <a:srgbClr val="0F1422"/>
      </a:dk1>
      <a:lt1>
        <a:srgbClr val="FCFBF8"/>
      </a:lt1>
      <a:dk2>
        <a:srgbClr val="06080E"/>
      </a:dk2>
      <a:lt2>
        <a:srgbClr val="FFFFFF"/>
      </a:lt2>
      <a:accent1>
        <a:srgbClr val="20293E"/>
      </a:accent1>
      <a:accent2>
        <a:srgbClr val="7396F7"/>
      </a:accent2>
      <a:accent3>
        <a:srgbClr val="BB5808"/>
      </a:accent3>
      <a:accent4>
        <a:srgbClr val="FF8100"/>
      </a:accent4>
      <a:accent5>
        <a:srgbClr val="E3CAD8"/>
      </a:accent5>
      <a:accent6>
        <a:srgbClr val="E8E4D9"/>
      </a:accent6>
      <a:hlink>
        <a:srgbClr val="BB58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15314</Words>
  <Application>Microsoft Office PowerPoint</Application>
  <PresentationFormat>On-screen Show (16:9)</PresentationFormat>
  <Paragraphs>1004</Paragraphs>
  <Slides>72</Slides>
  <Notes>72</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72</vt:i4>
      </vt:variant>
    </vt:vector>
  </HeadingPairs>
  <TitlesOfParts>
    <vt:vector size="80" baseType="lpstr">
      <vt:lpstr>PT Serif</vt:lpstr>
      <vt:lpstr>Chivo SemiBold</vt:lpstr>
      <vt:lpstr>Arial</vt:lpstr>
      <vt:lpstr>Chivo Medium</vt:lpstr>
      <vt:lpstr>Chivo</vt:lpstr>
      <vt:lpstr>Raleway</vt:lpstr>
      <vt:lpstr>Simple Light</vt:lpstr>
      <vt:lpstr>HST Theme</vt:lpstr>
      <vt:lpstr>PowerPoint Presentation</vt:lpstr>
      <vt:lpstr>PowerPoint Presentation</vt:lpstr>
      <vt:lpstr>PowerPoint Presentation</vt:lpstr>
      <vt:lpstr>PowerPoint Presentation</vt:lpstr>
      <vt:lpstr>Write your school name here </vt:lpstr>
      <vt:lpstr>PowerPoint Presentation</vt:lpstr>
      <vt:lpstr>Working Together to Safeguard Children (WTSC)</vt:lpstr>
      <vt:lpstr>Keeping Children Safe in Education (KCSIE)</vt:lpstr>
      <vt:lpstr>PowerPoint Presentation</vt:lpstr>
      <vt:lpstr>KCSIE quiz</vt:lpstr>
      <vt:lpstr>Updates to both KCSIE and WTSC have been compiled in this document, using the headings, subheadings and paragraph references from the guidance.</vt:lpstr>
      <vt:lpstr>Key takeaways</vt:lpstr>
      <vt:lpstr>Further resources and support</vt:lpstr>
      <vt:lpstr>PowerPoint Presentation</vt:lpstr>
      <vt:lpstr>What are the four main types of abuse?</vt:lpstr>
      <vt:lpstr>PowerPoint Presentation</vt:lpstr>
      <vt:lpstr>Physical abuse  A form of abuse which may involve hitting, shaking, throwing, poisoning, burning or scalding, drowning, suffocating, or otherwise causing physical harm to a child. Physical harm may also be caused when a parent or carer fabricates the symptoms of, or deliberately induces, illness in a child.</vt:lpstr>
      <vt:lpstr>Emotional abuse  The persistent emotional maltreatment of a child such as to cause severe and adverse effects on the child’s emotional development.</vt:lpstr>
      <vt:lpstr>Sexual abuse  Involves forcing or enticing a child or young person to take part in sexual activities, not necessarily involving a high level of violence, whether or not the child is aware of what is happening.</vt:lpstr>
      <vt:lpstr>Neglect  The persistent failure to meet a child’s basic physical and/or psychological needs, likely to result in the serious impairment of the child’s health or development.</vt:lpstr>
      <vt:lpstr>The consequences of a lack of safeguarding training, failing to share information and not working closely enough with other agencies can be devastating.</vt:lpstr>
      <vt:lpstr>PowerPoint Presentation</vt:lpstr>
      <vt:lpstr>This is the equivalent of 7 children in every classroom experiencing abuse before they turn 18.  Always maintain an attitude of ‘it could happen here… and may well be happening’ where safeguarding is concerned.</vt:lpstr>
      <vt:lpstr>Key takeaways</vt:lpstr>
      <vt:lpstr>Further resources and support</vt:lpstr>
      <vt:lpstr>PowerPoint Presentation</vt:lpstr>
      <vt:lpstr>PowerPoint Presentation</vt:lpstr>
      <vt:lpstr>PowerPoint Presentation</vt:lpstr>
      <vt:lpstr>Responding to a disclosure</vt:lpstr>
      <vt:lpstr>PowerPoint Presentation</vt:lpstr>
      <vt:lpstr>PowerPoint Presentation</vt:lpstr>
      <vt:lpstr>The procedure for responding to safeguarding concerns</vt:lpstr>
      <vt:lpstr>Key takeaways</vt:lpstr>
      <vt:lpstr>Further resources and support</vt:lpstr>
      <vt:lpstr>PowerPoint Presentation</vt:lpstr>
      <vt:lpstr>The four categories of online risks as defined by KCSIE:</vt:lpstr>
      <vt:lpstr>PowerPoint Presentation</vt:lpstr>
      <vt:lpstr>PowerPoint Presentation</vt:lpstr>
      <vt:lpstr>What actions can we take to help ensure online safety?</vt:lpstr>
      <vt:lpstr>Child-on-child abuse  All staff should be aware that children can abuse other children at any age, and that it can happen both inside and outside of school and online.   Sexual Violence and Sexual Harassment is a form of child-on-child abuse.</vt:lpstr>
      <vt:lpstr>PowerPoint Presentation</vt:lpstr>
      <vt:lpstr>How can we prevent child-on-child abuse?</vt:lpstr>
      <vt:lpstr>PowerPoint Presentation</vt:lpstr>
      <vt:lpstr>PowerPoint Presentation</vt:lpstr>
      <vt:lpstr>Misogynist and  incel ideologies  Incel ideology includes elements of racial hatred, alongside the characteristic misogyny. It centres around the notion that incels are denied sexual and romantic relationships, and that women are to blame for this. This promotes an extremist ideology, and presents a risk of radicalisation. In a recent report, 76% of secondary school teachers said that they were extremely concerned about the influence of online misogyny in their school.</vt:lpstr>
      <vt:lpstr>PowerPoint Presentation</vt:lpstr>
      <vt:lpstr>How can schools prevent radicalisation and extremism?</vt:lpstr>
      <vt:lpstr>1 in 7 secondary school students has an identifiable mental health condition - this is equivalent to three children in every class.</vt:lpstr>
      <vt:lpstr>PowerPoint Presentation</vt:lpstr>
      <vt:lpstr>Schools should continue to develop knowledge on topics specified for primary as required and in addition, cover the following content by the end of secondary:</vt:lpstr>
      <vt:lpstr>How can we support positive mental health?</vt:lpstr>
      <vt:lpstr>The NSPCC has reported a record number of calls to their helpline concerning children at risk of domestic abuse.</vt:lpstr>
      <vt:lpstr>PowerPoint Presentation</vt:lpstr>
      <vt:lpstr>It can be an isolated event or a pattern of incidents</vt:lpstr>
      <vt:lpstr>How can we support a child who is being exposed to domestic abuse?</vt:lpstr>
      <vt:lpstr>Freddie, aged 15  Over the past few months, Freddie’s behaviour has changed significantly. He rarely interacts with his classmates and when he does, his comments are often dismissive or hostile towards female pupils. In a recent English class discussion, Freddie mumbled: “It’s always about how women are victims” which made some pupils feel uncomfortable.  He's also been observed trying to subtly influence other male students with his views, sharing content from his phone during break times. Some of the younger boys in Year 8 seem to be listening to him.</vt:lpstr>
      <vt:lpstr>Yasmin, aged 13  You have noticed that Yasmin has started to avoid her usual friends, preferring to sit alone. Her attendance has dipped slightly and on the days she is in school, she often seems anxious.   A classmate tells you that Yasmin is being targeted in a private group chat on Snapchat. She shows you screenshots of cruel messages and explains that there’s several manipulated images of Yasmin that appear to make her look undressed. The messages accompanying these images are highly sexualised and encourage further harassment.</vt:lpstr>
      <vt:lpstr>PowerPoint Presentation</vt:lpstr>
      <vt:lpstr>Key takeaways</vt:lpstr>
      <vt:lpstr>Further resources and support</vt:lpstr>
      <vt:lpstr>PowerPoint Presentation</vt:lpstr>
      <vt:lpstr>PowerPoint Presentation</vt:lpstr>
      <vt:lpstr>PowerPoint Presentation</vt:lpstr>
      <vt:lpstr>How do we create and maintain a culture of safeguarding?</vt:lpstr>
      <vt:lpstr>Key takeaways</vt:lpstr>
      <vt:lpstr>Further resources and support</vt:lpstr>
      <vt:lpstr>PowerPoint Presentation</vt:lpstr>
      <vt:lpstr>PowerPoint Presentation</vt:lpstr>
      <vt:lpstr>Staff self audit</vt:lpstr>
      <vt:lpstr>Other useful tools for your professional development</vt:lpstr>
      <vt:lpstr>PowerPoint Presentation</vt:lpstr>
      <vt:lpstr>We’d love to hear your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Lee Batchelor</cp:lastModifiedBy>
  <cp:revision>1</cp:revision>
  <dcterms:modified xsi:type="dcterms:W3CDTF">2025-07-18T13:47:56Z</dcterms:modified>
</cp:coreProperties>
</file>