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 id="2147483695" r:id="rId2"/>
    <p:sldMasterId id="2147483696" r:id="rId3"/>
  </p:sldMasterIdLst>
  <p:notesMasterIdLst>
    <p:notesMasterId r:id="rId78"/>
  </p:notesMasterIdLst>
  <p:sldIdLst>
    <p:sldId id="256" r:id="rId4"/>
    <p:sldId id="257" r:id="rId5"/>
    <p:sldId id="258" r:id="rId6"/>
    <p:sldId id="330" r:id="rId7"/>
    <p:sldId id="260" r:id="rId8"/>
    <p:sldId id="261" r:id="rId9"/>
    <p:sldId id="262" r:id="rId10"/>
    <p:sldId id="263" r:id="rId11"/>
    <p:sldId id="331"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332"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3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Lst>
  <p:sldSz cx="9144000" cy="5143500" type="screen16x9"/>
  <p:notesSz cx="6858000" cy="9144000"/>
  <p:embeddedFontLst>
    <p:embeddedFont>
      <p:font typeface="Chivo" panose="020B0604020202020204" charset="0"/>
      <p:regular r:id="rId79"/>
      <p:bold r:id="rId80"/>
      <p:italic r:id="rId81"/>
      <p:boldItalic r:id="rId82"/>
    </p:embeddedFont>
    <p:embeddedFont>
      <p:font typeface="Chivo Medium" panose="020B0604020202020204" charset="0"/>
      <p:regular r:id="rId83"/>
      <p:bold r:id="rId84"/>
      <p:italic r:id="rId85"/>
      <p:boldItalic r:id="rId86"/>
    </p:embeddedFont>
    <p:embeddedFont>
      <p:font typeface="Chivo SemiBold" panose="020B0604020202020204" charset="0"/>
      <p:regular r:id="rId87"/>
      <p:bold r:id="rId88"/>
      <p:italic r:id="rId89"/>
      <p:boldItalic r:id="rId90"/>
    </p:embeddedFont>
    <p:embeddedFont>
      <p:font typeface="PT Serif" panose="020A0603040505020204" pitchFamily="18" charset="0"/>
      <p:regular r:id="rId91"/>
      <p:bold r:id="rId92"/>
      <p:italic r:id="rId93"/>
      <p:boldItalic r:id="rId94"/>
    </p:embeddedFont>
    <p:embeddedFont>
      <p:font typeface="Raleway" pitchFamily="2" charset="0"/>
      <p:regular r:id="rId95"/>
      <p:bold r:id="rId96"/>
      <p:italic r:id="rId97"/>
      <p:boldItalic r:id="rId98"/>
    </p:embeddedFont>
    <p:embeddedFont>
      <p:font typeface="Roboto" panose="02000000000000000000" pitchFamily="2" charset="0"/>
      <p:regular r:id="rId99"/>
      <p:bold r:id="rId100"/>
      <p:italic r:id="rId101"/>
      <p:boldItalic r:id="rId10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70">
          <p15:clr>
            <a:srgbClr val="747775"/>
          </p15:clr>
        </p15:guide>
        <p15:guide id="2" pos="170">
          <p15:clr>
            <a:srgbClr val="747775"/>
          </p15:clr>
        </p15:guide>
        <p15:guide id="3" orient="horz" pos="3070">
          <p15:clr>
            <a:srgbClr val="747775"/>
          </p15:clr>
        </p15:guide>
        <p15:guide id="4" pos="555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9" d="100"/>
          <a:sy n="119" d="100"/>
        </p:scale>
        <p:origin x="418" y="96"/>
      </p:cViewPr>
      <p:guideLst>
        <p:guide orient="horz" pos="170"/>
        <p:guide pos="170"/>
        <p:guide orient="horz" pos="3070"/>
        <p:guide pos="55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font" Target="fonts/font6.fntdata"/><Relationship Id="rId89" Type="http://schemas.openxmlformats.org/officeDocument/2006/relationships/font" Target="fonts/font11.fntdata"/><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font" Target="fonts/font1.fntdata"/><Relationship Id="rId102" Type="http://schemas.openxmlformats.org/officeDocument/2006/relationships/font" Target="fonts/font24.fntdata"/><Relationship Id="rId5" Type="http://schemas.openxmlformats.org/officeDocument/2006/relationships/slide" Target="slides/slide2.xml"/><Relationship Id="rId90" Type="http://schemas.openxmlformats.org/officeDocument/2006/relationships/font" Target="fonts/font12.fntdata"/><Relationship Id="rId95" Type="http://schemas.openxmlformats.org/officeDocument/2006/relationships/font" Target="fonts/font17.fntdata"/><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font" Target="fonts/font2.fntdata"/><Relationship Id="rId85" Type="http://schemas.openxmlformats.org/officeDocument/2006/relationships/font" Target="fonts/font7.fntdata"/><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font" Target="fonts/font5.fntdata"/><Relationship Id="rId88" Type="http://schemas.openxmlformats.org/officeDocument/2006/relationships/font" Target="fonts/font10.fntdata"/><Relationship Id="rId91" Type="http://schemas.openxmlformats.org/officeDocument/2006/relationships/font" Target="fonts/font13.fntdata"/><Relationship Id="rId96"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94" Type="http://schemas.openxmlformats.org/officeDocument/2006/relationships/font" Target="fonts/font16.fntdata"/><Relationship Id="rId99" Type="http://schemas.openxmlformats.org/officeDocument/2006/relationships/font" Target="fonts/font21.fntdata"/><Relationship Id="rId101" Type="http://schemas.openxmlformats.org/officeDocument/2006/relationships/font" Target="fonts/font23.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font" Target="fonts/font19.fntdata"/><Relationship Id="rId104"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font" Target="fonts/font14.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font" Target="fonts/font9.fntdata"/><Relationship Id="rId61" Type="http://schemas.openxmlformats.org/officeDocument/2006/relationships/slide" Target="slides/slide58.xml"/><Relationship Id="rId82" Type="http://schemas.openxmlformats.org/officeDocument/2006/relationships/font" Target="fonts/font4.fntdata"/><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font" Target="fonts/font22.fntdata"/><Relationship Id="rId105"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font" Target="fonts/font15.fntdata"/><Relationship Id="rId98" Type="http://schemas.openxmlformats.org/officeDocument/2006/relationships/font" Target="fonts/font20.fntdata"/><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youtu.be/nP7inoCIIVY"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assets.publishing.service.gov.uk/media/69fb1c28d0e316a40f269a5b/Working_together_to_safeguard_children_2026_a_guide_to_multi_agency_working.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highspeedtraining.co.uk/hub/working-together-to-safeguard-children/?utm_source=inset-pack-2026&amp;utm_medium=referral&amp;utm_campaign=inset-pack-2026"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gov.uk/government/publications/keeping-children-safe-in-education--2"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highspeedtraining.co.uk/hub/keeping-children-safe-in-education-changes/?utm_source=inset-pack-2026&amp;utm_medium=referral&amp;utm_campaign=inset-pack-2026"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highspeedtraining.co.uk/campaign/inset-teacher-training-pack/kcsie-quiz/"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highspeedtraining.co.uk/campaign/inset-teacher-training-pack/kcsie-quiz/"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highspeedtraining.co.uk/campaign/inset-teacher-training-pack/kcsie-quiz/"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highspeedtraining.co.uk/campaign/inset-teacher-training-pack/kcsie-quiz/"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youtu.be/OdcX3PTfDDQ"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nspcc.org.uk/about-us/news-opinion/2023/more-safeguarding-referrals-risen-childhood-day-2023/" TargetMode="External"/><Relationship Id="rId4" Type="http://schemas.openxmlformats.org/officeDocument/2006/relationships/hyperlink" Target="https://www.ons.gov.uk/peoplepopulationandcommunity/crimeandjustice/bulletins/childabuseinenglandandwales/march2020#:~:text=The%20Crime%20Survey%20for%20England,years%20(8.5%20million%20people)"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highspeedtraining.co.uk/hub/signs-abuse-children/?utm_source=inset-pack-2026&amp;utm_medium=referral&amp;utm_campaign=inset-pack-2026"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highspeedtraining.co.uk/hub/disclosure-child-abuse/?utm_source=inset-pack-2026&amp;utm_medium=referral&amp;utm_campaign=inset-pack-2026"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highspeedtraining.co.uk/hub/signs-abuse-children/?utm_source=inset-pack-2026&amp;utm_medium=referral&amp;utm_campaign=inset-pack-2026"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highspeedtraining.co.uk/hub/disclosure-child-abuse/?utm_source=inset-pack-2026&amp;utm_medium=referral&amp;utm_campaign=inset-pack-2026"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highspeedtraining.co.uk/hub/signs-abuse-children/?utm_source=inset-pack-2026&amp;utm_medium=referral&amp;utm_campaign=inset-pack-2026"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www.highspeedtraining.co.uk/hub/child-sexual-abuse-guidance-for-schools/?utm_source=inset-pack-2026&amp;utm_medium=referral&amp;utm_campaign=inset-pack-2026" TargetMode="External"/><Relationship Id="rId4" Type="http://schemas.openxmlformats.org/officeDocument/2006/relationships/hyperlink" Target="https://www.highspeedtraining.co.uk/hub/disclosure-child-abuse/?utm_source=inset-pack-2026&amp;utm_medium=referral&amp;utm_campaign=inset-pack-2026"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highspeedtraining.co.uk/hub/signs-abuse-children/?utm_source=inset-pack-2026&amp;utm_medium=referral&amp;utm_campaign=inset-pack-2026"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www.highspeedtraining.co.uk/hub/what-is-child-neglect/?utm_source=inset-pack-2026&amp;utm_medium=referral&amp;utm_campaign=inset-pack-2026" TargetMode="External"/><Relationship Id="rId4" Type="http://schemas.openxmlformats.org/officeDocument/2006/relationships/hyperlink" Target="https://www.highspeedtraining.co.uk/hub/disclosure-child-abuse/?utm_source=inset-pack-2026&amp;utm_medium=referral&amp;utm_campaign=inset-pack-2026"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highspeedtraining.co.uk/hub/promoting-mental-health-in-schools/?utm_source=inset-pack-2026&amp;utm_medium=referral&amp;utm_campaign=inset-pack-2026"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assets.publishing.service.gov.uk/media/6a4cf903b7203c4c023fd2f3/Keeping_children_safe_in_education_2026_.pdf" TargetMode="External"/><Relationship Id="rId5" Type="http://schemas.openxmlformats.org/officeDocument/2006/relationships/hyperlink" Target="https://www.mind.org.uk/information-support/a-z-mental-health/mental-health-facts-and-statistics/" TargetMode="External"/><Relationship Id="rId4" Type="http://schemas.openxmlformats.org/officeDocument/2006/relationships/hyperlink" Target="https://www.england.nhs.uk/2023/11/one-in-five-children-and-young-people-had-a-probable-mental-disorder-in-2023/"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highspeedtraining.co.uk/hub/promoting-mental-health-in-schools/?utm_source=inset-pack-2026&amp;utm_medium=referral&amp;utm_campaign=inset-pack-2026"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s://www.highspeedtraining.co.uk/hub/suicide-prevention-in-schools/?utm_source=inset-pack-2026&amp;utm_medium=referral&amp;utm_campaign=inset-pack-2026" TargetMode="External"/><Relationship Id="rId4" Type="http://schemas.openxmlformats.org/officeDocument/2006/relationships/hyperlink" Target="https://assets.publishing.service.gov.uk/media/6a4cf903b7203c4c023fd2f3/Keeping_children_safe_in_education_2026_.pdf"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highspeedtraining.co.uk/hub/mental-health-resource-pack-schools/?utm_source=inset-pack-2026&amp;utm_medium=referral&amp;utm_campaign=inset-pack-2026"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highspeedtraining.co.uk/hub/promoting-mental-health-in-schools/?utm_source=inset-pack-2026&amp;utm_medium=referral&amp;utm_campaign=inset-pack-2026"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apwg.org/"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assets.publishing.service.gov.uk/media/6a4cf903b7203c4c023fd2f3/Keeping_children_safe_in_education_2026_.pdf"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7" Type="http://schemas.openxmlformats.org/officeDocument/2006/relationships/hyperlink" Target="https://www.ucl.ac.uk/news/2024/feb/social-media-algorithms-amplify-misogynistic-content-teens"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www.highspeedtraining.co.uk/hub/incel-culture-in-schools/?utm_source=inset-pack-2026&amp;utm_medium=referral&amp;utm_campaign=inset-pack-2026" TargetMode="External"/><Relationship Id="rId5" Type="http://schemas.openxmlformats.org/officeDocument/2006/relationships/hyperlink" Target="https://www.highspeedtraining.co.uk/hub/what-is-the-manosphere/?utm_source=inset-pack-2026&amp;utm_medium=referral&amp;utm_campaign=inset-pack-2026" TargetMode="External"/><Relationship Id="rId4" Type="http://schemas.openxmlformats.org/officeDocument/2006/relationships/hyperlink" Target="https://www.highspeedtraining.co.uk/hub/misogyny-in-schools/?utm_source=inset-pack-2026&amp;utm_medium=referral&amp;utm_campaign=inset-pack-2026"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highspeedtraining.co.uk/hub/a-guide-to-emojis-and-texting-abbreviations/?utm_source=inset-pack-2026&amp;utm_medium=referral&amp;utm_campaign=inset-pack-2026"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highspeedtraining.co.uk/hub/what-is-media-literacy/?utm_source=inset-pack-2026&amp;utm_medium=referral&amp;utm_campaign=inset-pack-2026" TargetMode="External"/><Relationship Id="rId7" Type="http://schemas.openxmlformats.org/officeDocument/2006/relationships/hyperlink" Target="https://www.highspeedtraining.co.uk/hub/how-to-explain-internet-safety-to-children/?utm_source=inset-pack-2026&amp;utm_medium=referral&amp;utm_campaign=inset-pack-2026"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www.highspeedtraining.co.uk/hub/parents-guide-to-social-media/?utm_source=inset-pack-2026&amp;utm_medium=referral&amp;utm_campaign=inset-pack-2026" TargetMode="External"/><Relationship Id="rId5" Type="http://schemas.openxmlformats.org/officeDocument/2006/relationships/hyperlink" Target="https://www.highspeedtraining.co.uk/hub/filtering-and-monitoring-in-schools/?utm_source=inset-pack-2026&amp;utm_medium=referral&amp;utm_campaign=inset-pack-2026" TargetMode="External"/><Relationship Id="rId4" Type="http://schemas.openxmlformats.org/officeDocument/2006/relationships/hyperlink" Target="https://www.highspeedtraining.co.uk/hub/internet-safety-posters-for-schools/?utm_source=inset-pack-2026&amp;utm_medium=referral&amp;utm_campaign=inset-pack-2026"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www.highspeedtraining.co.uk/hub/child-on-child-abuse/?utm_source=inset-pack-2026&amp;utm_medium=referral&amp;utm_campaign=inset-pack-2026" TargetMode="Externa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highspeedtraining.co.uk/hub/ai-generated-abuse-deepfakes/?utm_source=inset-pack-2026&amp;utm_medium=referral&amp;utm_campaign=inset-pack-2026"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assets.publishing.service.gov.uk/media/6a4cf903b7203c4c023fd2f3/Keeping_children_safe_in_education_2026_.pdf" TargetMode="Externa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highspeedtraining.co.uk/hub/internet-safety-posters-for-schools/?utm_source=inset-pack-2026&amp;utm_medium=referral&amp;utm_campaign=inset-pack-2026"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www.highspeedtraining.co.uk/hub/ai-generated-abuse-deepfakes/?utm_source=inset-pack-2026&amp;utm_medium=referral&amp;utm_campaign=inset-pack-2026"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legislation.gov.uk/ukpga/2021/17/contents" TargetMode="External"/><Relationship Id="rId2" Type="http://schemas.openxmlformats.org/officeDocument/2006/relationships/slide" Target="../slides/slide42.xml"/><Relationship Id="rId1" Type="http://schemas.openxmlformats.org/officeDocument/2006/relationships/notesMaster" Target="../notesMasters/notesMaster1.xml"/><Relationship Id="rId5" Type="http://schemas.openxmlformats.org/officeDocument/2006/relationships/hyperlink" Target="https://womensaid.org.uk/what-we-do/hiddenvictims/#:~:text=An%20estimated%20160%2C000%20children%20in,domestic%20abuse%20is%20taking%20place.&amp;text=This%20is%20why%20we've,victims%20of%20domestic%20abuse%3A%20children" TargetMode="External"/><Relationship Id="rId4" Type="http://schemas.openxmlformats.org/officeDocument/2006/relationships/hyperlink" Target="https://www.highspeedtraining.co.uk/hub/domestic-abuse-in-children/?utm_source=inset-pack-2026&amp;utm_medium=referral&amp;utm_campaign=inset-pack-2026" TargetMode="Externa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highspeedtraining.co.uk/hub/domestic-abuse-in-children/?utm_source=inset-pack-2026&amp;utm_medium=referral&amp;utm_campaign=inset-pack-2026"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highspeedtraining.co.uk/hub/operation-encompass/?utm_source=inset-pack-2026&amp;utm_medium=referral&amp;utm_campaign=inset-pack-2026"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www.highspeedtraining.co.uk/hub/domestic-abuse-in-children/?utm_source=inset-pack-2026&amp;utm_medium=referral&amp;utm_campaign=inset-pack-2026" TargetMode="Externa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highspeedtraining.co.uk/hub/domestic-abuse-in-children/?utm_source=inset-pack-2026&amp;utm_medium=referral&amp;utm_campaign=inset-pack-2026"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assets.publishing.service.gov.uk/media/69fb1c28d0e316a40f269a5b/Working_together_to_safeguard_children_2026_a_guide_to_multi_agency_working.pdf"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assets.publishing.service.gov.uk/media/6a4cf903b7203c4c023fd2f3/Keeping_children_safe_in_education_2026_.pdf" TargetMode="External"/><Relationship Id="rId2" Type="http://schemas.openxmlformats.org/officeDocument/2006/relationships/slide" Target="../slides/slide47.xml"/><Relationship Id="rId1" Type="http://schemas.openxmlformats.org/officeDocument/2006/relationships/notesMaster" Target="../notesMasters/notesMaster1.xml"/><Relationship Id="rId5" Type="http://schemas.openxmlformats.org/officeDocument/2006/relationships/hyperlink" Target="https://www.stonewall.org.uk/shaping-policy/dont-repeat-history-protect-lgbtq-inclusive-education/gender-questioning-children-guidance" TargetMode="External"/><Relationship Id="rId4" Type="http://schemas.openxmlformats.org/officeDocument/2006/relationships/hyperlink" Target="https://www.gov.uk/government/publications/including-guidance-on-children-who-are-questioning-their-gender-in-kcsie/including-guidance-on-children-who-are-questioning-their-gender-in-keeping-children-safe-in-education-kcsie"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highspeedtraining.co.uk/hub/mental-health-resource-pack-schools/?utm_source=inset-pack-2026&amp;utm_medium=referral&amp;utm_campaign=inset-pack-2026" TargetMode="External"/><Relationship Id="rId2" Type="http://schemas.openxmlformats.org/officeDocument/2006/relationships/slide" Target="../slides/slide51.xml"/><Relationship Id="rId1" Type="http://schemas.openxmlformats.org/officeDocument/2006/relationships/notesMaster" Target="../notesMasters/notesMaster1.xml"/><Relationship Id="rId6" Type="http://schemas.openxmlformats.org/officeDocument/2006/relationships/hyperlink" Target="https://www.highspeedtraining.co.uk/hub/filtering-and-monitoring-in-schools/?utm_source=inset-pack-2026&amp;utm_medium=referral&amp;utm_campaign=inset-pack-2026" TargetMode="External"/><Relationship Id="rId5" Type="http://schemas.openxmlformats.org/officeDocument/2006/relationships/hyperlink" Target="https://www.highspeedtraining.co.uk/hub/a-guide-to-emojis-and-texting-abbreviations/?utm_source=inset-pack-2026&amp;utm_medium=referral&amp;utm_campaign=inset-pack-2026" TargetMode="External"/><Relationship Id="rId4" Type="http://schemas.openxmlformats.org/officeDocument/2006/relationships/hyperlink" Target="https://www.highspeedtraining.co.uk/hub/internet-safety-posters-for-schools/?utm_source=inset-pack-2026&amp;utm_medium=referral&amp;utm_campaign=inset-pack-2026" TargetMode="Externa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3" Type="http://schemas.openxmlformats.org/officeDocument/2006/relationships/hyperlink" Target="https://assets.publishing.service.gov.uk/media/69fb1c28d0e316a40f269a5b/Working_together_to_safeguard_children_2026_a_guide_to_multi_agency_working.pdf" TargetMode="External"/><Relationship Id="rId2" Type="http://schemas.openxmlformats.org/officeDocument/2006/relationships/slide" Target="../slides/slide58.xml"/><Relationship Id="rId1" Type="http://schemas.openxmlformats.org/officeDocument/2006/relationships/notesMaster" Target="../notesMasters/notesMaster1.xml"/><Relationship Id="rId4" Type="http://schemas.openxmlformats.org/officeDocument/2006/relationships/hyperlink" Target="https://www.gov.uk/government/publications/keeping-children-safe-in-education--2" TargetMode="Externa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highspeedtraining.co.uk/hub/safeguarding-flowchart/?utm_source=inset-pack-2026&amp;utm_medium=referral&amp;utm_campaign=inset-pack-2026" TargetMode="External"/><Relationship Id="rId2" Type="http://schemas.openxmlformats.org/officeDocument/2006/relationships/slide" Target="../slides/slide61.xml"/><Relationship Id="rId1" Type="http://schemas.openxmlformats.org/officeDocument/2006/relationships/notesMaster" Target="../notesMasters/notesMaster1.xml"/><Relationship Id="rId5" Type="http://schemas.openxmlformats.org/officeDocument/2006/relationships/hyperlink" Target="https://www.highspeedtraining.co.uk/media/hub-resources/responding-to-a-disclosure-poster.pdf?utm_source=inset-pack-2026&amp;utm_medium=referral&amp;utm_campaign=inset-pack-2026" TargetMode="External"/><Relationship Id="rId4" Type="http://schemas.openxmlformats.org/officeDocument/2006/relationships/hyperlink" Target="https://www.highspeedtraining.co.uk/hub/child-protection-body-map/?utm_source=inset-pack-2026&amp;utm_medium=referral&amp;utm_campaign=inset-pack-2026" TargetMode="Externa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youtu.be/CFZDl4rrUAc"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highspeedtraining.co.uk/hub/wellbeing-in-schools-for-staff/?utm_source=inset-pack-2026&amp;utm_medium=referral&amp;utm_campaign=inset-pack-2026" TargetMode="External"/><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www.highspeedtraining.co.uk/hub/wp-content/uploads/2026/07/safeguarding-staff-self-audit.pdf?utm_source=inset-pack-2026&amp;utm_medium=referral&amp;utm_campaign=inset-pack-2026" TargetMode="External"/><Relationship Id="rId2" Type="http://schemas.openxmlformats.org/officeDocument/2006/relationships/slide" Target="../slides/slide72.xml"/><Relationship Id="rId1" Type="http://schemas.openxmlformats.org/officeDocument/2006/relationships/notesMaster" Target="../notesMasters/notesMaster1.xml"/><Relationship Id="rId5" Type="http://schemas.openxmlformats.org/officeDocument/2006/relationships/hyperlink" Target="https://www.highspeedtraining.co.uk/media/landingpages/inset-pack/hst_insetpack_secondarysummary2026.pdf" TargetMode="External"/><Relationship Id="rId4" Type="http://schemas.openxmlformats.org/officeDocument/2006/relationships/hyperlink" Target="https://www.highspeedtraining.co.uk/campaign/inset-teacher-training-pack/kcsie-quiz/" TargetMode="Externa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forms.gle/djQ1bQuFzxvMa7dXA"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highspeedtraining.co.uk/courses/education/?utm_source=inset-pack-2026&amp;utm_medium=referral&amp;utm_campaign=inset-pack-2026" TargetMode="External"/><Relationship Id="rId2" Type="http://schemas.openxmlformats.org/officeDocument/2006/relationships/slide" Target="../slides/slide74.xml"/><Relationship Id="rId1" Type="http://schemas.openxmlformats.org/officeDocument/2006/relationships/notesMaster" Target="../notesMasters/notesMaster1.xml"/><Relationship Id="rId4" Type="http://schemas.openxmlformats.org/officeDocument/2006/relationships/hyperlink" Target="https://www.highspeedtraining.co.uk/hub/?utm_source=inset-pack-2026&amp;utm_medium=referral&amp;utm_campaign=inset-pack-2026"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6ab2deaef9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6ab2deaef9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Follow the instructions below to gain access to edit the slides. You should then delete this slide before presenting.</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Make a copy of this presentation by selecting File &gt; Make a copy &gt; Entire presentation. This will allow you to edit the content to suit your setting.</a:t>
            </a:r>
            <a:endParaRPr>
              <a:latin typeface="Chivo"/>
              <a:ea typeface="Chivo"/>
              <a:cs typeface="Chivo"/>
              <a:sym typeface="Chiv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6b09af0d82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6b09af0d82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a:t>
            </a:r>
            <a:r>
              <a:rPr lang="en-GB">
                <a:solidFill>
                  <a:schemeClr val="dk1"/>
                </a:solidFill>
                <a:latin typeface="Chivo"/>
                <a:ea typeface="Chivo"/>
                <a:cs typeface="Chivo"/>
                <a:sym typeface="Chivo"/>
              </a:rPr>
              <a:t> a document containing the facilitator notes can be found in your INSET pack and you can refer to these throughout the presentation.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Welcome staff to your safeguarding INSET.</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Point out that staff may take a break from today’s session at any point if they find any details distressing. </a:t>
            </a:r>
            <a:endParaRPr>
              <a:latin typeface="Chivo"/>
              <a:ea typeface="Chivo"/>
              <a:cs typeface="Chivo"/>
              <a:sym typeface="Chiv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6ab2deaef9_0_3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6ab2deaef9_0_3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Pause and reflect </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Every single morning, children walk through our school gates carrying an invisible weight. </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Think of it as their ‘invisible backpack’ - filled with things we cannot see, but they must carry.</a:t>
            </a:r>
            <a:endParaRPr>
              <a:latin typeface="Chivo"/>
              <a:ea typeface="Chivo"/>
              <a:cs typeface="Chivo"/>
              <a:sym typeface="Chivo"/>
            </a:endParaRPr>
          </a:p>
          <a:p>
            <a:pPr marL="457200" lvl="0" indent="-298450" algn="l" rtl="0">
              <a:spcBef>
                <a:spcPts val="0"/>
              </a:spcBef>
              <a:spcAft>
                <a:spcPts val="0"/>
              </a:spcAft>
              <a:buSzPts val="1100"/>
              <a:buChar char="●"/>
            </a:pPr>
            <a:r>
              <a:rPr lang="en-GB" b="1">
                <a:latin typeface="Chivo"/>
                <a:ea typeface="Chivo"/>
                <a:cs typeface="Chivo"/>
                <a:sym typeface="Chivo"/>
              </a:rPr>
              <a:t>Ask staff to pause and reflect on that for a moment. </a:t>
            </a:r>
            <a:r>
              <a:rPr lang="en-GB">
                <a:latin typeface="Chivo"/>
                <a:ea typeface="Chivo"/>
                <a:cs typeface="Chivo"/>
                <a:sym typeface="Chivo"/>
              </a:rPr>
              <a:t>What does keeping children safe actually mean to you and your role?</a:t>
            </a:r>
            <a:endParaRPr>
              <a:latin typeface="Chivo"/>
              <a:ea typeface="Chivo"/>
              <a:cs typeface="Chivo"/>
              <a:sym typeface="Chiv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ab2deaef9_0_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6ab2deaef9_0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Video content </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Click on the play icon to start the video (duration of 1:43). To enable captions, simply click on the ‘subtitles/closed captions’ icon that appears to the bottom right of the controls once the video begins to play.</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 today’s session, you will be presented with video content including two safeguarding experts.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Joanna Nicolas - a highly regarded safeguarding consultant, trainer and social worker with 30 years of experience in the sector.</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Ian Curry - a former Deputy Headteacher and DSL with over 25 years of teaching experience.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video will cover what safeguarding is, why it is so important, and your role in safeguarding children and young people.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need the link to access the video, you can find it here: </a:t>
            </a:r>
            <a:r>
              <a:rPr lang="en-GB" u="sng">
                <a:solidFill>
                  <a:schemeClr val="hlink"/>
                </a:solidFill>
                <a:latin typeface="Chivo"/>
                <a:ea typeface="Chivo"/>
                <a:cs typeface="Chivo"/>
                <a:sym typeface="Chivo"/>
                <a:hlinkClick r:id="rId3"/>
              </a:rPr>
              <a:t>https://youtu.be/nP7inoCIIVY</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6ab2deaef9_0_6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6ab2deaef9_0_6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What we’ll explore today</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Read out the topics to cover in today’s session.</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Statutory safeguarding guidance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Types of abuse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Safeguarding issues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Recording and reporting concerns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Safeguarding culture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Further resources and support</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Throughout the presentation, there will be a number of opportunities for interactivity with video content, scenarios, discussion points and activities to test your knowledge.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have questions at any point, advise that they can ask them in front of the group during the session, or wait until the end to speak to a member of the safeguarding team.</a:t>
            </a:r>
            <a:endParaRPr>
              <a:latin typeface="Chivo"/>
              <a:ea typeface="Chivo"/>
              <a:cs typeface="Chivo"/>
              <a:sym typeface="Chiv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409921f5a8c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409921f5a8c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you should edit the details regarding your safeguarding team before presenting this slide.</a:t>
            </a:r>
            <a:br>
              <a:rPr lang="en-GB">
                <a:solidFill>
                  <a:schemeClr val="dk1"/>
                </a:solidFill>
                <a:latin typeface="Chivo"/>
                <a:ea typeface="Chivo"/>
                <a:cs typeface="Chivo"/>
                <a:sym typeface="Chivo"/>
              </a:rPr>
            </a:b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Go through the details of team members that you have added into the slides, making sure staff are aware of who they should speak to about safeguarding.</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Tell staff that you don’t have to be right, but if you have a concern, you must always act on it. You should never underestimate the part you play in protecting children.</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anyone has questions, needs advice, or feels overwhelmed by a situation, they should contact the safeguarding team.</a:t>
            </a:r>
            <a:endParaRPr>
              <a:solidFill>
                <a:schemeClr val="dk1"/>
              </a:solidFill>
              <a:latin typeface="Chivo"/>
              <a:ea typeface="Chivo"/>
              <a:cs typeface="Chivo"/>
              <a:sym typeface="Chivo"/>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6ab2deaef9_0_6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6ab2deaef9_0_6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first section of today’s session will focus on updates to </a:t>
            </a:r>
            <a:r>
              <a:rPr lang="en-GB" b="1">
                <a:solidFill>
                  <a:schemeClr val="dk1"/>
                </a:solidFill>
                <a:latin typeface="Chivo"/>
                <a:ea typeface="Chivo"/>
                <a:cs typeface="Chivo"/>
                <a:sym typeface="Chivo"/>
              </a:rPr>
              <a:t>statutory safeguarding guidance</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the key updates for 2026 (including KCSIE and WTSC) and what the changes mean for your school.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section also includes a quiz, and a useful pull-out document providing more information which can be forwarded onto staff.</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40997ad452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40997ad452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Working Together to Safeguard Children (WTSC)</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Working Together to Safeguard Children highlights the importance of multi-agency working and outlines the value of involving the whole family in the process, including the child.</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updates from the 2026 guidance. The 4 points will be revealed on click.</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https://assets.publishing.service.gov.uk/media/69fb1c28d0e316a40f269a5b/Working_together_to_safeguard_children_2026_a_guide_to_multi_agency_working.pdf</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https://www.highspeedtraining.co.uk/hub/working-together-to-safeguard-children/?utm_source=inset-pack-2026&amp;utm_medium=referral&amp;utm_campaign=inset-pack-2026</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4099c151b68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4099c151b68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Keeping Children Safe in Education (KCSIE)</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is statutory guidance for schools and colleges on safeguarding children.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Schools and colleges in England </a:t>
            </a:r>
            <a:r>
              <a:rPr lang="en-GB" b="1">
                <a:solidFill>
                  <a:schemeClr val="dk1"/>
                </a:solidFill>
                <a:latin typeface="Chivo"/>
                <a:ea typeface="Chivo"/>
                <a:cs typeface="Chivo"/>
                <a:sym typeface="Chivo"/>
              </a:rPr>
              <a:t>must </a:t>
            </a:r>
            <a:r>
              <a:rPr lang="en-GB">
                <a:solidFill>
                  <a:schemeClr val="dk1"/>
                </a:solidFill>
                <a:latin typeface="Chivo"/>
                <a:ea typeface="Chivo"/>
                <a:cs typeface="Chivo"/>
                <a:sym typeface="Chivo"/>
              </a:rPr>
              <a:t>have regard to it when carrying out their duties to safeguard and promote the welfare of children.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updates from the 2026 guidance. The 7 points will be revealed on click.</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https://www.gov.uk/government/publications/keeping-children-safe-in-education--2</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https://www.highspeedtraining.co.uk/hub/keeping-children-safe-in-education-changes/?utm_source=inset-pack-2026&amp;utm_medium=referral&amp;utm_campaign=inset-pack-2026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409a7646cb6_1_1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409a7646cb6_1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Test your knowledge</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Explain to staff</a:t>
            </a:r>
            <a:r>
              <a:rPr lang="en-GB">
                <a:solidFill>
                  <a:schemeClr val="dk1"/>
                </a:solidFill>
                <a:latin typeface="Chivo"/>
                <a:ea typeface="Chivo"/>
                <a:cs typeface="Chivo"/>
                <a:sym typeface="Chivo"/>
              </a:rPr>
              <a:t> that you have some quick quiz questions to test their knowledge, and present the first multiple-choice question.</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categorises online safety issues into four areas of risk. Name the four areas.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Content, connection, cybersecurity, copyright</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 Cyberbullying, stranger danger, sexting, viruses</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 Content, contact, cruelty, control</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 Content, contact, conduct, commerce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Once staff have answered, </a:t>
            </a: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 on the slide.</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u="sng">
                <a:solidFill>
                  <a:schemeClr val="hlink"/>
                </a:solidFill>
                <a:latin typeface="Chivo"/>
                <a:ea typeface="Chivo"/>
                <a:cs typeface="Chivo"/>
                <a:sym typeface="Chivo"/>
                <a:hlinkClick r:id="rId3"/>
              </a:rPr>
              <a:t>https://www.highspeedtraining.co.uk/campaign/inset-teacher-training-pack/kcsie-quiz/</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409a7646cb6_1_2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409a7646cb6_1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Test your knowledge</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next quiz question.</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child discloses information about abuse to you, what should you not do?</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Reassure them that they are being taken seriously</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 Promise the child that you’ll keep it a secret</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 Inform the DSL immediately</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 All of the above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Once staff have answered, </a:t>
            </a: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 on the slide.</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https://www.highspeedtraining.co.uk/campaign/inset-teacher-training-pack/kcsie-quiz/</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409ac26caf1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409ac26caf1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Test your knowledge</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final quiz question in this quick ‘test your knowledge’ segment of the session.</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What are the four main types of abuse?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Physical, emotional, sexual, neglect</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 Physical, sexual, neglect, child-on-child</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 Child-on-child, domestic, sexual, neglect</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 Physical, child-on-child, sexual, domestic</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Once staff have answered, </a:t>
            </a: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 on the slide.</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https://www.highspeedtraining.co.uk/campaign/inset-teacher-training-pack/kcsie-quiz/</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4099c151b68_0_3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4099c151b68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you should edit the details regarding the completion date before presenting this slide.</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Remind staff that it is essential that </a:t>
            </a:r>
            <a:r>
              <a:rPr lang="en-GB" b="1">
                <a:latin typeface="Chivo"/>
                <a:ea typeface="Chivo"/>
                <a:cs typeface="Chivo"/>
                <a:sym typeface="Chivo"/>
              </a:rPr>
              <a:t>everybody </a:t>
            </a:r>
            <a:r>
              <a:rPr lang="en-GB">
                <a:latin typeface="Chivo"/>
                <a:ea typeface="Chivo"/>
                <a:cs typeface="Chivo"/>
                <a:sym typeface="Chivo"/>
              </a:rPr>
              <a:t>working in a school or college understands their safeguarding responsibilities.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To support you in your responsibility to ensure that </a:t>
            </a:r>
            <a:r>
              <a:rPr lang="en-GB">
                <a:solidFill>
                  <a:schemeClr val="dk1"/>
                </a:solidFill>
                <a:latin typeface="Chivo"/>
                <a:ea typeface="Chivo"/>
                <a:cs typeface="Chivo"/>
                <a:sym typeface="Chivo"/>
              </a:rPr>
              <a:t>all members of staff read at least Part one</a:t>
            </a:r>
            <a:r>
              <a:rPr lang="en-GB">
                <a:latin typeface="Chivo"/>
                <a:ea typeface="Chivo"/>
                <a:cs typeface="Chivo"/>
                <a:sym typeface="Chivo"/>
              </a:rPr>
              <a:t> KCSIE guidance, our pack includes a ready-to-use quiz for your team to complete. The responses will help you to assess safeguarding knowledge, evidence compliance, and identify any areas for further development.</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 KCSIE quiz can be found in your INSET pack. Here’s the link: </a:t>
            </a:r>
            <a:r>
              <a:rPr lang="en-GB" u="sng">
                <a:solidFill>
                  <a:schemeClr val="hlink"/>
                </a:solidFill>
                <a:latin typeface="Chivo"/>
                <a:ea typeface="Chivo"/>
                <a:cs typeface="Chivo"/>
                <a:sym typeface="Chivo"/>
                <a:hlinkClick r:id="rId3"/>
              </a:rPr>
              <a:t>https://www.highspeedtraining.co.uk/campaign/inset-teacher-training-pack/kcsie-quiz/</a:t>
            </a:r>
            <a:r>
              <a:rPr lang="en-GB">
                <a:latin typeface="Chivo"/>
                <a:ea typeface="Chivo"/>
                <a:cs typeface="Chivo"/>
                <a:sym typeface="Chivo"/>
              </a:rPr>
              <a:t>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This is available in a variety of formats including Google Docs, Microsoft Office, and Google Form so that you can choose the option best suited to your school.</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https://www.highspeedtraining.co.uk/campaign/inset-teacher-training-pack/kcsie-quiz/</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f544cdddf9_0_3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f544cdddf9_0_3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you can find this document within your pack.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pull-out document contains more detailed information on the updates.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could distribute these during your session or send them afterward as a quick reference guide, complete with links to additional resources.</a:t>
            </a:r>
            <a:endParaRPr>
              <a:solidFill>
                <a:schemeClr val="dk1"/>
              </a:solidFill>
              <a:latin typeface="Chivo"/>
              <a:ea typeface="Chivo"/>
              <a:cs typeface="Chivo"/>
              <a:sym typeface="Chiv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4099c151b68_0_4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4099c151b68_0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Key takeaways</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Briefly recap the key takeaways from the statutory safeguarding section.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Stay current to stay effective.</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Check your understanding.</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Ask questions.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Statutory guidance can feel like a lot of information at once. Thinking about what we just went through, what is one key shift or update that stands out as different or new compared to what we did last year?</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Before we move on, I want to make sure everyone feels confident. In a chaotic, busy school day, which part of this statutory guidance do you think is actually the easiest to overlook?</a:t>
            </a:r>
            <a:endParaRPr>
              <a:solidFill>
                <a:schemeClr val="dk1"/>
              </a:solidFill>
              <a:latin typeface="Chivo"/>
              <a:ea typeface="Chivo"/>
              <a:cs typeface="Chivo"/>
              <a:sym typeface="Chivo"/>
            </a:endParaRPr>
          </a:p>
          <a:p>
            <a:pPr marL="914400" lvl="1"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I’ll pause here for a minute. Please feel free to ask a question, or check in with the person next to you about how this applies to your specific roles.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Open the floor to any specific questions about WTSC/KCSIE compliance, reporting paths, or internal school policy updates.</a:t>
            </a:r>
            <a:endParaRPr>
              <a:solidFill>
                <a:schemeClr val="dk1"/>
              </a:solidFill>
              <a:latin typeface="Chivo"/>
              <a:ea typeface="Chivo"/>
              <a:cs typeface="Chivo"/>
              <a:sym typeface="Chiv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f544cdddf9_0_3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f544cdddf9_0_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Further resources and support</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If staff would like to find out more about topics covered in this section, advise them that they can visit the links as shown.</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There’s a PDF summary of this section available for all staff included in the pack (you could send the summary sheets PDF to staff following the session).</a:t>
            </a:r>
            <a:endParaRPr>
              <a:latin typeface="Chivo"/>
              <a:ea typeface="Chivo"/>
              <a:cs typeface="Chivo"/>
              <a:sym typeface="Chiv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6ab2deaef9_0_9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6ab2deaef9_0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second section of today’s session will focus on the </a:t>
            </a:r>
            <a:r>
              <a:rPr lang="en-GB" b="1">
                <a:solidFill>
                  <a:schemeClr val="dk1"/>
                </a:solidFill>
                <a:latin typeface="Chivo"/>
                <a:ea typeface="Chivo"/>
                <a:cs typeface="Chivo"/>
                <a:sym typeface="Chivo"/>
              </a:rPr>
              <a:t>four main types of abuse</a:t>
            </a:r>
            <a:r>
              <a:rPr lang="en-GB">
                <a:solidFill>
                  <a:schemeClr val="dk1"/>
                </a:solidFill>
                <a:latin typeface="Chivo"/>
                <a:ea typeface="Chivo"/>
                <a:cs typeface="Chivo"/>
                <a:sym typeface="Chivo"/>
              </a:rPr>
              <a:t>.</a:t>
            </a:r>
            <a:br>
              <a:rPr lang="en-GB">
                <a:solidFill>
                  <a:schemeClr val="dk1"/>
                </a:solidFill>
                <a:latin typeface="Chivo"/>
                <a:ea typeface="Chivo"/>
                <a:cs typeface="Chivo"/>
                <a:sym typeface="Chivo"/>
              </a:rPr>
            </a:b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the different types of abuse, signs to look out for that may suggest a cause for concern, and discuss how to act on these.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6ab2deaef9_0_9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6ab2deaef9_0_9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Video content </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Click on the play icon to start the video (duration of 1:12). To enable captions, simply click on the ‘subtitles/closed captions’ icon that appears to the bottom right of the controls once the video begins to play.</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video will cover statistics related to child abuse, a real life case study, and why it is important to maintain an attitude of “it could happen here”.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need the link to access the video, you can find it here: </a:t>
            </a:r>
            <a:r>
              <a:rPr lang="en-GB" u="sng">
                <a:solidFill>
                  <a:schemeClr val="hlink"/>
                </a:solidFill>
                <a:latin typeface="Chivo"/>
                <a:ea typeface="Chivo"/>
                <a:cs typeface="Chivo"/>
                <a:sym typeface="Chivo"/>
                <a:hlinkClick r:id="rId3"/>
              </a:rPr>
              <a:t>https://youtu.be/OdcX3PTfDDQ</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this video contains the real life case study of Arthur Labinjo-Hughes with details of abuse.</a:t>
            </a:r>
            <a:endParaRPr>
              <a:solidFill>
                <a:schemeClr val="dk1"/>
              </a:solidFill>
              <a:latin typeface="Chivo"/>
              <a:ea typeface="Chivo"/>
              <a:cs typeface="Chivo"/>
              <a:sym typeface="Chivo"/>
            </a:endParaRPr>
          </a:p>
          <a:p>
            <a:pPr marL="45720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u="sng">
                <a:solidFill>
                  <a:schemeClr val="hlink"/>
                </a:solidFill>
                <a:latin typeface="Chivo"/>
                <a:ea typeface="Chivo"/>
                <a:cs typeface="Chivo"/>
                <a:sym typeface="Chivo"/>
                <a:hlinkClick r:id="rId4"/>
              </a:rPr>
              <a:t>https://www.ons.gov.uk/peoplepopulationandcommunity/crimeandjustice/bulletins/childabuseinenglandandwales/march2020#:~:text=The%20Crime%20Survey%20for%20England,years%20(8.5%20million%20people)</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r>
              <a:rPr lang="en-GB" u="sng">
                <a:solidFill>
                  <a:schemeClr val="hlink"/>
                </a:solidFill>
                <a:latin typeface="Chivo"/>
                <a:ea typeface="Chivo"/>
                <a:cs typeface="Chivo"/>
                <a:sym typeface="Chivo"/>
                <a:hlinkClick r:id="rId5"/>
              </a:rPr>
              <a:t>https://www.nspcc.org.uk/about-us/news-opinion/2023/more-safeguarding-referrals-risen-childhood-day-2023/</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409921f5a8c_0_1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409921f5a8c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Physical abuse</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Define what physical abuse is.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form of abuse which may involve hitting, shaking, throwing, poisoning, burning or scalding, drowning, suffocating, or otherwise causing physical harm to a child.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Physical harm may also be caused when a parent or carer fabricates the symptoms of, or deliberately induces, illness in a child.</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physical signs to look out for.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behavioural signs to look out for.</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https://www.highspeedtraining.co.uk/hub/signs-abuse-children/?utm_source=inset-pack-2026&amp;utm_medium=referral&amp;utm_campaign=inset-pack-2026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https://www.highspeedtraining.co.uk/hub/disclosure-child-abuse/?utm_source=inset-pack-2026&amp;utm_medium=referral&amp;utm_campaign=inset-pack-2026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6ab2deaef9_0_1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6ab2deaef9_0_1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Reflection questions and group discussion</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Always ask yourself…</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the injury consistent with the child's age and mobility?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Does the injury match the story the child (or parent) is telling you?</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Char char="●"/>
            </a:pPr>
            <a:r>
              <a:rPr lang="en-GB" b="1">
                <a:solidFill>
                  <a:schemeClr val="dk1"/>
                </a:solidFill>
                <a:latin typeface="Chivo"/>
                <a:ea typeface="Chivo"/>
                <a:cs typeface="Chivo"/>
                <a:sym typeface="Chivo"/>
              </a:rPr>
              <a:t>Discussion point</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Many children sustain injuries from accidents, such as trips, falls and sports. But how do we actively demonstrate professional curiosity when a child in our care presents with an injury?</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409921f5a8c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409921f5a8c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Emotional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Define what emotional abuse is.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Emotional abuse is 'the persistent emotional maltreatment of a child such as to cause severe and adverse effects on the child’s emotional development.’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physical signs to look out for.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behavioural signs to look out for.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https://www.highspeedtraining.co.uk/hub/signs-abuse-children/?utm_source=inset-pack-2026&amp;utm_medium=referral&amp;utm_campaign=inset-pack-2026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https://www.highspeedtraining.co.uk/hub/disclosure-child-abuse/?utm_source=inset-pack-2026&amp;utm_medium=referral&amp;utm_campaign=inset-pack-2026</a:t>
            </a:r>
            <a:r>
              <a:rPr lang="en-GB">
                <a:solidFill>
                  <a:schemeClr val="dk1"/>
                </a:solidFill>
                <a:latin typeface="Chivo"/>
                <a:ea typeface="Chivo"/>
                <a:cs typeface="Chivo"/>
                <a:sym typeface="Chivo"/>
              </a:rPr>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f544cdddf9_0_1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3f544cdddf9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Reflection questions and group discussion</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Always ask yourself…</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Are we labelling a child's trauma response - like sudden aggression or severe withdrawal - as just "bad behaviour" or defiance?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Does the child’s presentation, anxiety level, or behaviour fundamentally shift when a specific parent, carer, or adult is present?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Char char="●"/>
            </a:pPr>
            <a:r>
              <a:rPr lang="en-GB" b="1">
                <a:solidFill>
                  <a:schemeClr val="dk1"/>
                </a:solidFill>
                <a:latin typeface="Chivo"/>
                <a:ea typeface="Chivo"/>
                <a:cs typeface="Chivo"/>
                <a:sym typeface="Chivo"/>
              </a:rPr>
              <a:t>Discussion point</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Since emotional abuse is often a pattern of behaviour rather than a single event, how can we ensure we are recording the 'small things' so that a larger picture can be spotted by the safeguarding team?</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409921f5a8c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409921f5a8c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Sexual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Define what sexual abuse is.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Sexual abuse involves forcing or enticing a child or young person to take part in sexual activities, not necessarily involving a high level of violence, whether or not the child is aware of what is happening.</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physical signs to look out for.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behavioural signs to look out for.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https://www.highspeedtraining.co.uk/hub/signs-abuse-children/?utm_source=inset-pack-2026&amp;utm_medium=referral&amp;utm_campaign=inset-pack-2026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https://www.highspeedtraining.co.uk/hub/disclosure-child-abuse/?utm_source=inset-pack-2026&amp;utm_medium=referral&amp;utm_campaign=inset-pack-2026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https://www.highspeedtraining.co.uk/hub/child-sexual-abuse-guidance-for-schools/?utm_source=inset-pack-2026&amp;utm_medium=referral&amp;utm_campaign=inset-pack-2026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409921f5a8c_0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409921f5a8c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Reflection questions and group discussion</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Always ask yourself…</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this child displaying sexual knowledge, language, or behaviours that are completely inappropriate for their developmental age?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there a sudden, unexplained shift in their behaviour, peer groups, or secrecy around their online life?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Char char="●"/>
            </a:pPr>
            <a:r>
              <a:rPr lang="en-GB" b="1">
                <a:solidFill>
                  <a:schemeClr val="dk1"/>
                </a:solidFill>
                <a:latin typeface="Chivo"/>
                <a:ea typeface="Chivo"/>
                <a:cs typeface="Chivo"/>
                <a:sym typeface="Chivo"/>
              </a:rPr>
              <a:t>Discussion point</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child experiencing sexual abuse or exploitation may feel shame or fear, making them hide their situation. What subtle, non-verbal indicators or sudden behavioural shifts might tell us a child is hiding something, even if they are presenting as "fine" or quiet in our lessons?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409921f5a8c_0_1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409921f5a8c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Neglect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Define what neglect is.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persistent failure to meet a child’s basic physical and/or psychological needs, likely to result in the serious impairment of the child’s health or development.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physical signs to look out for.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behavioural signs to look out for.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https://www.highspeedtraining.co.uk/hub/signs-abuse-children/?utm_source=inset-pack-2026&amp;utm_medium=referral&amp;utm_campaign=inset-pack-2026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https://www.highspeedtraining.co.uk/hub/disclosure-child-abuse/?utm_source=inset-pack-2026&amp;utm_medium=referral&amp;utm_campaign=inset-pack-2026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https://www.highspeedtraining.co.uk/hub/what-is-child-neglect/?utm_source=inset-pack-2026&amp;utm_medium=referral&amp;utm_campaign=inset-pack-2026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409921f5a8c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409921f5a8c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Reflection questions and group discussion</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Always ask yourself…</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this a one-off bad day, or am I looking at a persistent pattern of neglect?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Is the child regularly lacking the basic essentials needed to learn and thrive - such as adequate food, appropriate clothing, or basic hygiene?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Char char="●"/>
            </a:pPr>
            <a:r>
              <a:rPr lang="en-GB" b="1">
                <a:solidFill>
                  <a:schemeClr val="dk1"/>
                </a:solidFill>
                <a:latin typeface="Chivo"/>
                <a:ea typeface="Chivo"/>
                <a:cs typeface="Chivo"/>
                <a:sym typeface="Chivo"/>
              </a:rPr>
              <a:t>Discussion point</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know many families experience poverty or temporary crises that affect a child's appearance or punctuality. How do we distinguish between a family experiencing poverty and a child suffering from actionable neglect?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6ab2deaef9_0_1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36ab2deaef9_0_1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Key takeaways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Briefly recap the key takeaways from the statutory safeguarding section.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Abuse is not a checklist, it’s a pattern.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Context matters.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Be professionally curious, not an investigator.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you just highlighted in the discussion on neglect and poverty, you are not being asked to sit in judgment of families or try to crack the case yourself.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WTSC 2026 relies on us being the eyes and ears. We log the data, we maintain our professional curiosity, and we pass that picture to the safeguarding team so that the right action can be put in place.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Reiterate that if you have a gut feeling that something isn't right, that is enough. Log it.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do often talk about having a 'gut feeling' that something isn't right. Looking at the patterns of abuse we just discussed, what does a gut feeling actually look like in your daily interactions with pupils?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Sometimes people hesitate to log a concern because they worry they don't have 'proof' or might be misinterpreting a situation. How does shifting our mindset to being the 'eyes and ears' rather than 'investigators' change how you view making a report?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Open the floor to questions about specific signs of abuse.</a:t>
            </a:r>
            <a:endParaRPr>
              <a:solidFill>
                <a:schemeClr val="dk1"/>
              </a:solidFill>
              <a:latin typeface="Chivo"/>
              <a:ea typeface="Chivo"/>
              <a:cs typeface="Chivo"/>
              <a:sym typeface="Chivo"/>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3f544cdddf9_0_4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f544cdddf9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Further resources and support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would like to find out more about topics covered in this section, advise them that they can visit the links as shown.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There’s a PDF summary of this section available for all staff included in the pack (you could send the summary sheets PDF to staff following the session).</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6ab2deaef9_0_1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36ab2deaef9_0_1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Please note</a:t>
            </a:r>
            <a:r>
              <a:rPr lang="en-GB">
                <a:solidFill>
                  <a:schemeClr val="dk1"/>
                </a:solidFill>
                <a:latin typeface="Chivo"/>
                <a:ea typeface="Chivo"/>
                <a:cs typeface="Chivo"/>
                <a:sym typeface="Chivo"/>
              </a:rPr>
              <a:t>: you may want to ‘pick and choose’ from the topics included in this section of the presentation.</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second section of today’s session will focus on </a:t>
            </a:r>
            <a:r>
              <a:rPr lang="en-GB" b="1">
                <a:solidFill>
                  <a:schemeClr val="dk1"/>
                </a:solidFill>
                <a:latin typeface="Chivo"/>
                <a:ea typeface="Chivo"/>
                <a:cs typeface="Chivo"/>
                <a:sym typeface="Chivo"/>
              </a:rPr>
              <a:t>safeguarding issues</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a variety of specific safeguarding issues including:</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Mental health</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Online safety</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Child-on-child abuse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Domestic abuse</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Supporting pupils questioning their gender</a:t>
            </a:r>
            <a:endParaRPr>
              <a:solidFill>
                <a:schemeClr val="dk1"/>
              </a:solidFill>
              <a:latin typeface="Chivo"/>
              <a:ea typeface="Chivo"/>
              <a:cs typeface="Chivo"/>
              <a:sym typeface="Chivo"/>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40997ad452d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40997ad452d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Mental health</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a:t>
            </a:r>
            <a:r>
              <a:rPr lang="en-GB">
                <a:latin typeface="Chivo"/>
                <a:ea typeface="Chivo"/>
                <a:cs typeface="Chivo"/>
                <a:sym typeface="Chivo"/>
              </a:rPr>
              <a:t>the statistic that 1 in 5 children (aged 5 to 16) has a mental health problem.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This means that 6 children in any average class are likely to be experiencing mental health problems.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a:t>
            </a:r>
            <a:r>
              <a:rPr lang="en-GB">
                <a:latin typeface="Chivo"/>
                <a:ea typeface="Chivo"/>
                <a:cs typeface="Chivo"/>
                <a:sym typeface="Chivo"/>
              </a:rPr>
              <a:t> some of the signs to look out for.</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https://www.highspeedtraining.co.uk/hub/promoting-mental-health-in-schools/?utm_source=inset-pack-2026&amp;utm_medium=referral&amp;utm_campaign=inset-pack-2026</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https://www.england.nhs.uk/2023/11/one-in-five-children-and-young-people-had-a-probable-mental-disorder-in-2023/</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5"/>
              </a:rPr>
              <a:t>https://www.mind.org.uk/information-support/a-z-mental-health/mental-health-facts-and-statistics/</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6"/>
              </a:rPr>
              <a:t>https://assets.publishing.service.gov.uk/media/6a4cf903b7203c4c023fd2f3/Keeping_children_safe_in_education_2026_.pdf</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40997ad452d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40997ad452d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4 key roles</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KCSIE 2026 expects every member of staff to support the fulfilment of 4 key roles.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a:t>
            </a:r>
            <a:r>
              <a:rPr lang="en-GB">
                <a:latin typeface="Chivo"/>
                <a:ea typeface="Chivo"/>
                <a:cs typeface="Chivo"/>
                <a:sym typeface="Chivo"/>
              </a:rPr>
              <a:t>the 4 key roles.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Promote good mental wellbeing and prevent the onset of mental illness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Observe pupils and identify early those who may be experiencing mental health problems or being at risk of developing one</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Ensure early targeted support is provided</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Liaise with and/or refer to specialist services where needed</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a:t>
            </a:r>
            <a:r>
              <a:rPr lang="en-GB">
                <a:latin typeface="Chivo"/>
                <a:ea typeface="Chivo"/>
                <a:cs typeface="Chivo"/>
                <a:sym typeface="Chivo"/>
              </a:rPr>
              <a:t> 3 actions advised in KCSIE regarding concerns around a child’s mental health.</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If you have a concern about a child’s mental health that is also a safeguarding concern, follow our child protection policy and speak to a DSL or deputy.</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If a child needs help urgently for their mental health, but it's not an emergency, get help from NHS 111 online or call 111 and select the mental health option.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If you feel that a child is in danger, call 999 or arrange for them to be taken to A&amp;E immediately by a parent/carer or other suitable person.</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https://www.highspeedtraining.co.uk/hub/promoting-mental-health-in-schools/?utm_source=inset-pack-2026&amp;utm_medium=referral&amp;utm_campaign=inset-pack-2026</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https://assets.publishing.service.gov.uk/media/6a4cf903b7203c4c023fd2f3/Keeping_children_safe_in_education_2026_.pdf</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https://www.highspeedtraining.co.uk/hub/suicide-prevention-in-schools/?utm_source=inset-pack-2026&amp;utm_medium=referral&amp;utm_campaign=inset-pack-2026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4099c151b68_0_5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4099c151b68_0_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Discussion point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recognises that “mental health problems can, in some cases, develop into safeguarding concerns. This could include self-harm, suicidal ideation or risk of suicide. They could also be an indicator that a child has suffered or is at risk of suffering abuse, neglect or exploitation”. Any child who is showing indicators of having mental health difficulties must be supported appropriately.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What do we currently do to support vulnerable pupils and foster an environment where they feel safe to talk about how they are feeling?</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How can we improve our collective approach to spotting early indicators and providing Early Help before a pupil reaches a mental health crisis?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 point for staff to pause and reflect on before moving onto the action slide next.</a:t>
            </a:r>
            <a:endParaRPr b="1">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pupil in your class was struggling with mental health right now, do they know exactly who to go to in this building, and do they trust that process?</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4099c151b68_0_5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4099c151b68_0_5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How can we promote positive mental health?</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Make mental health known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Integrate wellbeing themes into assemblies, PSHE, and classroom check-ins to keep the conversation continuous.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Celebrate awareness days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Use events like World Mental Health Day or Children’s Mental Health Week to promote positive mental health and run pupil-led campaigns.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Signpost visible support</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Display posters around the school to clearly show internal contacts, like our DSLs, and external helplines. </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Prioritise early help and collaboration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Record low-level or emerging mental health changes on our internal system early, ensuring we catch vulnerable pupils before a crisis hits.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We have produced a </a:t>
            </a:r>
            <a:r>
              <a:rPr lang="en-GB" u="sng">
                <a:solidFill>
                  <a:schemeClr val="hlink"/>
                </a:solidFill>
                <a:latin typeface="Chivo"/>
                <a:ea typeface="Chivo"/>
                <a:cs typeface="Chivo"/>
                <a:sym typeface="Chivo"/>
                <a:hlinkClick r:id="rId3"/>
              </a:rPr>
              <a:t>mental health resource pack including free posters</a:t>
            </a:r>
            <a:r>
              <a:rPr lang="en-GB">
                <a:solidFill>
                  <a:schemeClr val="dk1"/>
                </a:solidFill>
                <a:latin typeface="Chivo"/>
                <a:ea typeface="Chivo"/>
                <a:cs typeface="Chivo"/>
                <a:sym typeface="Chivo"/>
              </a:rPr>
              <a:t> that may be useful to share with staff.</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 </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https://www.highspeedtraining.co.uk/hub/promoting-mental-health-in-schools/?utm_source=inset-pack-2026&amp;utm_medium=referral&amp;utm_campaign=inset-pack-2026</a:t>
            </a:r>
            <a:endParaRPr>
              <a:latin typeface="Chivo"/>
              <a:ea typeface="Chivo"/>
              <a:cs typeface="Chivo"/>
              <a:sym typeface="Chivo"/>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4099c151b68_0_6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4099c151b68_0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latin typeface="Chivo"/>
                <a:ea typeface="Chivo"/>
                <a:cs typeface="Chivo"/>
                <a:sym typeface="Chivo"/>
              </a:rPr>
              <a:t>Online safety</a:t>
            </a:r>
            <a:endParaRPr b="1">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All staff should be aware that technology is a significant component in many safeguarding and wellbeing issues.</a:t>
            </a:r>
            <a:endParaRPr>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four categories of online risks as defined by KCSIE.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could encourage staff to say these aloud before you reveal them on screen.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includes content, contact, conduct and commerce risks.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Content:</a:t>
            </a:r>
            <a:r>
              <a:rPr lang="en-GB">
                <a:solidFill>
                  <a:schemeClr val="dk1"/>
                </a:solidFill>
                <a:latin typeface="Chivo"/>
                <a:ea typeface="Chivo"/>
                <a:cs typeface="Chivo"/>
                <a:sym typeface="Chivo"/>
              </a:rPr>
              <a:t> being exposed to illegal, inappropriate, or harmful content, for example: pornography, racism, misogyny, self-harm, suicide, antisemitism, radicalisation, extremism, extreme sexual or physical violence, misinformation, disinformation (including fake news) and conspiracy theories,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Contact:</a:t>
            </a:r>
            <a:r>
              <a:rPr lang="en-GB">
                <a:solidFill>
                  <a:schemeClr val="dk1"/>
                </a:solidFill>
                <a:latin typeface="Chivo"/>
                <a:ea typeface="Chivo"/>
                <a:cs typeface="Chivo"/>
                <a:sym typeface="Chivo"/>
              </a:rPr>
              <a:t> being subjected to harmful online interaction with other users or generative AI applications that simulate this; for example: peer to peer pressure, commercial advertising and adults posing as children or young adults with the intention to groom or exploit them for sexual, criminal, financial or other purposes,</a:t>
            </a:r>
            <a:endParaRPr>
              <a:solidFill>
                <a:schemeClr val="dk1"/>
              </a:solidFill>
              <a:latin typeface="Chivo"/>
              <a:ea typeface="Chivo"/>
              <a:cs typeface="Chivo"/>
              <a:sym typeface="Chivo"/>
            </a:endParaRPr>
          </a:p>
          <a:p>
            <a:pPr marL="1371600" lvl="2"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updated KCSIE guidance recognises the rapidly evolving safeguarding risks associated with AI technologies.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Conduct: </a:t>
            </a:r>
            <a:r>
              <a:rPr lang="en-GB">
                <a:solidFill>
                  <a:schemeClr val="dk1"/>
                </a:solidFill>
                <a:latin typeface="Chivo"/>
                <a:ea typeface="Chivo"/>
                <a:cs typeface="Chivo"/>
                <a:sym typeface="Chivo"/>
              </a:rPr>
              <a:t>online behaviour that increases the likelihood of, or causes, harm; for example, making, sending and receiving explicit images, including those generated using AI and online bullying, and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Commerce: </a:t>
            </a:r>
            <a:r>
              <a:rPr lang="en-GB">
                <a:solidFill>
                  <a:schemeClr val="dk1"/>
                </a:solidFill>
                <a:latin typeface="Chivo"/>
                <a:ea typeface="Chivo"/>
                <a:cs typeface="Chivo"/>
                <a:sym typeface="Chivo"/>
              </a:rPr>
              <a:t>risks such as online gambling, inappropriate advertising,</a:t>
            </a:r>
            <a:r>
              <a:rPr lang="en-GB" b="1">
                <a:solidFill>
                  <a:schemeClr val="dk1"/>
                </a:solidFill>
                <a:latin typeface="Chivo"/>
                <a:ea typeface="Chivo"/>
                <a:cs typeface="Chivo"/>
                <a:sym typeface="Chivo"/>
              </a:rPr>
              <a:t> </a:t>
            </a:r>
            <a:r>
              <a:rPr lang="en-GB">
                <a:solidFill>
                  <a:schemeClr val="dk1"/>
                </a:solidFill>
                <a:latin typeface="Chivo"/>
                <a:ea typeface="Chivo"/>
                <a:cs typeface="Chivo"/>
                <a:sym typeface="Chivo"/>
              </a:rPr>
              <a:t>phishing and or financial scams. If you feel your pupils, students or staff are at risk, please report it to the </a:t>
            </a:r>
            <a:r>
              <a:rPr lang="en-GB" u="sng">
                <a:solidFill>
                  <a:schemeClr val="hlink"/>
                </a:solidFill>
                <a:latin typeface="Chivo"/>
                <a:ea typeface="Chivo"/>
                <a:cs typeface="Chivo"/>
                <a:sym typeface="Chivo"/>
                <a:hlinkClick r:id="rId3"/>
              </a:rPr>
              <a:t>Anti-Phishing Working Group</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a:t>
            </a:r>
            <a:r>
              <a:rPr lang="en-GB">
                <a:latin typeface="Chivo"/>
                <a:ea typeface="Chivo"/>
                <a:cs typeface="Chivo"/>
                <a:sym typeface="Chivo"/>
              </a:rPr>
              <a:t>some of the risks that children may be exposed to online.</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latin typeface="Chivo"/>
                <a:ea typeface="Chivo"/>
                <a:cs typeface="Chivo"/>
                <a:sym typeface="Chivo"/>
              </a:rPr>
              <a:t>Sources of information: </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https://assets.publishing.service.gov.uk/media/6a4cf903b7203c4c023fd2f3/Keeping_children_safe_in_education_2026_.pdf</a:t>
            </a:r>
            <a:endParaRPr>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latin typeface="Chivo"/>
              <a:ea typeface="Chivo"/>
              <a:cs typeface="Chivo"/>
              <a:sym typeface="Chivo"/>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40997ad452d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40997ad452d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Misogynistic content and online influencers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referenced on the slide from the 2024 research by UCL, harmful views and tropes are now becoming normalised among young people. Online consumption is impacting young people’s offline behaviours, as we see these ideologies moving off screens and into school yards.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Principal investigator Dr Kaitlyn Regehr (UCL Information Studies) said: “Algorithmic processes on TikTok and other social media sites target people’s vulnerabilities – such as loneliness or feelings of loss of control – and gamify harmful content. As young people microdose on topics like self-harm, or extremism, to them, it feels like entertainment.”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When young pupils see sexist content online and then come to school to share and discuss it, they echo the same views and biases. If this is then left unchallenged, the attitude is normalised and female pupils are subjected to increasingly misogynistic behaviour. This contributes to the normalisation of rape culture.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3"/>
              </a:rPr>
              <a:t>KCSIE</a:t>
            </a:r>
            <a:r>
              <a:rPr lang="en-GB">
                <a:solidFill>
                  <a:schemeClr val="dk1"/>
                </a:solidFill>
                <a:latin typeface="Chivo"/>
                <a:ea typeface="Chivo"/>
                <a:cs typeface="Chivo"/>
                <a:sym typeface="Chivo"/>
              </a:rPr>
              <a:t> states that “early intervention in inappropriate behaviour such as misogyny can help to prevent escalation to more serious abuse such as sexual harassment and sexual violence”.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How are we actively challenging misogynistic language or "influencer tropes" used by pupils in our school?</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 we recognise this as an online safeguarding indicator?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https://www.highspeedtraining.co.uk/hub/misogyny-in-schools/?utm_source=inset-pack-2026&amp;utm_medium=referral&amp;utm_campaign=inset-pack-2026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5"/>
              </a:rPr>
              <a:t>https://www.highspeedtraining.co.uk/hub/what-is-the-manosphere/?utm_source=inset-pack-2026&amp;utm_medium=referral&amp;utm_campaign=inset-pack-2026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6"/>
              </a:rPr>
              <a:t>https://www.highspeedtraining.co.uk/hub/incel-culture-in-schools/?utm_source=inset-pack-2026&amp;utm_medium=referral&amp;utm_campaign=inset-pack-2026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7"/>
              </a:rPr>
              <a:t>https://www.ucl.ac.uk/news/2024/feb/social-media-algorithms-amplify-misogynistic-content-teens</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4099c151b68_0_7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4099c151b68_0_7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Knowledge check</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Emojis and text abbreviations are forming a fast-growing hidden language amongst young people - of which many adults are completely unaware.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can bring a variety of complex safeguarding risks, so it is important that anyone who works with, or cares for, young people is aware of the potential hidden meanings of these messages.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Explain to staff that you are going to present a number of emojis and text abbreviations that might indicate a safeguarding risk.</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first emoji and take answers from staff on what they think this means, then </a:t>
            </a: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 on screen. There’s a total of 6 including:</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AWALT - Stands for ‘all women are like that’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 / 💊 - Refers to the ‘red pill’ and a reference to the film The Matrix. To have ‘taken the red pill’ means to have realised the ‘truth’ about women and society.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SDR - Send to receive (in relation to explicit photographs).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 - The purple heart emoji can be used to show a message was sent in a flirtatious way, or that the sender is horny.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KYS - This stands for “kill yourself” and is used to make of fun of someone after they do something embarrassing, or can be used as a form of harassment.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 - Used to call someone untrustworthy or a ‘back-stabber’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have produced a </a:t>
            </a:r>
            <a:r>
              <a:rPr lang="en-GB" u="sng">
                <a:solidFill>
                  <a:schemeClr val="hlink"/>
                </a:solidFill>
                <a:latin typeface="Chivo"/>
                <a:ea typeface="Chivo"/>
                <a:cs typeface="Chivo"/>
                <a:sym typeface="Chivo"/>
                <a:hlinkClick r:id="rId3"/>
              </a:rPr>
              <a:t>downloadable emoji guide</a:t>
            </a:r>
            <a:r>
              <a:rPr lang="en-GB">
                <a:solidFill>
                  <a:schemeClr val="dk1"/>
                </a:solidFill>
                <a:latin typeface="Chivo"/>
                <a:ea typeface="Chivo"/>
                <a:cs typeface="Chivo"/>
                <a:sym typeface="Chivo"/>
              </a:rPr>
              <a:t>, alongside an </a:t>
            </a:r>
            <a:r>
              <a:rPr lang="en-GB" u="sng">
                <a:solidFill>
                  <a:schemeClr val="hlink"/>
                </a:solidFill>
                <a:latin typeface="Chivo"/>
                <a:ea typeface="Chivo"/>
                <a:cs typeface="Chivo"/>
                <a:sym typeface="Chivo"/>
                <a:hlinkClick r:id="rId3"/>
              </a:rPr>
              <a:t>abbreviations download</a:t>
            </a:r>
            <a:r>
              <a:rPr lang="en-GB">
                <a:solidFill>
                  <a:schemeClr val="dk1"/>
                </a:solidFill>
                <a:latin typeface="Chivo"/>
                <a:ea typeface="Chivo"/>
                <a:cs typeface="Chivo"/>
                <a:sym typeface="Chivo"/>
              </a:rPr>
              <a:t>. It may be useful to provide these PDFs to staff.</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Highlight that you don't need staff to become urban dictionary experts, but it’s important to recognise the ‘hidden language’ if you see anything written on a desk, typed in a school chat, or spoken in a corridor.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https://www.highspeedtraining.co.uk/hub/a-guide-to-emojis-and-texting-abbreviations/?utm_source=inset-pack-2026&amp;utm_medium=referral&amp;utm_campaign=inset-pack-2026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4099c151b68_0_8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4099c151b68_0_8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How can we help pupils navigate the online world safely and confidently?</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DfE states that schools should 'help pupils to navigate the online world safely and confidently'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Embed online safety and digital resilience across the curriculum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Integrate </a:t>
            </a:r>
            <a:r>
              <a:rPr lang="en-GB" u="sng">
                <a:solidFill>
                  <a:schemeClr val="hlink"/>
                </a:solidFill>
                <a:latin typeface="Chivo"/>
                <a:ea typeface="Chivo"/>
                <a:cs typeface="Chivo"/>
                <a:sym typeface="Chivo"/>
                <a:hlinkClick r:id="rId3"/>
              </a:rPr>
              <a:t>media literacy</a:t>
            </a:r>
            <a:r>
              <a:rPr lang="en-GB">
                <a:solidFill>
                  <a:schemeClr val="dk1"/>
                </a:solidFill>
                <a:latin typeface="Chivo"/>
                <a:ea typeface="Chivo"/>
                <a:cs typeface="Chivo"/>
                <a:sym typeface="Chivo"/>
              </a:rPr>
              <a:t> into PSHE. Teach pupils how to spot extreme influencer rhetoric and misinformation, while equipping them with clear strategies to report harm.</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Engage and support parents and carers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Regularly share resources and advice to bridge the safety gap between school and home.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Signpost visible support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Display </a:t>
            </a:r>
            <a:r>
              <a:rPr lang="en-GB" u="sng">
                <a:solidFill>
                  <a:schemeClr val="hlink"/>
                </a:solidFill>
                <a:latin typeface="Chivo"/>
                <a:ea typeface="Chivo"/>
                <a:cs typeface="Chivo"/>
                <a:sym typeface="Chivo"/>
                <a:hlinkClick r:id="rId4"/>
              </a:rPr>
              <a:t>internet safety posters</a:t>
            </a:r>
            <a:r>
              <a:rPr lang="en-GB">
                <a:solidFill>
                  <a:schemeClr val="dk1"/>
                </a:solidFill>
                <a:latin typeface="Chivo"/>
                <a:ea typeface="Chivo"/>
                <a:cs typeface="Chivo"/>
                <a:sym typeface="Chivo"/>
              </a:rPr>
              <a:t> and refer to useful content so pupils know exactly how to report concerns or seek help. Download our range of free posters </a:t>
            </a:r>
            <a:r>
              <a:rPr lang="en-GB" u="sng">
                <a:solidFill>
                  <a:schemeClr val="hlink"/>
                </a:solidFill>
                <a:latin typeface="Chivo"/>
                <a:ea typeface="Chivo"/>
                <a:cs typeface="Chivo"/>
                <a:sym typeface="Chivo"/>
                <a:hlinkClick r:id="rId4"/>
              </a:rPr>
              <a:t>here</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Understand our filtering and monitoring systems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Ensure our systems actively block harmful online content while monitoring any concerning behaviour to catch patterns of risk early.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expects schools to review the effectiveness of their filtering and monitoring arrangements at least once every academic year, and this is one of the key messages introduced in the 2026 guidance - making this a critical focus for our leadership and safeguarding teams this year.</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Download our free filtering and monitoring checklist </a:t>
            </a:r>
            <a:r>
              <a:rPr lang="en-GB" u="sng">
                <a:solidFill>
                  <a:schemeClr val="hlink"/>
                </a:solidFill>
                <a:latin typeface="Chivo"/>
                <a:ea typeface="Chivo"/>
                <a:cs typeface="Chivo"/>
                <a:sym typeface="Chivo"/>
                <a:hlinkClick r:id="rId5"/>
              </a:rPr>
              <a:t>here</a:t>
            </a:r>
            <a:r>
              <a:rPr lang="en-GB">
                <a:solidFill>
                  <a:schemeClr val="dk1"/>
                </a:solidFill>
                <a:latin typeface="Chivo"/>
                <a:ea typeface="Chivo"/>
                <a:cs typeface="Chivo"/>
                <a:sym typeface="Chivo"/>
              </a:rPr>
              <a:t> to ensure staff fully understand their responsibilities and recognise the role they play in establishing an effective filtering and monitoring system.</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you’ll know from the news, the Government has announced a possible social media ban for under 16s. However KCSIE and DfE guidance are clear that our job doesn’t stop. Young people will still access the digital world through gaming and messaging services, and age-bypassing will still occur. Filtering systems must remain incredibly robust, and PSHE lessons on media literacy are more critical than ever to ensure children are resilient when they transition onto these platforms.</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https://www.highspeedtraining.co.uk/hub/internet-safety-posters-for-schools/?utm_source=inset-pack-2026&amp;utm_medium=referral&amp;utm_campaign=inset-pack-2026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https://www.highspeedtraining.co.uk/hub/what-is-media-literacy/?utm_source=inset-pack-2026&amp;utm_medium=referral&amp;utm_campaign=inset-pack-2026</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6"/>
              </a:rPr>
              <a:t>https://www.highspeedtraining.co.uk/hub/parents-guide-to-social-media/?utm_source=inset-pack-2026&amp;utm_medium=referral&amp;utm_campaign=inset-pack-2026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7"/>
              </a:rPr>
              <a:t>https://www.highspeedtraining.co.uk/hub/how-to-explain-internet-safety-to-children/?utm_source=inset-pack-2026&amp;utm_medium=referral&amp;utm_campaign=inset-pack-2026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5"/>
              </a:rPr>
              <a:t>https://www.highspeedtraining.co.uk/hub/filtering-and-monitoring-in-schools/?utm_source=inset-pack-2026&amp;utm_medium=referral&amp;utm_campaign=inset-pack-2026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4099c151b68_0_8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4099c151b68_0_8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Child-on-child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All staff should be aware that children can abuse other children.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is essential that staff understand the importance of challenging inappropriate behaviours between children that are abusive in nature. </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Downplaying certain behaviours, for example dismissing sexual harassment as “just banter”, “just having a laugh”, “part of growing up” or “boys being boys” can lead to a culture of unacceptable behaviour, misogyny, an unsafe environment for children and in worst case scenarios a culture that normalises abuse leading to children accepting it as normal and not coming forward to report it.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All staff should be aware that child-on-child abuse is a safeguarding issue for both the victim and alleged perpetrator.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https://www.highspeedtraining.co.uk/hub/child-on-child-abuse/?utm_source=inset-pack-2026&amp;utm_medium=referral&amp;utm_campaign=inset-pack-2026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40997ad452d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40997ad452d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AI and deepfakes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It’s important to note that the definition of child-on-child abuse now specifically includes the sharing of AI generated images and videos, including deepfakes.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For the purposes of KCSIE guidance, the term ‘making or sharing nudes and seminudes’ refers to the creation, sending or posting of nude or semi-nude images by young people under the age of 18.</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Images may be taken by the child themselves (sometimes referred to as ‘self-generated imagery’) or taken or created by another person. They may also be digitally altered or wholly generated using artificial intelligence, including what are sometimes described as ‘deepfakes’ or ‘deep nudes’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Taking and sharing nude photographs of those aged under 18, including those generated using AI, is a criminal offense.</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https://www.highspeedtraining.co.uk/hub/ai-generated-abuse-deepfakes/?utm_source=inset-pack-2026&amp;utm_medium=referral&amp;utm_campaign=inset-pack-2026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https://assets.publishing.service.gov.uk/media/6a4cf903b7203c4c023fd2f3/Keeping_children_safe_in_education_2026_.pdf</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4099c151b68_0_9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0" name="Google Shape;620;g4099c151b68_0_9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Scenario</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Give staff 60 seconds to look at the scenario.</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pupil in your class became the victim of a malicious, AI-generated ‘deepfake’ prank by a peer today, what steps would you take?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a line of text explaining the following point.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pupil tells you about an altered image, deepfake, or online extortion attempt, do not view or share the media. Report it to a DSL immediately.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a pause and reflect point.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 our pupils know exactly how to protect themselves, including how to report a deepfake, block perpetrators, and save evidence without sharing the media further?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could ask staff to share their thoughts, and also explain that they can </a:t>
            </a:r>
            <a:r>
              <a:rPr lang="en-GB" u="sng">
                <a:solidFill>
                  <a:schemeClr val="hlink"/>
                </a:solidFill>
                <a:latin typeface="Chivo"/>
                <a:ea typeface="Chivo"/>
                <a:cs typeface="Chivo"/>
                <a:sym typeface="Chivo"/>
                <a:hlinkClick r:id="rId3"/>
              </a:rPr>
              <a:t>download</a:t>
            </a:r>
            <a:r>
              <a:rPr lang="en-GB">
                <a:solidFill>
                  <a:schemeClr val="dk1"/>
                </a:solidFill>
                <a:latin typeface="Chivo"/>
                <a:ea typeface="Chivo"/>
                <a:cs typeface="Chivo"/>
                <a:sym typeface="Chivo"/>
              </a:rPr>
              <a:t> and use the poster shown on screen to help pupils know exactly how to report concerns or seek help.</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https://www.highspeedtraining.co.uk/hub/ai-generated-abuse-deepfakes/?utm_source=inset-pack-2026&amp;utm_medium=referral&amp;utm_campaign=inset-pack-2026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4099c151b68_0_9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4099c151b68_0_9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How can we help prevent child-on-child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Be clear and consistent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Make sure to be clear regarding what is acceptable behaviour, language, and peer interaction.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Know the high risk “blind spots”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Try to be alert to when children might be at highest risk around the school day (for example immediately after school as highlighted in KCSIE).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Maintain professional curiosity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Never assume that if there are no reports in our school, it is not happening.</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Challenge inappropriate behaviours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should never be ignored, accepted, dismissed or downplayed as “just having a laugh”.</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well as knowing how to respond to concerns, all staff should know that child-on-child abuse is preventable. As well as knowing how to recognise behaviours and indicators of risk early, staff should know that timely, evidence based support can be key to preventing children from going on to commit abuse or violence.</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4099c151b68_0_9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4099c151b68_0_9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Domestic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Domestic abuse creates an unsafe living environment for children and young people, regardless of whether they themselves are being physically harmed.</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Experiencing domestic abuse is child abuse</a:t>
            </a:r>
            <a:r>
              <a:rPr lang="en-GB">
                <a:solidFill>
                  <a:schemeClr val="dk1"/>
                </a:solidFill>
                <a:latin typeface="Chivo"/>
                <a:ea typeface="Chivo"/>
                <a:cs typeface="Chivo"/>
                <a:sym typeface="Chivo"/>
              </a:rPr>
              <a:t>. Regardless of whether a child is being harmed themselves, domestic abuse always has an impact on children and witnessing it can have a seriously harmful effect. The extent of this impact is recognised by the </a:t>
            </a:r>
            <a:r>
              <a:rPr lang="en-GB" u="sng">
                <a:solidFill>
                  <a:schemeClr val="hlink"/>
                </a:solidFill>
                <a:latin typeface="Chivo"/>
                <a:ea typeface="Chivo"/>
                <a:cs typeface="Chivo"/>
                <a:sym typeface="Chivo"/>
                <a:hlinkClick r:id="rId3"/>
              </a:rPr>
              <a:t>Domestic Abuse Act 2021</a:t>
            </a:r>
            <a:r>
              <a:rPr lang="en-GB">
                <a:solidFill>
                  <a:schemeClr val="dk1"/>
                </a:solidFill>
                <a:latin typeface="Chivo"/>
                <a:ea typeface="Chivo"/>
                <a:cs typeface="Chivo"/>
                <a:sym typeface="Chivo"/>
              </a:rPr>
              <a:t> which identifies children who have been exposed to domestic abuse as victims themselves, rather than solely witnesses.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An estimated 160,000 children in England are currently living in households where domestic abuse is taking place.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https://www.highspeedtraining.co.uk/hub/domestic-abuse-in-children/?utm_source=inset-pack-2026&amp;utm_medium=referral&amp;utm_campaign=inset-pack-2026</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5"/>
              </a:rPr>
              <a:t>https://womensaid.org.uk/what-we-do/hiddenvictims/#:~:text=An%20estimated%20160%2C000%20children%20in,domestic%20abuse%20is%20taking%20place.&amp;text=This%20is%20why%20we've,victims%20of%20domestic%20abuse%3A%20children</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40997ad452d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40997ad452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Signs of domestic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some signs that a child is being exposed to domestic abuse.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can be difficult to spot signs of domestic abuse, especially if a child is not being physically harmed. Nevertheless, witnessing domestic abuse can cause emotional and psychological damage, the signs of which you must be able to recognise in order to act accordingly.</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https://www.highspeedtraining.co.uk/hub/domestic-abuse-in-children/?utm_source=inset-pack-2026&amp;utm_medium=referral&amp;utm_campaign=inset-pack-2026</a:t>
            </a:r>
            <a:endParaRPr>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4099c151b68_0_10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4099c151b68_0_10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Operation Encompass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answers to three questions, one at a time.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What is it?</a:t>
            </a:r>
            <a:endParaRPr>
              <a:solidFill>
                <a:schemeClr val="dk1"/>
              </a:solidFill>
              <a:latin typeface="Chivo"/>
              <a:ea typeface="Chivo"/>
              <a:cs typeface="Chivo"/>
              <a:sym typeface="Chivo"/>
            </a:endParaRPr>
          </a:p>
          <a:p>
            <a:pPr marL="1371600" lvl="2"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safeguarding, information sharing partnership between the police and schools. The police are required to notify a school’s DSL of an incident of domestic abuse before the start of the next school day.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Why do we receive it?</a:t>
            </a:r>
            <a:endParaRPr>
              <a:solidFill>
                <a:schemeClr val="dk1"/>
              </a:solidFill>
              <a:latin typeface="Chivo"/>
              <a:ea typeface="Chivo"/>
              <a:cs typeface="Chivo"/>
              <a:sym typeface="Chivo"/>
            </a:endParaRPr>
          </a:p>
          <a:p>
            <a:pPr marL="1371600" lvl="2"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seeks to support children who are experiencing domestic abuse by identifying children in need of support and ensuring that immediate, appropriate support is put in place in a timely manner.</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What is our responsibility?</a:t>
            </a:r>
            <a:endParaRPr>
              <a:solidFill>
                <a:schemeClr val="dk1"/>
              </a:solidFill>
              <a:latin typeface="Chivo"/>
              <a:ea typeface="Chivo"/>
              <a:cs typeface="Chivo"/>
              <a:sym typeface="Chivo"/>
            </a:endParaRPr>
          </a:p>
          <a:p>
            <a:pPr marL="1371600" lvl="2"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the DSL team shares a notification with you, it is strictly confidential. Your role is to provide a supportive environment, avoid questioning the child about the incident, and monitor their presentation.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Operation Encompass was created in 2010 by head teacher Elisabeth Carney-Haworth and her husband, police officer David Carney-Haworth. You can read more about this </a:t>
            </a:r>
            <a:r>
              <a:rPr lang="en-GB" u="sng">
                <a:solidFill>
                  <a:schemeClr val="hlink"/>
                </a:solidFill>
                <a:latin typeface="Chivo"/>
                <a:ea typeface="Chivo"/>
                <a:cs typeface="Chivo"/>
                <a:sym typeface="Chivo"/>
                <a:hlinkClick r:id="rId3"/>
              </a:rPr>
              <a:t>here</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https://www.highspeedtraining.co.uk/hub/operation-encompass/?utm_source=inset-pack-2026&amp;utm_medium=referral&amp;utm_campaign=inset-pack-2026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4"/>
              </a:rPr>
              <a:t>https://www.highspeedtraining.co.uk/hub/domestic-abuse-in-children/?utm_source=inset-pack-2026&amp;utm_medium=referral&amp;utm_campaign=inset-pack-2026</a:t>
            </a:r>
            <a:endParaRPr>
              <a:latin typeface="Chivo"/>
              <a:ea typeface="Chivo"/>
              <a:cs typeface="Chivo"/>
              <a:sym typeface="Chivo"/>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4099c151b68_0_10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4099c151b68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How can we support a child who is being exposed to domestic abuse?</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Stay alert and use professional curiosity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Children often do not recognise controlling or violent households as "abuse" because it is their normal. Use professional curiosity to read between the lines of subtle behaviour changes.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Explain healthy relationships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Teaching children and young people what a healthy relationship looks like will help them to recognise signs of abuse in their own relationships.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Maintain an ongoing, trusted relationship</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child discloses domestic abuse, ensure you maintain open,  non-judgmental communication. Never use victim-blaming language.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Support Operation Encompass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When information is shared with you, ensure you provide appropriate support in the classroom and stay alert to the child's behaviour.</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https://www.highspeedtraining.co.uk/hub/domestic-abuse-in-children/?utm_source=inset-pack-2026&amp;utm_medium=referral&amp;utm_campaign=inset-pack-2026</a:t>
            </a:r>
            <a:endParaRPr>
              <a:solidFill>
                <a:schemeClr val="dk1"/>
              </a:solidFill>
              <a:latin typeface="Chivo"/>
              <a:ea typeface="Chivo"/>
              <a:cs typeface="Chivo"/>
              <a:sym typeface="Chivo"/>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4099c151b68_0_1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4099c151b68_0_1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Supporting pupils who are questioning their gender</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 recent years, we have seen a significant increase in the number of children who are questioning the way they feel about being a boy or a girl, including the physical attributes of their sex and the related ways in which they fit into society.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KCSIE guidance states: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Schools and colleges should not initiate any action regarding social transition. Accommodating social transition is an active intervention so schools and colleges should take a very careful approach</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Parents and carers should be actively involved and their views treated with importance. It is important that the views of the child’s parents or carers should carry great weight and be properly considered. However, in the rare circumstances where involving parents or carers would constitute a greater risk to the child than not involving them, the school should involve their designated safeguarding lead to determine what action is needed to safeguard the child, before the parents or carers are contacted or any decisions are taken.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Schools and colleges have statutory duties to safeguard and promote the welfare of all children. They should consider how best to fulfil that duty towards a child who is questioning their gender, as well as their peers, ensuring that any agreed course of action takes account of the impact on all of those affected. </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Where a child’s wellbeing or safety may be affected, schools should look to secure coordinated support, early help pathways and multi-agency involvement where appropriate, in line with Working Together to Safeguard Children guidelines.</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https://assets.publishing.service.gov.uk/media/69fb1c28d0e316a40f269a5b/Working_together_to_safeguard_children_2026_a_guide_to_multi_agency_working.pdf</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40997ad452d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40997ad452d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Our responsibilities to support pupils questioning their gender</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Offer strong pastoral care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All children should feel safe, listened to and protected from bullying or harassment. Take a cautious, safeguarding-led and case-by-case approach.</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No informal accommodations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Individual staff members must not make ad-hoc or informal adjustments in the classroom.</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Follow the formal process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Avoid making immediate decisions in response to requests and instead ensure that concerns are managed through our safeguarding procedures.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Uphold single-sex spaces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To comply with statutory duties, children must not be permitted into toilets, changing rooms, or boarding or residential accommodation designated for the opposite biological sex.</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https://assets.publishing.service.gov.uk/media/6a4cf903b7203c4c023fd2f3/Keeping_children_safe_in_education_2026_.pdf</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https://www.gov.uk/government/publications/including-guidance-on-children-who-are-questioning-their-gender-in-kcsie/including-guidance-on-children-who-are-questioning-their-gender-in-keeping-children-safe-in-education-kcsie</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5"/>
              </a:rPr>
              <a:t>https://www.stonewall.org.uk/shaping-policy/dont-repeat-history-protect-lgbtq-inclusive-education/gender-questioning-children-guidance</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g409ac26caf1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1" name="Google Shape;731;g409ac26caf1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 A</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Explain to staff that you are now going to look at two safeguarding scenarios.</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present </a:t>
            </a:r>
            <a:r>
              <a:rPr lang="en-GB">
                <a:solidFill>
                  <a:schemeClr val="dk1"/>
                </a:solidFill>
                <a:latin typeface="Chivo"/>
                <a:ea typeface="Chivo"/>
                <a:cs typeface="Chivo"/>
                <a:sym typeface="Chivo"/>
              </a:rPr>
              <a:t>Scenario A (Amara, aged 12).</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Ask staff </a:t>
            </a:r>
            <a:r>
              <a:rPr lang="en-GB">
                <a:solidFill>
                  <a:schemeClr val="dk1"/>
                </a:solidFill>
                <a:latin typeface="Chivo"/>
                <a:ea typeface="Chivo"/>
                <a:cs typeface="Chivo"/>
                <a:sym typeface="Chivo"/>
              </a:rPr>
              <a:t>to discuss the scenario. Do they feel that it constitutes a safeguarding issue? If so, what action might they take?</a:t>
            </a:r>
            <a:endParaRPr>
              <a:solidFill>
                <a:schemeClr val="dk1"/>
              </a:solidFill>
              <a:latin typeface="Chivo"/>
              <a:ea typeface="Chivo"/>
              <a:cs typeface="Chivo"/>
              <a:sym typeface="Chivo"/>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409ac26caf1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8" name="Google Shape;738;g409ac26caf1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 B</a:t>
            </a:r>
            <a:endParaRPr b="1">
              <a:solidFill>
                <a:schemeClr val="dk1"/>
              </a:solidFill>
              <a:latin typeface="Chivo"/>
              <a:ea typeface="Chivo"/>
              <a:cs typeface="Chivo"/>
              <a:sym typeface="Chivo"/>
            </a:endParaRPr>
          </a:p>
          <a:p>
            <a:pPr marL="0" lvl="0" indent="0" algn="l" rtl="0">
              <a:spcBef>
                <a:spcPts val="0"/>
              </a:spcBef>
              <a:spcAft>
                <a:spcPts val="0"/>
              </a:spcAft>
              <a:buNone/>
            </a:pPr>
            <a:endParaRPr b="1">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present</a:t>
            </a:r>
            <a:r>
              <a:rPr lang="en-GB">
                <a:solidFill>
                  <a:schemeClr val="dk1"/>
                </a:solidFill>
                <a:latin typeface="Chivo"/>
                <a:ea typeface="Chivo"/>
                <a:cs typeface="Chivo"/>
                <a:sym typeface="Chivo"/>
              </a:rPr>
              <a:t> Scenario B to staff (Leo, aged 14).</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Ask staff </a:t>
            </a:r>
            <a:r>
              <a:rPr lang="en-GB">
                <a:solidFill>
                  <a:schemeClr val="dk1"/>
                </a:solidFill>
                <a:latin typeface="Chivo"/>
                <a:ea typeface="Chivo"/>
                <a:cs typeface="Chivo"/>
                <a:sym typeface="Chivo"/>
              </a:rPr>
              <a:t>to discuss the scenario. Do they feel that it constitutes a safeguarding issue? If so, what action might they take?</a:t>
            </a:r>
            <a:endParaRPr b="1">
              <a:solidFill>
                <a:schemeClr val="dk1"/>
              </a:solidFill>
              <a:latin typeface="Chivo"/>
              <a:ea typeface="Chivo"/>
              <a:cs typeface="Chivo"/>
              <a:sym typeface="Chivo"/>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4099c151b68_0_10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4099c151b68_0_10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Reflecting on safeguarding issues</a:t>
            </a:r>
            <a:endParaRPr b="1">
              <a:latin typeface="Chivo"/>
              <a:ea typeface="Chivo"/>
              <a:cs typeface="Chivo"/>
              <a:sym typeface="Chivo"/>
            </a:endParaRPr>
          </a:p>
          <a:p>
            <a:pPr marL="0" lvl="0" indent="0" algn="l" rtl="0">
              <a:spcBef>
                <a:spcPts val="0"/>
              </a:spcBef>
              <a:spcAft>
                <a:spcPts val="0"/>
              </a:spcAft>
              <a:buNone/>
            </a:pPr>
            <a:endParaRPr b="1">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Statutory guidance requires that all staff remain vigilant to a wide range of specific safeguarding risks.</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All staff should have an awareness of safeguarding issues that often overlap and can put children at risk of harm, as clarified in KCSIE 2026.</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a:t>
            </a:r>
            <a:r>
              <a:rPr lang="en-GB">
                <a:latin typeface="Chivo"/>
                <a:ea typeface="Chivo"/>
                <a:cs typeface="Chivo"/>
                <a:sym typeface="Chivo"/>
              </a:rPr>
              <a:t> the issues on screen.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Allow staff some time to take a look at the wide variety of issues presented.</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a:t>
            </a:r>
            <a:r>
              <a:rPr lang="en-GB">
                <a:latin typeface="Chivo"/>
                <a:ea typeface="Chivo"/>
                <a:cs typeface="Chivo"/>
                <a:sym typeface="Chivo"/>
              </a:rPr>
              <a:t>the discussion point</a:t>
            </a:r>
            <a:r>
              <a:rPr lang="en-GB" b="1">
                <a:latin typeface="Chivo"/>
                <a:ea typeface="Chivo"/>
                <a:cs typeface="Chivo"/>
                <a:sym typeface="Chivo"/>
              </a:rPr>
              <a:t>.</a:t>
            </a:r>
            <a:endParaRPr b="1">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Which of these specific areas do you feel you might need more insight on, signs to look for, or resources to support you?</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There will be an opportunity to speak about areas for CPD towards the end of the session, so you could advise staff to make a note of any particular issues that stand out to them which they can discuss later. </a:t>
            </a:r>
            <a:endParaRPr>
              <a:latin typeface="Chivo"/>
              <a:ea typeface="Chivo"/>
              <a:cs typeface="Chivo"/>
              <a:sym typeface="Chivo"/>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409a7646cb6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 name="Google Shape;768;g409a7646cb6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Further resources and support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would like to find out more about topics covered in this section, advise them that they can visit the links as shown.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There’s a PDF summary of this section available for all staff included in the pack (you could send the summary sheets PDF to staff following the session).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have a range of useful downloadable resources which include: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3"/>
              </a:rPr>
              <a:t>Mental health resource pack and posters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4"/>
              </a:rPr>
              <a:t>Internet safety posters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5"/>
              </a:rPr>
              <a:t>Emoji and texting abbreviations guide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6"/>
              </a:rPr>
              <a:t>Filtering and monitoring checklist</a:t>
            </a:r>
            <a:endParaRPr>
              <a:solidFill>
                <a:schemeClr val="dk1"/>
              </a:solidFill>
              <a:latin typeface="Chivo"/>
              <a:ea typeface="Chivo"/>
              <a:cs typeface="Chivo"/>
              <a:sym typeface="Chivo"/>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g36ab2deaef9_0_14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0" name="Google Shape;810;g36ab2deaef9_0_14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third section of today’s session will focus on </a:t>
            </a:r>
            <a:r>
              <a:rPr lang="en-GB" b="1">
                <a:solidFill>
                  <a:schemeClr val="dk1"/>
                </a:solidFill>
                <a:latin typeface="Chivo"/>
                <a:ea typeface="Chivo"/>
                <a:cs typeface="Chivo"/>
                <a:sym typeface="Chivo"/>
              </a:rPr>
              <a:t>responding to and sharing concerns</a:t>
            </a:r>
            <a:r>
              <a:rPr lang="en-GB">
                <a:solidFill>
                  <a:schemeClr val="dk1"/>
                </a:solidFill>
                <a:latin typeface="Chivo"/>
                <a:ea typeface="Chivo"/>
                <a:cs typeface="Chivo"/>
                <a:sym typeface="Chivo"/>
              </a:rPr>
              <a:t>.</a:t>
            </a:r>
            <a:br>
              <a:rPr lang="en-GB">
                <a:solidFill>
                  <a:schemeClr val="dk1"/>
                </a:solidFill>
                <a:latin typeface="Chivo"/>
                <a:ea typeface="Chivo"/>
                <a:cs typeface="Chivo"/>
                <a:sym typeface="Chivo"/>
              </a:rPr>
            </a:b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the key actions to take when concerns about a child arise.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are going to use the 4Rs of safeguarding in this section to talk about our responsibilities.</a:t>
            </a:r>
            <a:endParaRPr>
              <a:solidFill>
                <a:schemeClr val="dk1"/>
              </a:solidFill>
              <a:latin typeface="Chivo"/>
              <a:ea typeface="Chivo"/>
              <a:cs typeface="Chivo"/>
              <a:sym typeface="Chivo"/>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40997ad452d_0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40997ad452d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The 4Rs of safeguarding</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Introduce the 4Rs of safeguarding as a simple framework that helps ensure important safeguarding steps are not missed when concerns arise.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4Rs of safeguarding are: </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Recognise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Respond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Report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Record</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Importantly, the 4Rs are not just relevant to DSLs or senior leaders - every adult working with children should understand how to apply them in practice.</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solidFill>
                  <a:schemeClr val="dk1"/>
                </a:solidFill>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4099c151b6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8" name="Google Shape;828;g4099c151b6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Recognise</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 first step in safeguarding is recognising when a child may be experiencing abuse, neglect or another safeguarding concern.</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Best practice includes: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Remaining alert to changes in behaviour, appearance or presentation.</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Understanding the signs and indicators of different forms of abuse and neglect.</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Being professionally curious when concerns arise.</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Considering patterns, rather than isolated incidents.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Taking low-level concerns seriously.</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Staying informed about emerging safeguarding risks.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Listening to children and taking their concerns seriously.</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solidFill>
                  <a:schemeClr val="dk1"/>
                </a:solidFill>
                <a:latin typeface="Chivo"/>
                <a:ea typeface="Chivo"/>
                <a:cs typeface="Chivo"/>
                <a:sym typeface="Chivo"/>
              </a:rPr>
              <a:t>The latest KCSIE guidance also reinforces the need for staff to understand both offline and online risks that children may face.</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4099c151b68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2" name="Google Shape;842;g4099c151b6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Respond</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should aim to create an effective culture of safeguarding where children feel able to share their concerns and where they know that they will be listened to and taken seriously.</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is important that you are aware of how a child might disclose information and be confident about what to do if they choose to make a disclosure to you.</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 </a:t>
            </a:r>
            <a:r>
              <a:rPr lang="en-GB">
                <a:solidFill>
                  <a:schemeClr val="dk1"/>
                </a:solidFill>
                <a:latin typeface="Chivo"/>
                <a:ea typeface="Chivo"/>
                <a:cs typeface="Chivo"/>
                <a:sym typeface="Chivo"/>
              </a:rPr>
              <a:t>the do’s. </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the don’ts. </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solidFill>
                  <a:schemeClr val="dk1"/>
                </a:solidFill>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40997ad452d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40997ad452d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Discussion point</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How do we ensure our reporting pathways are truly visible and  approachable for children with SEND or communication barriers?</a:t>
            </a:r>
            <a:endParaRPr>
              <a:latin typeface="Chivo"/>
              <a:ea typeface="Chivo"/>
              <a:cs typeface="Chivo"/>
              <a:sym typeface="Chivo"/>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4099c151b68_0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4099c151b68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Report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Reporting concerns promptly ensures that appropriate action can be taken and that children receive the support and protection they need. Depending on the circumstances, this may involve: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Internal safeguarding support.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Discussions with parents or carers.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Referrals to children’s social care.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Contact with the police.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Consultation with other safeguarding agencies.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Community-based early help or Family Help interventions (which we will go on to discuss more in the next slide).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Staff should: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Report concerns as soon as possible.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Follow organisational safeguarding procedures.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Share concerns even if they seem minor in isolation.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Escalate concerns if appropriate action is not taken.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Seek guidance when unsure.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Understand local referral pathways.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Recognise when concerns may require multi-agency involvement.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latest WTSC guidance emphasises the importance of multi-agency safeguarding, noting that effective safeguarding relies on professionals sharing information appropriately and working together to support children and families.</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solidFill>
                  <a:schemeClr val="dk1"/>
                </a:solidFill>
                <a:latin typeface="Chivo"/>
                <a:ea typeface="Chivo"/>
                <a:cs typeface="Chivo"/>
                <a:sym typeface="Chivo"/>
              </a:rPr>
              <a:t> </a:t>
            </a:r>
            <a:endParaRPr b="1">
              <a:solidFill>
                <a:schemeClr val="dk1"/>
              </a:solidFill>
              <a:latin typeface="Chivo"/>
              <a:ea typeface="Chivo"/>
              <a:cs typeface="Chivo"/>
              <a:sym typeface="Chivo"/>
            </a:endParaRPr>
          </a:p>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g409ac883465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1" name="Google Shape;871;g409ac88346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Family Help within the continuum of support</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As mentioned in the statutory safeguarding guidance section of the session, Family Help combines targeted early help and section 17 support to create a “seamless system of help and support for children and families”. This slide aims to help staff understand exactly where Family Help sits within the wider safeguarding framework.</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Universal services and community-based early help</a:t>
            </a:r>
            <a:endParaRPr b="1">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 system of support delivered by local authorities and their partners working together to improve a family's resilience and outcomes as soon as problems emerge.  </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Family Help (targeted support)</a:t>
            </a:r>
            <a:endParaRPr b="1">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Coordinated multi-agency support that brings together targeted Early Help and Section 17 (Child in Need) support into a single, coordinated Family Help plan.</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Child protection  </a:t>
            </a:r>
            <a:endParaRPr b="1">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Activity undertaken to protect specific children who are suspected to be suffering, or likely to suffer, significant harm.</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Remind staff that you must move straight to child protection if a child is suffering, or likely to suffer, significant harm.</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https://assets.publishing.service.gov.uk/media/69fb1c28d0e316a40f269a5b/Working_together_to_safeguard_children_2026_a_guide_to_multi_agency_working.pdf</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4"/>
              </a:rPr>
              <a:t>https://www.gov.uk/government/publications/keeping-children-safe-in-education--2</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g40997ad452d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0" name="Google Shape;880;g40997ad452d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Record</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Records help build a clear picture of a child’s circumstances and can provide important evidence for safeguarding decisions.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Staff should:</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Record information promptly.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Be accurate and objective.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Use the child’s own words where appropriate.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Separate facts from opinions.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Include dates, times and actions taken.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Follow organisational recording procedures.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Ensure records remain confidential and secure.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When recording a concern, it’s really important to remember to separate out facts and professional opinion. When noting down a professional opinion, include details of why you formed that opinion. Do not use value judgement terms, which have no meaning, such as ‘inappropriate’.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Poor record keeping can result in important information being missed, delayed or misunderstood.</a:t>
            </a:r>
            <a:endParaRPr>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0" lvl="0" indent="0" algn="l" rtl="0">
              <a:spcBef>
                <a:spcPts val="0"/>
              </a:spcBef>
              <a:spcAft>
                <a:spcPts val="0"/>
              </a:spcAft>
              <a:buNone/>
            </a:pPr>
            <a:r>
              <a:rPr lang="en-GB">
                <a:solidFill>
                  <a:schemeClr val="dk1"/>
                </a:solidFill>
                <a:latin typeface="Chivo"/>
                <a:ea typeface="Chivo"/>
                <a:cs typeface="Chivo"/>
                <a:sym typeface="Chivo"/>
              </a:rPr>
              <a:t>Sources of information:</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u="sng">
                <a:solidFill>
                  <a:schemeClr val="hlink"/>
                </a:solidFill>
                <a:latin typeface="Chivo"/>
                <a:ea typeface="Chivo"/>
                <a:cs typeface="Chivo"/>
                <a:sym typeface="Chivo"/>
                <a:hlinkClick r:id="rId3"/>
              </a:rPr>
              <a:t>https://www.highspeedtraining.co.uk/hub/4rs-of-safeguarding/?utm_source=inset-pack-2026&amp;utm_medium=referral&amp;utm_campaign=inset-pack-2026</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4099c151b68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4099c151b68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Please note: </a:t>
            </a:r>
            <a:r>
              <a:rPr lang="en-GB">
                <a:solidFill>
                  <a:schemeClr val="dk1"/>
                </a:solidFill>
                <a:latin typeface="Chivo"/>
                <a:ea typeface="Chivo"/>
                <a:cs typeface="Chivo"/>
                <a:sym typeface="Chivo"/>
              </a:rPr>
              <a:t>you should edit the details regarding your school system name before presenting this slide.</a:t>
            </a:r>
            <a:endParaRPr b="1">
              <a:solidFill>
                <a:schemeClr val="dk1"/>
              </a:solidFill>
              <a:latin typeface="Chivo"/>
              <a:ea typeface="Chivo"/>
              <a:cs typeface="Chivo"/>
              <a:sym typeface="Chivo"/>
            </a:endParaRPr>
          </a:p>
          <a:p>
            <a:pPr marL="0" lvl="0" indent="0" algn="l" rtl="0">
              <a:spcBef>
                <a:spcPts val="0"/>
              </a:spcBef>
              <a:spcAft>
                <a:spcPts val="0"/>
              </a:spcAft>
              <a:buNone/>
            </a:pP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Key takeaways</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Briefly recap the key takeaways from the recording and reporting concerns section.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Never ignore a concern.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Timely reporting is important.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in double, speak to your DSL. </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Knowing how vital timely reporting is, what practical steps can we take as a team to ensure urgent safeguarding concerns are logged immediately, rather than waiting until the end of the day or the next morning?</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Would you all know exactly where to find the DSL if you had an emergency issue, and do you feel confident using our internal logging systems?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Open the floor to questions about your specific school reporting systems.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Going back to the start of the session, remind staff that every piece of data you record helps lighten that invisible backpack our children may be carrying.</a:t>
            </a:r>
            <a:endParaRPr>
              <a:solidFill>
                <a:schemeClr val="dk1"/>
              </a:solidFill>
              <a:latin typeface="Chivo"/>
              <a:ea typeface="Chivo"/>
              <a:cs typeface="Chivo"/>
              <a:sym typeface="Chivo"/>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3f544cdddf9_0_5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5" name="Google Shape;895;g3f544cdddf9_0_5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Further resources and support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would like to find out more about topics covered in this section, advise them that they can visit the links as shown.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There’s a PDF summary of this section available for all staff included in the pack (you could send the summary sheets PDF to staff following the session).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We have a range of useful downloadable resources which include: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3"/>
              </a:rPr>
              <a:t>Safeguarding flowchart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4"/>
              </a:rPr>
              <a:t>Child protection body map template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u="sng">
                <a:solidFill>
                  <a:schemeClr val="hlink"/>
                </a:solidFill>
                <a:latin typeface="Chivo"/>
                <a:ea typeface="Chivo"/>
                <a:cs typeface="Chivo"/>
                <a:sym typeface="Chivo"/>
                <a:hlinkClick r:id="rId5"/>
              </a:rPr>
              <a:t>Responding to a disclosure poster</a:t>
            </a:r>
            <a:endParaRPr>
              <a:solidFill>
                <a:schemeClr val="dk1"/>
              </a:solidFill>
              <a:latin typeface="Chivo"/>
              <a:ea typeface="Chivo"/>
              <a:cs typeface="Chivo"/>
              <a:sym typeface="Chivo"/>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36ab2deaef9_0_14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36ab2deaef9_0_1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The fifth section of today’s session will focus on </a:t>
            </a:r>
            <a:r>
              <a:rPr lang="en-GB" b="1">
                <a:solidFill>
                  <a:schemeClr val="dk1"/>
                </a:solidFill>
                <a:latin typeface="Chivo"/>
                <a:ea typeface="Chivo"/>
                <a:cs typeface="Chivo"/>
                <a:sym typeface="Chivo"/>
              </a:rPr>
              <a:t>safeguarding culture</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You’ll cover the ways in which you can create and maintain an effective safeguarding culture.</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is about your lived, daily environment and mindset, not just compliance.</a:t>
            </a:r>
            <a:endParaRPr>
              <a:solidFill>
                <a:schemeClr val="dk1"/>
              </a:solidFill>
              <a:latin typeface="Chivo"/>
              <a:ea typeface="Chivo"/>
              <a:cs typeface="Chivo"/>
              <a:sym typeface="Chivo"/>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36ab2deaef9_0_1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36ab2deaef9_0_1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Video content </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 safeguarding culture means that safeguarding is key to every aspect of a setting. It can be found at the heart of a school’s values and ethos, and is subsequently reflected in its environments and practices.</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Click on the play icon to start the video (duration of 2:45). To enable captions, simply click on the ‘subtitles/closed captions’ icon that appears to the bottom right of the controls once the video begins to play.</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This video will cover what a safeguarding culture is, why it is important, and the role of professional curiosity.</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need the link to access the video, you can find it here: </a:t>
            </a:r>
            <a:r>
              <a:rPr lang="en-GB" u="sng">
                <a:solidFill>
                  <a:schemeClr val="hlink"/>
                </a:solidFill>
                <a:latin typeface="Chivo"/>
                <a:ea typeface="Chivo"/>
                <a:cs typeface="Chivo"/>
                <a:sym typeface="Chivo"/>
                <a:hlinkClick r:id="rId3"/>
              </a:rPr>
              <a:t>https://youtu.be/CFZDl4rrUAc</a:t>
            </a:r>
            <a:r>
              <a:rPr lang="en-GB">
                <a:solidFill>
                  <a:schemeClr val="dk1"/>
                </a:solidFill>
                <a:latin typeface="Chivo"/>
                <a:ea typeface="Chivo"/>
                <a:cs typeface="Chivo"/>
                <a:sym typeface="Chivo"/>
              </a:rPr>
              <a:t> </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Following the video, you can remind staff that as Ian and Joanna just outlined, safeguarding isn't a job for one person. Ian showed us where the pieces are - at the gates, in the transitions. Joanna showed us that everyone from the kitchen to the playground holds them. Your job isn't to solve the whole puzzle; it's just to pass your piece to the DSL.</a:t>
            </a:r>
            <a:endParaRPr>
              <a:solidFill>
                <a:schemeClr val="dk1"/>
              </a:solidFill>
              <a:latin typeface="Chivo"/>
              <a:ea typeface="Chivo"/>
              <a:cs typeface="Chivo"/>
              <a:sym typeface="Chivo"/>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6ab2deaef9_0_1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36ab2deaef9_0_1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“It could happen here”</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we assume issues like abuse, grooming, or neglect don’t happen in our community, we stop looking for the jigsaw pieces. That’s why we must always maintain an attitude of “it could happen here and may well be happening”.</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Maintain an open mind, ask proactive questions, and - crucially - have the confidence to respectfully challenge decisions if your gut tells you that something isn't right.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Remember: </a:t>
            </a:r>
            <a:r>
              <a:rPr lang="en-GB">
                <a:solidFill>
                  <a:schemeClr val="dk1"/>
                </a:solidFill>
                <a:latin typeface="Chivo"/>
                <a:ea typeface="Chivo"/>
                <a:cs typeface="Chivo"/>
                <a:sym typeface="Chivo"/>
              </a:rPr>
              <a:t>You don't need the whole picture to notice when something doesn't look right.</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next slide looks at putting curiosity into practice with a scenario for the team to discuss.</a:t>
            </a:r>
            <a:endParaRPr>
              <a:solidFill>
                <a:schemeClr val="dk1"/>
              </a:solidFill>
              <a:latin typeface="Chivo"/>
              <a:ea typeface="Chivo"/>
              <a:cs typeface="Chivo"/>
              <a:sym typeface="Chivo"/>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3efdd59c340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3efdd59c34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a:t>
            </a:r>
            <a:endParaRPr b="1">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Think, pair, share</a:t>
            </a:r>
            <a:r>
              <a:rPr lang="en-GB">
                <a:solidFill>
                  <a:schemeClr val="dk1"/>
                </a:solidFill>
                <a:latin typeface="Chivo"/>
                <a:ea typeface="Chivo"/>
                <a:cs typeface="Chivo"/>
                <a:sym typeface="Chivo"/>
              </a:rPr>
              <a:t>. Ask staff to take 60 seconds with the person next to them to look at this scenario.</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 surface explanation sounds harmless, and it is very easy to accept when you are busy. </a:t>
            </a:r>
            <a:endParaRPr>
              <a:solidFill>
                <a:schemeClr val="dk1"/>
              </a:solidFill>
              <a:latin typeface="Chivo"/>
              <a:ea typeface="Chivo"/>
              <a:cs typeface="Chivo"/>
              <a:sym typeface="Chivo"/>
            </a:endParaRPr>
          </a:p>
          <a:p>
            <a:pPr marL="914400" lvl="1"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“No worries, Liam. I hope you’ll get to bed much earlier tonight!”</a:t>
            </a: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But if we apply a professionally curious lens to this, what doesn’t sit quite right? What is the potential jigsaw piece that might help the safeguarding team connect it to wider indicators?</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None/>
            </a:pPr>
            <a:endParaRPr>
              <a:solidFill>
                <a:schemeClr val="dk1"/>
              </a:solidFill>
              <a:latin typeface="Chivo"/>
              <a:ea typeface="Chivo"/>
              <a:cs typeface="Chivo"/>
              <a:sym typeface="Chivo"/>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3f544cdddf9_0_2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3f544cdddf9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Pupil voice</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When we talk about centering the pupil voice, it’s not just about waiting for a child to come to you with a major disclosure. It’s about the routine, everyday questions that we ask that show them we are actively looking out for them. Safeguarding experts like Ian Curry (from the earlier videos) often focus heavily on this during school reviews. When you are doing your ‘meet and greets’ in the morning, or chatting with students during transitions, keep these core questions in mind. They may help you to find the pieces of the jigsaw that you might otherwise miss.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Safety: "Do you feel safe in school? Is there anywhere in the school building where you don’t feel safe?"</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Environment: "What are the toilets or stairwells like during break times? How does it feel in those spaces?"</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Culture and bullying: "Does bullying happen here? If it does, do you feel like staff deal with it quickly and consistently?"</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Behaviour: "Are you aware of our behaviour policy, and do you feel it's fair?"</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Attendance: "How is your attendance? Do you know why being here every day matters so much?"</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Online safety: "How are you taught to stay safe, and what can you tell me about online safety?”</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If we want children to answer those questions honestly, they have to trust us. So, let’s take a moment to look at our next discussion point.</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b="1">
                <a:latin typeface="Chivo"/>
                <a:ea typeface="Chivo"/>
                <a:cs typeface="Chivo"/>
                <a:sym typeface="Chivo"/>
              </a:rPr>
              <a:t>Click to reveal the pause and reflect box on screen</a:t>
            </a:r>
            <a:r>
              <a:rPr lang="en-GB">
                <a:latin typeface="Chivo"/>
                <a:ea typeface="Chivo"/>
                <a:cs typeface="Chivo"/>
                <a:sym typeface="Chivo"/>
              </a:rPr>
              <a:t>. </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If a child or a colleague walked into our school today with a hidden burden, what is it about your daily behaviour, body language, or environment that signals to them: 'You are safe to speak to me'?</a:t>
            </a:r>
            <a:endParaRPr>
              <a:latin typeface="Chivo"/>
              <a:ea typeface="Chivo"/>
              <a:cs typeface="Chivo"/>
              <a:sym typeface="Chivo"/>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3efdd59c340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8" name="Google Shape;958;g3efdd59c340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Key takeaways</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As you close this section, remind staff to remember that safeguarding is not a matter of ticking boxes, and it must go far beyond simple compliance. For your school to have an effective safeguarding culture, these principles have to be lived, breathed, and constantly revisited. Whilst it is never a comfortable thought, it is essential that you always operate under the view that it could happen to children in your school.</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Briefly recap the key takeaways from the culture of safeguarding section.</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Every piece of the jigsaw matters.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Develop a professionally curious approach.</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you want to take a moment for reflection, you can ask staff one of the following questions:</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How confident do you feel in the culture of safeguarding at our school?</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It’s very easy to accept a quick explanation like 'Oh, they're just tired today' or 'They're just having a bad week.' How can we challenge ourselves to look past those easy explanations and dig a little deeper with professional curiosity?</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Open the floor to any final questions before heading into the last section of today’s session.</a:t>
            </a:r>
            <a:endParaRPr>
              <a:solidFill>
                <a:schemeClr val="dk1"/>
              </a:solidFill>
              <a:latin typeface="Chivo"/>
              <a:ea typeface="Chivo"/>
              <a:cs typeface="Chivo"/>
              <a:sym typeface="Chivo"/>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3f544cdddf9_0_5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8" name="Google Shape;968;g3f544cdddf9_0_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hivo"/>
                <a:ea typeface="Chivo"/>
                <a:cs typeface="Chivo"/>
                <a:sym typeface="Chivo"/>
              </a:rPr>
              <a:t>Further resources and support</a:t>
            </a:r>
            <a:endParaRPr b="1">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staff would like to find out more about topics covered in this section, advise them that they can visit the links as shown.</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There’s a PDF summary of this section available for all staff included in the pack (you could send the summary sheets PDF to staff following the session).</a:t>
            </a:r>
            <a:endParaRPr>
              <a:solidFill>
                <a:schemeClr val="dk1"/>
              </a:solidFill>
              <a:latin typeface="Chivo"/>
              <a:ea typeface="Chivo"/>
              <a:cs typeface="Chivo"/>
              <a:sym typeface="Chivo"/>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g36ab2deaef9_0_15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0" name="Google Shape;990;g36ab2deaef9_0_1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This section will focus on some </a:t>
            </a:r>
            <a:r>
              <a:rPr lang="en-GB" b="1">
                <a:solidFill>
                  <a:schemeClr val="dk1"/>
                </a:solidFill>
                <a:latin typeface="Chivo"/>
                <a:ea typeface="Chivo"/>
                <a:cs typeface="Chivo"/>
                <a:sym typeface="Chivo"/>
              </a:rPr>
              <a:t>final thoughts for today’s session</a:t>
            </a:r>
            <a:r>
              <a:rPr lang="en-GB">
                <a:solidFill>
                  <a:schemeClr val="dk1"/>
                </a:solidFill>
                <a:latin typeface="Chivo"/>
                <a:ea typeface="Chivo"/>
                <a:cs typeface="Chivo"/>
                <a:sym typeface="Chivo"/>
              </a:rPr>
              <a:t>.</a:t>
            </a:r>
            <a:endParaRPr>
              <a:solidFill>
                <a:schemeClr val="dk1"/>
              </a:solidFill>
              <a:latin typeface="Chivo"/>
              <a:ea typeface="Chivo"/>
              <a:cs typeface="Chivo"/>
              <a:sym typeface="Chivo"/>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lnSpc>
                <a:spcPct val="115000"/>
              </a:lnSpc>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It will allow you to reflect on what you’ve covered in the presentation and think about next steps regarding your development.</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36ab2deaef9_0_15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6" name="Google Shape;996;g36ab2deaef9_0_1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Reflection and group discussion</a:t>
            </a:r>
            <a:endParaRPr b="1">
              <a:solidFill>
                <a:schemeClr val="dk1"/>
              </a:solidFill>
              <a:latin typeface="Chivo"/>
              <a:ea typeface="Chivo"/>
              <a:cs typeface="Chivo"/>
              <a:sym typeface="Chivo"/>
            </a:endParaRPr>
          </a:p>
          <a:p>
            <a:pPr marL="0" lvl="0" indent="0" algn="l" rtl="0">
              <a:spcBef>
                <a:spcPts val="0"/>
              </a:spcBef>
              <a:spcAft>
                <a:spcPts val="0"/>
              </a:spcAft>
              <a:buNone/>
            </a:pPr>
            <a:endParaRPr b="1">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If a colleague couldn't make it today, and you could only give them one single takeaway about our session today, what would it be?</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Encourage staff to share their thoughts and provide you with feedback on areas where they have strengthened understanding, and possible gaps in their knowledge.</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g36b09af0d82_1_7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3" name="Google Shape;1003;g36b09af0d82_1_7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latin typeface="Chivo"/>
                <a:ea typeface="Chivo"/>
                <a:cs typeface="Chivo"/>
                <a:sym typeface="Chivo"/>
              </a:rPr>
              <a:t>Looking after yourself</a:t>
            </a:r>
            <a:endParaRPr b="1">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This slide focuses on staff wellbeing and your commitment to provide a supportive, safe culture where staff wellbeing is prioritised and protected.</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Remind staff that:</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Safeguarding can be emotionally demanding, so make sure you recognise this impact.</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No member of staff is alone and our safeguarding team is always here to support you.</a:t>
            </a:r>
            <a:endParaRPr>
              <a:latin typeface="Chivo"/>
              <a:ea typeface="Chivo"/>
              <a:cs typeface="Chivo"/>
              <a:sym typeface="Chivo"/>
            </a:endParaRPr>
          </a:p>
          <a:p>
            <a:pPr marL="914400" lvl="1" indent="-298450" algn="l" rtl="0">
              <a:spcBef>
                <a:spcPts val="0"/>
              </a:spcBef>
              <a:spcAft>
                <a:spcPts val="0"/>
              </a:spcAft>
              <a:buSzPts val="1100"/>
              <a:buFont typeface="Chivo"/>
              <a:buChar char="○"/>
            </a:pPr>
            <a:r>
              <a:rPr lang="en-GB">
                <a:latin typeface="Chivo"/>
                <a:ea typeface="Chivo"/>
                <a:cs typeface="Chivo"/>
                <a:sym typeface="Chivo"/>
              </a:rPr>
              <a:t>Wellbeing is a shared responsibility. If staff members have any feedback on how to better provide support, encourage them to share with you.</a:t>
            </a:r>
            <a:endParaRPr>
              <a:latin typeface="Chivo"/>
              <a:ea typeface="Chivo"/>
              <a:cs typeface="Chivo"/>
              <a:sym typeface="Chivo"/>
            </a:endParaRPr>
          </a:p>
          <a:p>
            <a:pPr marL="457200" lvl="0" indent="-298450" algn="l" rtl="0">
              <a:spcBef>
                <a:spcPts val="0"/>
              </a:spcBef>
              <a:spcAft>
                <a:spcPts val="0"/>
              </a:spcAft>
              <a:buSzPts val="1100"/>
              <a:buFont typeface="Chivo"/>
              <a:buChar char="●"/>
            </a:pPr>
            <a:r>
              <a:rPr lang="en-GB">
                <a:latin typeface="Chivo"/>
                <a:ea typeface="Chivo"/>
                <a:cs typeface="Chivo"/>
                <a:sym typeface="Chivo"/>
              </a:rPr>
              <a:t>The Education Support helpline (08000 562 561) offers free, confidential 24/7 support should you need it.</a:t>
            </a:r>
            <a:endParaRPr>
              <a:latin typeface="Chivo"/>
              <a:ea typeface="Chivo"/>
              <a:cs typeface="Chivo"/>
              <a:sym typeface="Chivo"/>
            </a:endParaRPr>
          </a:p>
          <a:p>
            <a:pPr marL="0" lvl="0" indent="0" algn="l" rtl="0">
              <a:spcBef>
                <a:spcPts val="0"/>
              </a:spcBef>
              <a:spcAft>
                <a:spcPts val="0"/>
              </a:spcAft>
              <a:buNone/>
            </a:pPr>
            <a:endParaRPr>
              <a:latin typeface="Chivo"/>
              <a:ea typeface="Chivo"/>
              <a:cs typeface="Chivo"/>
              <a:sym typeface="Chivo"/>
            </a:endParaRPr>
          </a:p>
          <a:p>
            <a:pPr marL="0" lvl="0" indent="0" algn="l" rtl="0">
              <a:spcBef>
                <a:spcPts val="0"/>
              </a:spcBef>
              <a:spcAft>
                <a:spcPts val="0"/>
              </a:spcAft>
              <a:buNone/>
            </a:pPr>
            <a:r>
              <a:rPr lang="en-GB">
                <a:latin typeface="Chivo"/>
                <a:ea typeface="Chivo"/>
                <a:cs typeface="Chivo"/>
                <a:sym typeface="Chivo"/>
              </a:rPr>
              <a:t>Sources of information: </a:t>
            </a:r>
            <a:endParaRPr>
              <a:latin typeface="Chivo"/>
              <a:ea typeface="Chivo"/>
              <a:cs typeface="Chivo"/>
              <a:sym typeface="Chivo"/>
            </a:endParaRPr>
          </a:p>
          <a:p>
            <a:pPr marL="0" lvl="0" indent="0" algn="l" rtl="0">
              <a:spcBef>
                <a:spcPts val="0"/>
              </a:spcBef>
              <a:spcAft>
                <a:spcPts val="0"/>
              </a:spcAft>
              <a:buNone/>
            </a:pPr>
            <a:r>
              <a:rPr lang="en-GB" u="sng">
                <a:solidFill>
                  <a:schemeClr val="hlink"/>
                </a:solidFill>
                <a:latin typeface="Chivo"/>
                <a:ea typeface="Chivo"/>
                <a:cs typeface="Chivo"/>
                <a:sym typeface="Chivo"/>
                <a:hlinkClick r:id="rId3"/>
              </a:rPr>
              <a:t>https://www.highspeedtraining.co.uk/hub/wellbeing-in-schools-for-staff/?utm_source=inset-pack-2026&amp;utm_medium=referral&amp;utm_campaign=inset-pack-2026</a:t>
            </a:r>
            <a:r>
              <a:rPr lang="en-GB">
                <a:latin typeface="Chivo"/>
                <a:ea typeface="Chivo"/>
                <a:cs typeface="Chivo"/>
                <a:sym typeface="Chivo"/>
              </a:rPr>
              <a:t> </a:t>
            </a:r>
            <a:endParaRPr>
              <a:latin typeface="Chivo"/>
              <a:ea typeface="Chivo"/>
              <a:cs typeface="Chivo"/>
              <a:sym typeface="Chivo"/>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g3f544cdddf9_0_2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7" name="Google Shape;1017;g3f544cdddf9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chemeClr val="dk1"/>
                </a:solidFill>
                <a:latin typeface="Chivo"/>
                <a:ea typeface="Chivo"/>
                <a:cs typeface="Chivo"/>
                <a:sym typeface="Chivo"/>
              </a:rPr>
              <a:t>Next steps and resources for CPD</a:t>
            </a:r>
            <a:endParaRPr b="1">
              <a:solidFill>
                <a:schemeClr val="dk1"/>
              </a:solidFill>
              <a:latin typeface="Chivo"/>
              <a:ea typeface="Chivo"/>
              <a:cs typeface="Chivo"/>
              <a:sym typeface="Chivo"/>
            </a:endParaRPr>
          </a:p>
          <a:p>
            <a:pPr marL="0" lvl="0" indent="0" algn="l" rtl="0">
              <a:spcBef>
                <a:spcPts val="0"/>
              </a:spcBef>
              <a:spcAft>
                <a:spcPts val="0"/>
              </a:spcAft>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b="1">
                <a:solidFill>
                  <a:schemeClr val="dk1"/>
                </a:solidFill>
                <a:latin typeface="Chivo"/>
                <a:ea typeface="Chivo"/>
                <a:cs typeface="Chivo"/>
                <a:sym typeface="Chivo"/>
              </a:rPr>
              <a:t>Click to reveal</a:t>
            </a:r>
            <a:r>
              <a:rPr lang="en-GB">
                <a:solidFill>
                  <a:schemeClr val="dk1"/>
                </a:solidFill>
                <a:latin typeface="Chivo"/>
                <a:ea typeface="Chivo"/>
                <a:cs typeface="Chivo"/>
                <a:sym typeface="Chivo"/>
              </a:rPr>
              <a:t> three steps on the slide which include:</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Complete your </a:t>
            </a:r>
            <a:r>
              <a:rPr lang="en-GB" u="sng">
                <a:solidFill>
                  <a:schemeClr val="hlink"/>
                </a:solidFill>
                <a:latin typeface="Chivo"/>
                <a:ea typeface="Chivo"/>
                <a:cs typeface="Chivo"/>
                <a:sym typeface="Chivo"/>
                <a:hlinkClick r:id="rId3"/>
              </a:rPr>
              <a:t>staff self-audit</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Read Part one of KCSIE and </a:t>
            </a:r>
            <a:r>
              <a:rPr lang="en-GB" u="sng">
                <a:solidFill>
                  <a:schemeClr val="hlink"/>
                </a:solidFill>
                <a:latin typeface="Chivo"/>
                <a:ea typeface="Chivo"/>
                <a:cs typeface="Chivo"/>
                <a:sym typeface="Chivo"/>
                <a:hlinkClick r:id="rId4"/>
              </a:rPr>
              <a:t>complete the quiz</a:t>
            </a:r>
            <a:endParaRPr>
              <a:solidFill>
                <a:schemeClr val="dk1"/>
              </a:solidFill>
              <a:latin typeface="Chivo"/>
              <a:ea typeface="Chivo"/>
              <a:cs typeface="Chivo"/>
              <a:sym typeface="Chivo"/>
            </a:endParaRPr>
          </a:p>
          <a:p>
            <a:pPr marL="914400" lvl="1"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Review policies and procedures</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could also advise staff to read through the </a:t>
            </a:r>
            <a:r>
              <a:rPr lang="en-GB" u="sng">
                <a:solidFill>
                  <a:schemeClr val="hlink"/>
                </a:solidFill>
                <a:latin typeface="Chivo"/>
                <a:ea typeface="Chivo"/>
                <a:cs typeface="Chivo"/>
                <a:sym typeface="Chivo"/>
                <a:hlinkClick r:id="rId5"/>
              </a:rPr>
              <a:t>section summaries</a:t>
            </a:r>
            <a:r>
              <a:rPr lang="en-GB">
                <a:solidFill>
                  <a:schemeClr val="dk1"/>
                </a:solidFill>
                <a:latin typeface="Chivo"/>
                <a:ea typeface="Chivo"/>
                <a:cs typeface="Chivo"/>
                <a:sym typeface="Chivo"/>
              </a:rPr>
              <a:t> from today’s session, provided as a handy PDF in your pack, which includes links to a wide range of further resources and support.</a:t>
            </a:r>
            <a:endParaRPr>
              <a:solidFill>
                <a:schemeClr val="dk1"/>
              </a:solidFill>
              <a:latin typeface="Chivo"/>
              <a:ea typeface="Chivo"/>
              <a:cs typeface="Chivo"/>
              <a:sym typeface="Chivo"/>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36ab2deaef9_0_16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8" name="Google Shape;1038;g36ab2deaef9_0_16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We value your feedback to help us improve our resources to better meet your needs in the future (High Speed Training would love to hear from you!).</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All members of staff in today’s session can complete a survey with their thoughts on this INSET pack for a chance to win a £50 Amazon voucher.</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can scan the QR code on the slide to fill out the form, or you can visit the link as shown (</a:t>
            </a:r>
            <a:r>
              <a:rPr lang="en-GB" u="sng">
                <a:solidFill>
                  <a:schemeClr val="hlink"/>
                </a:solidFill>
                <a:latin typeface="Chivo"/>
                <a:ea typeface="Chivo"/>
                <a:cs typeface="Chivo"/>
                <a:sym typeface="Chivo"/>
                <a:hlinkClick r:id="rId3"/>
              </a:rPr>
              <a:t>https://forms.gle/djQ1bQuFzxvMa7dXA</a:t>
            </a:r>
            <a:r>
              <a:rPr lang="en-GB">
                <a:solidFill>
                  <a:schemeClr val="dk1"/>
                </a:solidFill>
                <a:latin typeface="Chivo"/>
                <a:ea typeface="Chivo"/>
                <a:cs typeface="Chivo"/>
                <a:sym typeface="Chivo"/>
              </a:rPr>
              <a:t>).</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g36ab2deaef9_0_16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9" name="Google Shape;1049;g36ab2deaef9_0_16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latin typeface="Chivo"/>
                <a:ea typeface="Chivo"/>
                <a:cs typeface="Chivo"/>
                <a:sym typeface="Chivo"/>
              </a:rPr>
              <a:t>Brought to you by High Speed Training.</a:t>
            </a:r>
            <a:endParaRPr>
              <a:solidFill>
                <a:schemeClr val="dk1"/>
              </a:solidFill>
              <a:latin typeface="Chivo"/>
              <a:ea typeface="Chivo"/>
              <a:cs typeface="Chivo"/>
              <a:sym typeface="Chivo"/>
            </a:endParaRPr>
          </a:p>
          <a:p>
            <a:pPr marL="0" lvl="0" indent="0" algn="l" rtl="0">
              <a:spcBef>
                <a:spcPts val="0"/>
              </a:spcBef>
              <a:spcAft>
                <a:spcPts val="0"/>
              </a:spcAft>
              <a:buClr>
                <a:schemeClr val="dk1"/>
              </a:buClr>
              <a:buSzPts val="1100"/>
              <a:buFont typeface="Arial"/>
              <a:buNone/>
            </a:pP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For over a decade High Speed Training has delivered online CPD courses to teachers, teaching assistants, and education professionals all across the UK.</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You can browse the entire range of </a:t>
            </a:r>
            <a:r>
              <a:rPr lang="en-GB" u="sng">
                <a:solidFill>
                  <a:schemeClr val="hlink"/>
                </a:solidFill>
                <a:latin typeface="Chivo"/>
                <a:ea typeface="Chivo"/>
                <a:cs typeface="Chivo"/>
                <a:sym typeface="Chivo"/>
                <a:hlinkClick r:id="rId3"/>
              </a:rPr>
              <a:t>online training courses</a:t>
            </a:r>
            <a:r>
              <a:rPr lang="en-GB">
                <a:solidFill>
                  <a:schemeClr val="dk1"/>
                </a:solidFill>
                <a:latin typeface="Chivo"/>
                <a:ea typeface="Chivo"/>
                <a:cs typeface="Chivo"/>
                <a:sym typeface="Chivo"/>
              </a:rPr>
              <a:t> to build on existing knowledge or learn new skills to help you in the classroom.</a:t>
            </a:r>
            <a:endParaRPr>
              <a:solidFill>
                <a:schemeClr val="dk1"/>
              </a:solidFill>
              <a:latin typeface="Chivo"/>
              <a:ea typeface="Chivo"/>
              <a:cs typeface="Chivo"/>
              <a:sym typeface="Chivo"/>
            </a:endParaRPr>
          </a:p>
          <a:p>
            <a:pPr marL="457200" lvl="0" indent="-298450" algn="l" rtl="0">
              <a:spcBef>
                <a:spcPts val="0"/>
              </a:spcBef>
              <a:spcAft>
                <a:spcPts val="0"/>
              </a:spcAft>
              <a:buClr>
                <a:schemeClr val="dk1"/>
              </a:buClr>
              <a:buSzPts val="1100"/>
              <a:buFont typeface="Chivo"/>
              <a:buChar char="●"/>
            </a:pPr>
            <a:r>
              <a:rPr lang="en-GB">
                <a:solidFill>
                  <a:schemeClr val="dk1"/>
                </a:solidFill>
                <a:latin typeface="Chivo"/>
                <a:ea typeface="Chivo"/>
                <a:cs typeface="Chivo"/>
                <a:sym typeface="Chivo"/>
              </a:rPr>
              <a:t>In addition, you can find a wide range of free articles and resources on </a:t>
            </a:r>
            <a:r>
              <a:rPr lang="en-GB" u="sng">
                <a:solidFill>
                  <a:schemeClr val="hlink"/>
                </a:solidFill>
                <a:latin typeface="Chivo"/>
                <a:ea typeface="Chivo"/>
                <a:cs typeface="Chivo"/>
                <a:sym typeface="Chivo"/>
                <a:hlinkClick r:id="rId4"/>
              </a:rPr>
              <a:t>the Hub</a:t>
            </a:r>
            <a:r>
              <a:rPr lang="en-GB">
                <a:solidFill>
                  <a:schemeClr val="dk1"/>
                </a:solidFill>
                <a:latin typeface="Chivo"/>
                <a:ea typeface="Chivo"/>
                <a:cs typeface="Chivo"/>
                <a:sym typeface="Chivo"/>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uo 1" type="title">
  <p:cSld name="TITLE">
    <p:spTree>
      <p:nvGrpSpPr>
        <p:cNvPr id="1" name="Shape 53"/>
        <p:cNvGrpSpPr/>
        <p:nvPr/>
      </p:nvGrpSpPr>
      <p:grpSpPr>
        <a:xfrm>
          <a:off x="0" y="0"/>
          <a:ext cx="0" cy="0"/>
          <a:chOff x="0" y="0"/>
          <a:chExt cx="0" cy="0"/>
        </a:xfrm>
      </p:grpSpPr>
      <p:sp>
        <p:nvSpPr>
          <p:cNvPr id="54" name="Google Shape;54;p14"/>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uo 1 1">
  <p:cSld name="TITLE_4">
    <p:spTree>
      <p:nvGrpSpPr>
        <p:cNvPr id="1" name="Shape 55"/>
        <p:cNvGrpSpPr/>
        <p:nvPr/>
      </p:nvGrpSpPr>
      <p:grpSpPr>
        <a:xfrm>
          <a:off x="0" y="0"/>
          <a:ext cx="0" cy="0"/>
          <a:chOff x="0" y="0"/>
          <a:chExt cx="0" cy="0"/>
        </a:xfrm>
      </p:grpSpPr>
      <p:sp>
        <p:nvSpPr>
          <p:cNvPr id="56" name="Google Shape;56;p15"/>
          <p:cNvSpPr/>
          <p:nvPr/>
        </p:nvSpPr>
        <p:spPr>
          <a:xfrm>
            <a:off x="457200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Page Primary">
  <p:cSld name="TITLE_3">
    <p:spTree>
      <p:nvGrpSpPr>
        <p:cNvPr id="1" name="Shape 57"/>
        <p:cNvGrpSpPr/>
        <p:nvPr/>
      </p:nvGrpSpPr>
      <p:grpSpPr>
        <a:xfrm>
          <a:off x="0" y="0"/>
          <a:ext cx="0" cy="0"/>
          <a:chOff x="0" y="0"/>
          <a:chExt cx="0" cy="0"/>
        </a:xfrm>
      </p:grpSpPr>
      <p:sp>
        <p:nvSpPr>
          <p:cNvPr id="58" name="Google Shape;58;p16"/>
          <p:cNvSpPr/>
          <p:nvPr/>
        </p:nvSpPr>
        <p:spPr>
          <a:xfrm>
            <a:off x="0" y="0"/>
            <a:ext cx="9144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16"/>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uo 2">
  <p:cSld name="TITLE_2">
    <p:spTree>
      <p:nvGrpSpPr>
        <p:cNvPr id="1" name="Shape 60"/>
        <p:cNvGrpSpPr/>
        <p:nvPr/>
      </p:nvGrpSpPr>
      <p:grpSpPr>
        <a:xfrm>
          <a:off x="0" y="0"/>
          <a:ext cx="0" cy="0"/>
          <a:chOff x="0" y="0"/>
          <a:chExt cx="0" cy="0"/>
        </a:xfrm>
      </p:grpSpPr>
      <p:sp>
        <p:nvSpPr>
          <p:cNvPr id="61" name="Google Shape;61;p17"/>
          <p:cNvSpPr/>
          <p:nvPr/>
        </p:nvSpPr>
        <p:spPr>
          <a:xfrm>
            <a:off x="0" y="0"/>
            <a:ext cx="4572000" cy="5143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rrow 1" type="secHead">
  <p:cSld name="SECTION_HEADER">
    <p:bg>
      <p:bgPr>
        <a:blipFill>
          <a:blip r:embed="rId2">
            <a:alphaModFix/>
          </a:blip>
          <a:stretch>
            <a:fillRect/>
          </a:stretch>
        </a:blipFill>
        <a:effectLst/>
      </p:bgPr>
    </p:bg>
    <p:spTree>
      <p:nvGrpSpPr>
        <p:cNvPr id="1" name="Shape 62"/>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MAIN_POINT">
    <p:bg>
      <p:bgPr>
        <a:blipFill>
          <a:blip r:embed="rId2">
            <a:alphaModFix/>
          </a:blip>
          <a:stretch>
            <a:fillRect/>
          </a:stretch>
        </a:blipFill>
        <a:effectLst/>
      </p:bgPr>
    </p:bg>
    <p:spTree>
      <p:nvGrpSpPr>
        <p:cNvPr id="1" name="Shape 63"/>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rrow 2">
  <p:cSld name="SECTION_TITLE_AND_DESCRIPTION">
    <p:bg>
      <p:bgPr>
        <a:blipFill>
          <a:blip r:embed="rId2">
            <a:alphaModFix/>
          </a:blip>
          <a:stretch>
            <a:fillRect/>
          </a:stretch>
        </a:blipFill>
        <a:effectLst/>
      </p:bgPr>
    </p:bg>
    <p:spTree>
      <p:nvGrpSpPr>
        <p:cNvPr id="1" name="Shape 64"/>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
  <p:cSld name="CAPTION_ONLY">
    <p:bg>
      <p:bgPr>
        <a:solidFill>
          <a:schemeClr val="accent1"/>
        </a:solidFill>
        <a:effectLst/>
      </p:bgPr>
    </p:bg>
    <p:spTree>
      <p:nvGrpSpPr>
        <p:cNvPr id="1" name="Shape 65"/>
        <p:cNvGrpSpPr/>
        <p:nvPr/>
      </p:nvGrpSpPr>
      <p:grpSpPr>
        <a:xfrm>
          <a:off x="0" y="0"/>
          <a:ext cx="0" cy="0"/>
          <a:chOff x="0" y="0"/>
          <a:chExt cx="0" cy="0"/>
        </a:xfrm>
      </p:grpSpPr>
      <p:sp>
        <p:nvSpPr>
          <p:cNvPr id="66" name="Google Shape;66;p21"/>
          <p:cNvSpPr txBox="1">
            <a:spLocks noGrp="1"/>
          </p:cNvSpPr>
          <p:nvPr>
            <p:ph type="body" idx="1"/>
          </p:nvPr>
        </p:nvSpPr>
        <p:spPr>
          <a:xfrm>
            <a:off x="823950" y="1298275"/>
            <a:ext cx="7496100" cy="2594100"/>
          </a:xfrm>
          <a:prstGeom prst="rect">
            <a:avLst/>
          </a:prstGeom>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accent2"/>
              </a:buClr>
              <a:buSzPts val="5600"/>
              <a:buFont typeface="PT Serif"/>
              <a:buNone/>
              <a:defRPr sz="5600">
                <a:solidFill>
                  <a:schemeClr val="accent2"/>
                </a:solidFill>
                <a:latin typeface="PT Serif"/>
                <a:ea typeface="PT Serif"/>
                <a:cs typeface="PT Serif"/>
                <a:sym typeface="PT Serif"/>
              </a:defRPr>
            </a:lvl1pPr>
          </a:lstStyle>
          <a:p>
            <a:endParaRPr/>
          </a:p>
        </p:txBody>
      </p:sp>
      <p:pic>
        <p:nvPicPr>
          <p:cNvPr id="67" name="Google Shape;67;p21"/>
          <p:cNvPicPr preferRelativeResize="0"/>
          <p:nvPr/>
        </p:nvPicPr>
        <p:blipFill>
          <a:blip r:embed="rId2">
            <a:alphaModFix/>
          </a:blip>
          <a:stretch>
            <a:fillRect/>
          </a:stretch>
        </p:blipFill>
        <p:spPr>
          <a:xfrm>
            <a:off x="4307800" y="338475"/>
            <a:ext cx="528394" cy="393600"/>
          </a:xfrm>
          <a:prstGeom prst="rect">
            <a:avLst/>
          </a:prstGeom>
          <a:noFill/>
          <a:ln>
            <a:noFill/>
          </a:ln>
        </p:spPr>
      </p:pic>
      <p:pic>
        <p:nvPicPr>
          <p:cNvPr id="68" name="Google Shape;68;p21"/>
          <p:cNvPicPr preferRelativeResize="0"/>
          <p:nvPr/>
        </p:nvPicPr>
        <p:blipFill>
          <a:blip r:embed="rId3">
            <a:alphaModFix/>
          </a:blip>
          <a:stretch>
            <a:fillRect/>
          </a:stretch>
        </p:blipFill>
        <p:spPr>
          <a:xfrm>
            <a:off x="4307800" y="4458575"/>
            <a:ext cx="528400" cy="40158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1" type="blank">
  <p:cSld name="BLANK">
    <p:bg>
      <p:bgPr>
        <a:solidFill>
          <a:srgbClr val="E7EDFF"/>
        </a:solidFill>
        <a:effectLst/>
      </p:bgPr>
    </p:bg>
    <p:spTree>
      <p:nvGrpSpPr>
        <p:cNvPr id="1" name="Shape 69"/>
        <p:cNvGrpSpPr/>
        <p:nvPr/>
      </p:nvGrpSpPr>
      <p:grpSpPr>
        <a:xfrm>
          <a:off x="0" y="0"/>
          <a:ext cx="0" cy="0"/>
          <a:chOff x="0" y="0"/>
          <a:chExt cx="0" cy="0"/>
        </a:xfrm>
      </p:grpSpPr>
      <p:pic>
        <p:nvPicPr>
          <p:cNvPr id="70" name="Google Shape;70;p22"/>
          <p:cNvPicPr preferRelativeResize="0"/>
          <p:nvPr/>
        </p:nvPicPr>
        <p:blipFill>
          <a:blip r:embed="rId2">
            <a:alphaModFix/>
          </a:blip>
          <a:stretch>
            <a:fillRect/>
          </a:stretch>
        </p:blipFill>
        <p:spPr>
          <a:xfrm>
            <a:off x="256856" y="243712"/>
            <a:ext cx="1394703" cy="657201"/>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2">
  <p:cSld name="BLANK_1">
    <p:bg>
      <p:bgPr>
        <a:solidFill>
          <a:srgbClr val="F0EDE6"/>
        </a:solidFill>
        <a:effectLst/>
      </p:bgPr>
    </p:bg>
    <p:spTree>
      <p:nvGrpSpPr>
        <p:cNvPr id="1" name="Shape 71"/>
        <p:cNvGrpSpPr/>
        <p:nvPr/>
      </p:nvGrpSpPr>
      <p:grpSpPr>
        <a:xfrm>
          <a:off x="0" y="0"/>
          <a:ext cx="0" cy="0"/>
          <a:chOff x="0" y="0"/>
          <a:chExt cx="0" cy="0"/>
        </a:xfrm>
      </p:grpSpPr>
      <p:pic>
        <p:nvPicPr>
          <p:cNvPr id="72" name="Google Shape;72;p23"/>
          <p:cNvPicPr preferRelativeResize="0"/>
          <p:nvPr/>
        </p:nvPicPr>
        <p:blipFill>
          <a:blip r:embed="rId2">
            <a:alphaModFix/>
          </a:blip>
          <a:stretch>
            <a:fillRect/>
          </a:stretch>
        </p:blipFill>
        <p:spPr>
          <a:xfrm>
            <a:off x="256856" y="243712"/>
            <a:ext cx="1394703" cy="65720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rio">
  <p:cSld name="CUSTOM">
    <p:bg>
      <p:bgPr>
        <a:solidFill>
          <a:schemeClr val="lt1"/>
        </a:solidFill>
        <a:effectLst/>
      </p:bgPr>
    </p:bg>
    <p:spTree>
      <p:nvGrpSpPr>
        <p:cNvPr id="1" name="Shape 73"/>
        <p:cNvGrpSpPr/>
        <p:nvPr/>
      </p:nvGrpSpPr>
      <p:grpSpPr>
        <a:xfrm>
          <a:off x="0" y="0"/>
          <a:ext cx="0" cy="0"/>
          <a:chOff x="0" y="0"/>
          <a:chExt cx="0" cy="0"/>
        </a:xfrm>
      </p:grpSpPr>
      <p:sp>
        <p:nvSpPr>
          <p:cNvPr id="74" name="Google Shape;74;p24"/>
          <p:cNvSpPr/>
          <p:nvPr/>
        </p:nvSpPr>
        <p:spPr>
          <a:xfrm>
            <a:off x="457200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4"/>
          <p:cNvSpPr/>
          <p:nvPr/>
        </p:nvSpPr>
        <p:spPr>
          <a:xfrm>
            <a:off x="457200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rio 1">
  <p:cSld name="CUSTOM_4">
    <p:bg>
      <p:bgPr>
        <a:solidFill>
          <a:schemeClr val="lt1"/>
        </a:solidFill>
        <a:effectLst/>
      </p:bgPr>
    </p:bg>
    <p:spTree>
      <p:nvGrpSpPr>
        <p:cNvPr id="1" name="Shape 76"/>
        <p:cNvGrpSpPr/>
        <p:nvPr/>
      </p:nvGrpSpPr>
      <p:grpSpPr>
        <a:xfrm>
          <a:off x="0" y="0"/>
          <a:ext cx="0" cy="0"/>
          <a:chOff x="0" y="0"/>
          <a:chExt cx="0" cy="0"/>
        </a:xfrm>
      </p:grpSpPr>
      <p:sp>
        <p:nvSpPr>
          <p:cNvPr id="77" name="Google Shape;77;p25"/>
          <p:cNvSpPr/>
          <p:nvPr/>
        </p:nvSpPr>
        <p:spPr>
          <a:xfrm>
            <a:off x="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5"/>
          <p:cNvSpPr/>
          <p:nvPr/>
        </p:nvSpPr>
        <p:spPr>
          <a:xfrm>
            <a:off x="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Quad">
  <p:cSld name="CUSTOM_3">
    <p:spTree>
      <p:nvGrpSpPr>
        <p:cNvPr id="1" name="Shape 79"/>
        <p:cNvGrpSpPr/>
        <p:nvPr/>
      </p:nvGrpSpPr>
      <p:grpSpPr>
        <a:xfrm>
          <a:off x="0" y="0"/>
          <a:ext cx="0" cy="0"/>
          <a:chOff x="0" y="0"/>
          <a:chExt cx="0" cy="0"/>
        </a:xfrm>
      </p:grpSpPr>
      <p:sp>
        <p:nvSpPr>
          <p:cNvPr id="80" name="Google Shape;80;p26"/>
          <p:cNvSpPr/>
          <p:nvPr/>
        </p:nvSpPr>
        <p:spPr>
          <a:xfrm>
            <a:off x="457200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6"/>
          <p:cNvSpPr/>
          <p:nvPr/>
        </p:nvSpPr>
        <p:spPr>
          <a:xfrm>
            <a:off x="457200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6"/>
          <p:cNvSpPr/>
          <p:nvPr/>
        </p:nvSpPr>
        <p:spPr>
          <a:xfrm>
            <a:off x="0" y="2569500"/>
            <a:ext cx="4572000" cy="2574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3">
  <p:cSld name="CUSTOM_1">
    <p:bg>
      <p:bgPr>
        <a:blipFill>
          <a:blip r:embed="rId2">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2">
  <p:cSld name="CUSTOM_1_1">
    <p:bg>
      <p:bgPr>
        <a:blipFill>
          <a:blip r:embed="rId2">
            <a:alphaModFix/>
          </a:blip>
          <a:stretch>
            <a:fillRect/>
          </a:stretch>
        </a:blipFill>
        <a:effectLst/>
      </p:bgPr>
    </p:bg>
    <p:spTree>
      <p:nvGrpSpPr>
        <p:cNvPr id="1" name="Shape 84"/>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Gradient 1">
  <p:cSld name="CUSTOM_1_1_1">
    <p:bg>
      <p:bgPr>
        <a:blipFill>
          <a:blip r:embed="rId2">
            <a:alphaModFix/>
          </a:blip>
          <a:stretch>
            <a:fillRect/>
          </a:stretch>
        </a:blipFill>
        <a:effectLst/>
      </p:bgPr>
    </p:bg>
    <p:spTree>
      <p:nvGrpSpPr>
        <p:cNvPr id="1" name="Shape 85"/>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4">
  <p:cSld name="CUSTOM_2">
    <p:bg>
      <p:bgPr>
        <a:blipFill>
          <a:blip r:embed="rId2">
            <a:alphaModFix/>
          </a:blip>
          <a:stretch>
            <a:fillRect/>
          </a:stretch>
        </a:blipFill>
        <a:effectLst/>
      </p:bgPr>
    </p:bg>
    <p:spTree>
      <p:nvGrpSpPr>
        <p:cNvPr id="1" name="Shape 86"/>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87"/>
        <p:cNvGrpSpPr/>
        <p:nvPr/>
      </p:nvGrpSpPr>
      <p:grpSpPr>
        <a:xfrm>
          <a:off x="0" y="0"/>
          <a:ext cx="0" cy="0"/>
          <a:chOff x="0" y="0"/>
          <a:chExt cx="0" cy="0"/>
        </a:xfrm>
      </p:grpSpPr>
      <p:sp>
        <p:nvSpPr>
          <p:cNvPr id="88" name="Google Shape;88;p31"/>
          <p:cNvSpPr txBox="1">
            <a:spLocks noGrp="1"/>
          </p:cNvSpPr>
          <p:nvPr>
            <p:ph type="ctrTitle"/>
          </p:nvPr>
        </p:nvSpPr>
        <p:spPr>
          <a:xfrm>
            <a:off x="311708" y="744575"/>
            <a:ext cx="8520600" cy="1899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7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89" name="Google Shape;89;p31"/>
          <p:cNvSpPr txBox="1">
            <a:spLocks noGrp="1"/>
          </p:cNvSpPr>
          <p:nvPr>
            <p:ph type="subTitle" idx="1"/>
          </p:nvPr>
        </p:nvSpPr>
        <p:spPr>
          <a:xfrm>
            <a:off x="311700" y="2678015"/>
            <a:ext cx="8520600" cy="733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0" name="Google Shape;90;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1"/>
        <p:cNvGrpSpPr/>
        <p:nvPr/>
      </p:nvGrpSpPr>
      <p:grpSpPr>
        <a:xfrm>
          <a:off x="0" y="0"/>
          <a:ext cx="0" cy="0"/>
          <a:chOff x="0" y="0"/>
          <a:chExt cx="0" cy="0"/>
        </a:xfrm>
      </p:grpSpPr>
      <p:sp>
        <p:nvSpPr>
          <p:cNvPr id="92" name="Google Shape;92;p32"/>
          <p:cNvSpPr txBox="1">
            <a:spLocks noGrp="1"/>
          </p:cNvSpPr>
          <p:nvPr>
            <p:ph type="title"/>
          </p:nvPr>
        </p:nvSpPr>
        <p:spPr>
          <a:xfrm>
            <a:off x="309300" y="445025"/>
            <a:ext cx="85230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3" name="Google Shape;93;p32"/>
          <p:cNvSpPr txBox="1">
            <a:spLocks noGrp="1"/>
          </p:cNvSpPr>
          <p:nvPr>
            <p:ph type="body" idx="1"/>
          </p:nvPr>
        </p:nvSpPr>
        <p:spPr>
          <a:xfrm>
            <a:off x="309300" y="1152475"/>
            <a:ext cx="8523000" cy="34164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Duo 1" type="title">
  <p:cSld name="TITLE">
    <p:spTree>
      <p:nvGrpSpPr>
        <p:cNvPr id="1" name="Shape 97"/>
        <p:cNvGrpSpPr/>
        <p:nvPr/>
      </p:nvGrpSpPr>
      <p:grpSpPr>
        <a:xfrm>
          <a:off x="0" y="0"/>
          <a:ext cx="0" cy="0"/>
          <a:chOff x="0" y="0"/>
          <a:chExt cx="0" cy="0"/>
        </a:xfrm>
      </p:grpSpPr>
      <p:sp>
        <p:nvSpPr>
          <p:cNvPr id="98" name="Google Shape;98;p34"/>
          <p:cNvSpPr/>
          <p:nvPr/>
        </p:nvSpPr>
        <p:spPr>
          <a:xfrm>
            <a:off x="0" y="0"/>
            <a:ext cx="4572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Page Primary">
  <p:cSld name="TITLE_3">
    <p:spTree>
      <p:nvGrpSpPr>
        <p:cNvPr id="1" name="Shape 99"/>
        <p:cNvGrpSpPr/>
        <p:nvPr/>
      </p:nvGrpSpPr>
      <p:grpSpPr>
        <a:xfrm>
          <a:off x="0" y="0"/>
          <a:ext cx="0" cy="0"/>
          <a:chOff x="0" y="0"/>
          <a:chExt cx="0" cy="0"/>
        </a:xfrm>
      </p:grpSpPr>
      <p:sp>
        <p:nvSpPr>
          <p:cNvPr id="100" name="Google Shape;100;p35"/>
          <p:cNvSpPr/>
          <p:nvPr/>
        </p:nvSpPr>
        <p:spPr>
          <a:xfrm>
            <a:off x="0" y="0"/>
            <a:ext cx="9144000" cy="51435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1" name="Google Shape;101;p35"/>
          <p:cNvPicPr preferRelativeResize="0"/>
          <p:nvPr/>
        </p:nvPicPr>
        <p:blipFill>
          <a:blip r:embed="rId2">
            <a:alphaModFix/>
          </a:blip>
          <a:stretch>
            <a:fillRect/>
          </a:stretch>
        </p:blipFill>
        <p:spPr>
          <a:xfrm>
            <a:off x="0" y="0"/>
            <a:ext cx="9144003" cy="514350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Duo 2">
  <p:cSld name="TITLE_2">
    <p:spTree>
      <p:nvGrpSpPr>
        <p:cNvPr id="1" name="Shape 102"/>
        <p:cNvGrpSpPr/>
        <p:nvPr/>
      </p:nvGrpSpPr>
      <p:grpSpPr>
        <a:xfrm>
          <a:off x="0" y="0"/>
          <a:ext cx="0" cy="0"/>
          <a:chOff x="0" y="0"/>
          <a:chExt cx="0" cy="0"/>
        </a:xfrm>
      </p:grpSpPr>
      <p:sp>
        <p:nvSpPr>
          <p:cNvPr id="103" name="Google Shape;103;p36"/>
          <p:cNvSpPr/>
          <p:nvPr/>
        </p:nvSpPr>
        <p:spPr>
          <a:xfrm>
            <a:off x="0" y="0"/>
            <a:ext cx="4572000" cy="5143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Arrow 1" type="secHead">
  <p:cSld name="SECTION_HEADER">
    <p:bg>
      <p:bgPr>
        <a:blipFill>
          <a:blip r:embed="rId2">
            <a:alphaModFix/>
          </a:blip>
          <a:stretch>
            <a:fillRect/>
          </a:stretch>
        </a:blipFill>
        <a:effectLst/>
      </p:bgPr>
    </p:bg>
    <p:spTree>
      <p:nvGrpSpPr>
        <p:cNvPr id="1" name="Shape 104"/>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1">
  <p:cSld name="MAIN_POINT">
    <p:bg>
      <p:bgPr>
        <a:blipFill>
          <a:blip r:embed="rId2">
            <a:alphaModFix/>
          </a:blip>
          <a:stretch>
            <a:fillRect/>
          </a:stretch>
        </a:blipFill>
        <a:effectLst/>
      </p:bgPr>
    </p:bg>
    <p:spTree>
      <p:nvGrpSpPr>
        <p:cNvPr id="1" name="Shape 105"/>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Arrow 2">
  <p:cSld name="SECTION_TITLE_AND_DESCRIPTION">
    <p:bg>
      <p:bgPr>
        <a:blipFill>
          <a:blip r:embed="rId2">
            <a:alphaModFix/>
          </a:blip>
          <a:stretch>
            <a:fillRect/>
          </a:stretch>
        </a:blipFill>
        <a:effectLst/>
      </p:bgPr>
    </p:bg>
    <p:spTree>
      <p:nvGrpSpPr>
        <p:cNvPr id="1" name="Shape 106"/>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ote">
  <p:cSld name="CAPTION_ONLY">
    <p:bg>
      <p:bgPr>
        <a:solidFill>
          <a:schemeClr val="accent1"/>
        </a:solidFill>
        <a:effectLst/>
      </p:bgPr>
    </p:bg>
    <p:spTree>
      <p:nvGrpSpPr>
        <p:cNvPr id="1" name="Shape 107"/>
        <p:cNvGrpSpPr/>
        <p:nvPr/>
      </p:nvGrpSpPr>
      <p:grpSpPr>
        <a:xfrm>
          <a:off x="0" y="0"/>
          <a:ext cx="0" cy="0"/>
          <a:chOff x="0" y="0"/>
          <a:chExt cx="0" cy="0"/>
        </a:xfrm>
      </p:grpSpPr>
      <p:sp>
        <p:nvSpPr>
          <p:cNvPr id="108" name="Google Shape;108;p40"/>
          <p:cNvSpPr txBox="1">
            <a:spLocks noGrp="1"/>
          </p:cNvSpPr>
          <p:nvPr>
            <p:ph type="body" idx="1"/>
          </p:nvPr>
        </p:nvSpPr>
        <p:spPr>
          <a:xfrm>
            <a:off x="823950" y="1298275"/>
            <a:ext cx="7496100" cy="2594100"/>
          </a:xfrm>
          <a:prstGeom prst="rect">
            <a:avLst/>
          </a:prstGeom>
        </p:spPr>
        <p:txBody>
          <a:bodyPr spcFirstLastPara="1" wrap="square" lIns="91425" tIns="91425" rIns="91425" bIns="91425" anchor="ctr" anchorCtr="0">
            <a:normAutofit/>
          </a:bodyPr>
          <a:lstStyle>
            <a:lvl1pPr marL="457200" lvl="0" indent="-228600" algn="ctr">
              <a:lnSpc>
                <a:spcPct val="100000"/>
              </a:lnSpc>
              <a:spcBef>
                <a:spcPts val="0"/>
              </a:spcBef>
              <a:spcAft>
                <a:spcPts val="0"/>
              </a:spcAft>
              <a:buClr>
                <a:schemeClr val="accent2"/>
              </a:buClr>
              <a:buSzPts val="5600"/>
              <a:buFont typeface="PT Serif"/>
              <a:buNone/>
              <a:defRPr sz="5600">
                <a:solidFill>
                  <a:schemeClr val="accent2"/>
                </a:solidFill>
                <a:latin typeface="PT Serif"/>
                <a:ea typeface="PT Serif"/>
                <a:cs typeface="PT Serif"/>
                <a:sym typeface="PT Serif"/>
              </a:defRPr>
            </a:lvl1pPr>
          </a:lstStyle>
          <a:p>
            <a:endParaRPr/>
          </a:p>
        </p:txBody>
      </p:sp>
      <p:pic>
        <p:nvPicPr>
          <p:cNvPr id="109" name="Google Shape;109;p40"/>
          <p:cNvPicPr preferRelativeResize="0"/>
          <p:nvPr/>
        </p:nvPicPr>
        <p:blipFill>
          <a:blip r:embed="rId2">
            <a:alphaModFix/>
          </a:blip>
          <a:stretch>
            <a:fillRect/>
          </a:stretch>
        </p:blipFill>
        <p:spPr>
          <a:xfrm>
            <a:off x="4307800" y="338475"/>
            <a:ext cx="528394" cy="393600"/>
          </a:xfrm>
          <a:prstGeom prst="rect">
            <a:avLst/>
          </a:prstGeom>
          <a:noFill/>
          <a:ln>
            <a:noFill/>
          </a:ln>
        </p:spPr>
      </p:pic>
      <p:pic>
        <p:nvPicPr>
          <p:cNvPr id="110" name="Google Shape;110;p40"/>
          <p:cNvPicPr preferRelativeResize="0"/>
          <p:nvPr/>
        </p:nvPicPr>
        <p:blipFill>
          <a:blip r:embed="rId3">
            <a:alphaModFix/>
          </a:blip>
          <a:stretch>
            <a:fillRect/>
          </a:stretch>
        </p:blipFill>
        <p:spPr>
          <a:xfrm>
            <a:off x="4307800" y="4458575"/>
            <a:ext cx="528400" cy="401584"/>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E7EDFF"/>
        </a:solidFill>
        <a:effectLst/>
      </p:bgPr>
    </p:bg>
    <p:spTree>
      <p:nvGrpSpPr>
        <p:cNvPr id="1" name="Shape 111"/>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rio">
  <p:cSld name="CUSTOM">
    <p:bg>
      <p:bgPr>
        <a:solidFill>
          <a:schemeClr val="lt1"/>
        </a:solidFill>
        <a:effectLst/>
      </p:bgPr>
    </p:bg>
    <p:spTree>
      <p:nvGrpSpPr>
        <p:cNvPr id="1" name="Shape 112"/>
        <p:cNvGrpSpPr/>
        <p:nvPr/>
      </p:nvGrpSpPr>
      <p:grpSpPr>
        <a:xfrm>
          <a:off x="0" y="0"/>
          <a:ext cx="0" cy="0"/>
          <a:chOff x="0" y="0"/>
          <a:chExt cx="0" cy="0"/>
        </a:xfrm>
      </p:grpSpPr>
      <p:sp>
        <p:nvSpPr>
          <p:cNvPr id="113" name="Google Shape;113;p42"/>
          <p:cNvSpPr/>
          <p:nvPr/>
        </p:nvSpPr>
        <p:spPr>
          <a:xfrm>
            <a:off x="457200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2"/>
          <p:cNvSpPr/>
          <p:nvPr/>
        </p:nvSpPr>
        <p:spPr>
          <a:xfrm>
            <a:off x="457200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Quad">
  <p:cSld name="CUSTOM_3">
    <p:spTree>
      <p:nvGrpSpPr>
        <p:cNvPr id="1" name="Shape 115"/>
        <p:cNvGrpSpPr/>
        <p:nvPr/>
      </p:nvGrpSpPr>
      <p:grpSpPr>
        <a:xfrm>
          <a:off x="0" y="0"/>
          <a:ext cx="0" cy="0"/>
          <a:chOff x="0" y="0"/>
          <a:chExt cx="0" cy="0"/>
        </a:xfrm>
      </p:grpSpPr>
      <p:sp>
        <p:nvSpPr>
          <p:cNvPr id="116" name="Google Shape;116;p43"/>
          <p:cNvSpPr/>
          <p:nvPr/>
        </p:nvSpPr>
        <p:spPr>
          <a:xfrm>
            <a:off x="4572000" y="2569500"/>
            <a:ext cx="4572000" cy="2574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3"/>
          <p:cNvSpPr/>
          <p:nvPr/>
        </p:nvSpPr>
        <p:spPr>
          <a:xfrm>
            <a:off x="4572000" y="0"/>
            <a:ext cx="4572000" cy="2569500"/>
          </a:xfrm>
          <a:prstGeom prst="rect">
            <a:avLst/>
          </a:prstGeom>
          <a:solidFill>
            <a:srgbClr val="E7E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3"/>
          <p:cNvSpPr/>
          <p:nvPr/>
        </p:nvSpPr>
        <p:spPr>
          <a:xfrm>
            <a:off x="0" y="2569500"/>
            <a:ext cx="4572000" cy="2574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3">
  <p:cSld name="CUSTOM_1">
    <p:bg>
      <p:bgPr>
        <a:blipFill>
          <a:blip r:embed="rId2">
            <a:alphaModFix/>
          </a:blip>
          <a:stretch>
            <a:fillRect/>
          </a:stretch>
        </a:blipFill>
        <a:effectLst/>
      </p:bgPr>
    </p:bg>
    <p:spTree>
      <p:nvGrpSpPr>
        <p:cNvPr id="1" name="Shape 119"/>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2">
  <p:cSld name="CUSTOM_1_1">
    <p:bg>
      <p:bgPr>
        <a:blipFill>
          <a:blip r:embed="rId2">
            <a:alphaModFix/>
          </a:blip>
          <a:stretch>
            <a:fillRect/>
          </a:stretch>
        </a:blipFill>
        <a:effectLst/>
      </p:bgPr>
    </p:bg>
    <p:spTree>
      <p:nvGrpSpPr>
        <p:cNvPr id="1" name="Shape 120"/>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Gradient 1">
  <p:cSld name="CUSTOM_1_1_1">
    <p:bg>
      <p:bgPr>
        <a:blipFill>
          <a:blip r:embed="rId2">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ackground 4">
  <p:cSld name="CUSTOM_2">
    <p:bg>
      <p:bgPr>
        <a:blipFill>
          <a:blip r:embed="rId2">
            <a:alphaModFix/>
          </a:blip>
          <a:stretch>
            <a:fillRect/>
          </a:stretch>
        </a:blipFill>
        <a:effectLst/>
      </p:bgPr>
    </p:bg>
    <p:spTree>
      <p:nvGrpSpPr>
        <p:cNvPr id="1" name="Shape 122"/>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1">
  <p:cSld name="TITLE_1">
    <p:spTree>
      <p:nvGrpSpPr>
        <p:cNvPr id="1" name="Shape 123"/>
        <p:cNvGrpSpPr/>
        <p:nvPr/>
      </p:nvGrpSpPr>
      <p:grpSpPr>
        <a:xfrm>
          <a:off x="0" y="0"/>
          <a:ext cx="0" cy="0"/>
          <a:chOff x="0" y="0"/>
          <a:chExt cx="0" cy="0"/>
        </a:xfrm>
      </p:grpSpPr>
      <p:sp>
        <p:nvSpPr>
          <p:cNvPr id="124" name="Google Shape;124;p48"/>
          <p:cNvSpPr txBox="1">
            <a:spLocks noGrp="1"/>
          </p:cNvSpPr>
          <p:nvPr>
            <p:ph type="ctrTitle"/>
          </p:nvPr>
        </p:nvSpPr>
        <p:spPr>
          <a:xfrm>
            <a:off x="311708" y="744575"/>
            <a:ext cx="8520600" cy="1899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7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5" name="Google Shape;125;p48"/>
          <p:cNvSpPr txBox="1">
            <a:spLocks noGrp="1"/>
          </p:cNvSpPr>
          <p:nvPr>
            <p:ph type="subTitle" idx="1"/>
          </p:nvPr>
        </p:nvSpPr>
        <p:spPr>
          <a:xfrm>
            <a:off x="311700" y="2678015"/>
            <a:ext cx="8520600" cy="733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6" name="Google Shape;126;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7"/>
        <p:cNvGrpSpPr/>
        <p:nvPr/>
      </p:nvGrpSpPr>
      <p:grpSpPr>
        <a:xfrm>
          <a:off x="0" y="0"/>
          <a:ext cx="0" cy="0"/>
          <a:chOff x="0" y="0"/>
          <a:chExt cx="0" cy="0"/>
        </a:xfrm>
      </p:grpSpPr>
      <p:sp>
        <p:nvSpPr>
          <p:cNvPr id="128" name="Google Shape;128;p49"/>
          <p:cNvSpPr txBox="1">
            <a:spLocks noGrp="1"/>
          </p:cNvSpPr>
          <p:nvPr>
            <p:ph type="title"/>
          </p:nvPr>
        </p:nvSpPr>
        <p:spPr>
          <a:xfrm>
            <a:off x="309300" y="445025"/>
            <a:ext cx="85230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9" name="Google Shape;129;p49"/>
          <p:cNvSpPr txBox="1">
            <a:spLocks noGrp="1"/>
          </p:cNvSpPr>
          <p:nvPr>
            <p:ph type="body" idx="1"/>
          </p:nvPr>
        </p:nvSpPr>
        <p:spPr>
          <a:xfrm>
            <a:off x="309300" y="1152475"/>
            <a:ext cx="8523000" cy="34164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theme" Target="../theme/theme3.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PT Serif"/>
              <a:buNone/>
              <a:defRPr sz="3000">
                <a:solidFill>
                  <a:schemeClr val="dk1"/>
                </a:solidFill>
                <a:latin typeface="PT Serif"/>
                <a:ea typeface="PT Serif"/>
                <a:cs typeface="PT Serif"/>
                <a:sym typeface="PT Serif"/>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Clr>
                <a:schemeClr val="accent2"/>
              </a:buClr>
              <a:buSzPts val="1600"/>
              <a:buFont typeface="Chivo"/>
              <a:buChar char="●"/>
              <a:defRPr sz="1600">
                <a:solidFill>
                  <a:schemeClr val="dk2"/>
                </a:solidFill>
                <a:latin typeface="Chivo"/>
                <a:ea typeface="Chivo"/>
                <a:cs typeface="Chivo"/>
                <a:sym typeface="Chivo"/>
              </a:defRPr>
            </a:lvl1pPr>
            <a:lvl2pPr marL="914400" lvl="1" indent="-317500">
              <a:lnSpc>
                <a:spcPct val="115000"/>
              </a:lnSpc>
              <a:spcBef>
                <a:spcPts val="0"/>
              </a:spcBef>
              <a:spcAft>
                <a:spcPts val="0"/>
              </a:spcAft>
              <a:buClr>
                <a:schemeClr val="accent4"/>
              </a:buClr>
              <a:buSzPts val="1400"/>
              <a:buFont typeface="Chivo"/>
              <a:buChar char="○"/>
              <a:defRPr>
                <a:solidFill>
                  <a:schemeClr val="dk2"/>
                </a:solidFill>
                <a:latin typeface="Chivo"/>
                <a:ea typeface="Chivo"/>
                <a:cs typeface="Chivo"/>
                <a:sym typeface="Chivo"/>
              </a:defRPr>
            </a:lvl2pPr>
            <a:lvl3pPr marL="1371600" lvl="2" indent="-317500">
              <a:lnSpc>
                <a:spcPct val="115000"/>
              </a:lnSpc>
              <a:spcBef>
                <a:spcPts val="0"/>
              </a:spcBef>
              <a:spcAft>
                <a:spcPts val="0"/>
              </a:spcAft>
              <a:buClr>
                <a:schemeClr val="accent3"/>
              </a:buClr>
              <a:buSzPts val="1400"/>
              <a:buFont typeface="Chivo"/>
              <a:buChar char="–"/>
              <a:defRPr>
                <a:solidFill>
                  <a:schemeClr val="dk2"/>
                </a:solidFill>
                <a:latin typeface="Chivo"/>
                <a:ea typeface="Chivo"/>
                <a:cs typeface="Chivo"/>
                <a:sym typeface="Chivo"/>
              </a:defRPr>
            </a:lvl3pPr>
            <a:lvl4pPr marL="1828800" lvl="3"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4pPr>
            <a:lvl5pPr marL="2286000" lvl="4"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5pPr>
            <a:lvl6pPr marL="2743200" lvl="5"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6pPr>
            <a:lvl7pPr marL="3200400" lvl="6"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7pPr>
            <a:lvl8pPr marL="3657600" lvl="7"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8pPr>
            <a:lvl9pPr marL="4114800" lvl="8"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4"/>
        <p:cNvGrpSpPr/>
        <p:nvPr/>
      </p:nvGrpSpPr>
      <p:grpSpPr>
        <a:xfrm>
          <a:off x="0" y="0"/>
          <a:ext cx="0" cy="0"/>
          <a:chOff x="0" y="0"/>
          <a:chExt cx="0" cy="0"/>
        </a:xfrm>
      </p:grpSpPr>
      <p:sp>
        <p:nvSpPr>
          <p:cNvPr id="95" name="Google Shape;95;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PT Serif"/>
              <a:buNone/>
              <a:defRPr sz="3000">
                <a:solidFill>
                  <a:schemeClr val="dk1"/>
                </a:solidFill>
                <a:latin typeface="PT Serif"/>
                <a:ea typeface="PT Serif"/>
                <a:cs typeface="PT Serif"/>
                <a:sym typeface="PT Serif"/>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96" name="Google Shape;96;p3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30200">
              <a:lnSpc>
                <a:spcPct val="115000"/>
              </a:lnSpc>
              <a:spcBef>
                <a:spcPts val="0"/>
              </a:spcBef>
              <a:spcAft>
                <a:spcPts val="0"/>
              </a:spcAft>
              <a:buClr>
                <a:schemeClr val="accent2"/>
              </a:buClr>
              <a:buSzPts val="1600"/>
              <a:buFont typeface="Chivo"/>
              <a:buChar char="●"/>
              <a:defRPr sz="1600">
                <a:solidFill>
                  <a:schemeClr val="dk2"/>
                </a:solidFill>
                <a:latin typeface="Chivo"/>
                <a:ea typeface="Chivo"/>
                <a:cs typeface="Chivo"/>
                <a:sym typeface="Chivo"/>
              </a:defRPr>
            </a:lvl1pPr>
            <a:lvl2pPr marL="914400" lvl="1" indent="-317500">
              <a:lnSpc>
                <a:spcPct val="115000"/>
              </a:lnSpc>
              <a:spcBef>
                <a:spcPts val="0"/>
              </a:spcBef>
              <a:spcAft>
                <a:spcPts val="0"/>
              </a:spcAft>
              <a:buClr>
                <a:schemeClr val="accent4"/>
              </a:buClr>
              <a:buSzPts val="1400"/>
              <a:buFont typeface="Chivo"/>
              <a:buChar char="○"/>
              <a:defRPr>
                <a:solidFill>
                  <a:schemeClr val="dk2"/>
                </a:solidFill>
                <a:latin typeface="Chivo"/>
                <a:ea typeface="Chivo"/>
                <a:cs typeface="Chivo"/>
                <a:sym typeface="Chivo"/>
              </a:defRPr>
            </a:lvl2pPr>
            <a:lvl3pPr marL="1371600" lvl="2" indent="-317500">
              <a:lnSpc>
                <a:spcPct val="115000"/>
              </a:lnSpc>
              <a:spcBef>
                <a:spcPts val="0"/>
              </a:spcBef>
              <a:spcAft>
                <a:spcPts val="0"/>
              </a:spcAft>
              <a:buClr>
                <a:schemeClr val="accent3"/>
              </a:buClr>
              <a:buSzPts val="1400"/>
              <a:buFont typeface="Chivo"/>
              <a:buChar char="–"/>
              <a:defRPr>
                <a:solidFill>
                  <a:schemeClr val="dk2"/>
                </a:solidFill>
                <a:latin typeface="Chivo"/>
                <a:ea typeface="Chivo"/>
                <a:cs typeface="Chivo"/>
                <a:sym typeface="Chivo"/>
              </a:defRPr>
            </a:lvl3pPr>
            <a:lvl4pPr marL="1828800" lvl="3"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4pPr>
            <a:lvl5pPr marL="2286000" lvl="4"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5pPr>
            <a:lvl6pPr marL="2743200" lvl="5"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6pPr>
            <a:lvl7pPr marL="3200400" lvl="6"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7pPr>
            <a:lvl8pPr marL="3657600" lvl="7"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8pPr>
            <a:lvl9pPr marL="4114800" lvl="8" indent="-317500">
              <a:lnSpc>
                <a:spcPct val="115000"/>
              </a:lnSpc>
              <a:spcBef>
                <a:spcPts val="0"/>
              </a:spcBef>
              <a:spcAft>
                <a:spcPts val="0"/>
              </a:spcAft>
              <a:buClr>
                <a:schemeClr val="dk2"/>
              </a:buClr>
              <a:buSzPts val="1400"/>
              <a:buFont typeface="Chivo"/>
              <a:buChar char="■"/>
              <a:defRPr>
                <a:solidFill>
                  <a:schemeClr val="dk2"/>
                </a:solidFill>
                <a:latin typeface="Chivo"/>
                <a:ea typeface="Chivo"/>
                <a:cs typeface="Chivo"/>
                <a:sym typeface="Chivo"/>
              </a:defRPr>
            </a:lvl9pPr>
          </a:lstStyle>
          <a:p>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7.xml"/><Relationship Id="rId1" Type="http://schemas.openxmlformats.org/officeDocument/2006/relationships/video" Target="https://www.youtube.com/embed/nP7inoCIIVY?feature=oembed" TargetMode="Externa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hyperlink" Target="https://www.highspeedtraining.co.uk/media/landingpages/inset-pack/hst-inset-pack-primary-summary-sheets.pdf"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s://assets.publishing.service.gov.uk/media/69fb1c28d0e316a40f269a5b/Working_together_to_safeguard_children_2026_a_guide_to_multi_agency_working.pdf"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publications/keeping-children-safe-in-education--2"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28.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5.xml"/><Relationship Id="rId6" Type="http://schemas.openxmlformats.org/officeDocument/2006/relationships/image" Target="../media/image26.png"/><Relationship Id="rId5" Type="http://schemas.openxmlformats.org/officeDocument/2006/relationships/hyperlink" Target="https://www.highspeedtraining.co.uk/media/landingpages/inset-pack/hst_insetpack_secondarysummary2026.pdf" TargetMode="External"/><Relationship Id="rId4" Type="http://schemas.openxmlformats.org/officeDocument/2006/relationships/image" Target="../media/image34.jp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openxmlformats.org/officeDocument/2006/relationships/hyperlink" Target="https://www.highspeedtraining.co.uk/hub/safeguarding-children-legislation/?utm_source=inset-pack-2026&amp;utm_medium=referral&amp;utm_campaign=inset-pack-2026" TargetMode="External"/><Relationship Id="rId13" Type="http://schemas.openxmlformats.org/officeDocument/2006/relationships/image" Target="../media/image37.jpg"/><Relationship Id="rId3" Type="http://schemas.openxmlformats.org/officeDocument/2006/relationships/hyperlink" Target="https://www.highspeedtraining.co.uk/hub/keeping-children-safe-in-education-changes/?utm_source=inset-pack-2026&amp;utm_medium=referral&amp;utm_campaign=inset-pack-2026" TargetMode="External"/><Relationship Id="rId7" Type="http://schemas.openxmlformats.org/officeDocument/2006/relationships/hyperlink" Target="https://www.highspeedtraining.co.uk/hub/working-together-to-safeguard-children/?utm_source=inset-pack-2026&amp;utm_medium=referral&amp;utm_campaign=inset-pack-2026" TargetMode="External"/><Relationship Id="rId12"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hyperlink" Target="https://www.highspeedtraining.co.uk/hub/gender-questioning-children/?utm_source=inset-pack-2026&amp;utm_medium=referral&amp;utm_campaign=inset-pack-2026" TargetMode="External"/><Relationship Id="rId11" Type="http://schemas.openxmlformats.org/officeDocument/2006/relationships/hyperlink" Target="https://www.highspeedtraining.co.uk/media/landingpages/inset-pack/hst_insetpack_secondarysummary2026.pdf" TargetMode="External"/><Relationship Id="rId5" Type="http://schemas.openxmlformats.org/officeDocument/2006/relationships/hyperlink" Target="https://www.highspeedtraining.co.uk/campaign/inset-teacher-training-pack/kcsie-quiz/" TargetMode="External"/><Relationship Id="rId10"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hyperlink" Target="https://www.highspeedtraining.co.uk/courses/safeguarding/?utm_source=inset-pack-2026&amp;utm_medium=referral&amp;utm_campaign=inset-pack-202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7.xml"/><Relationship Id="rId1" Type="http://schemas.openxmlformats.org/officeDocument/2006/relationships/video" Target="https://www.youtube.com/embed/OdcX3PTfDDQ?feature=oembed" TargetMode="Externa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8" Type="http://schemas.openxmlformats.org/officeDocument/2006/relationships/hyperlink" Target="https://www.highspeedtraining.co.uk/hub/signs-abuse-children/?utm_source=inset-pack-2026&amp;utm_medium=referral&amp;utm_campaign=inset-pack-2026" TargetMode="External"/><Relationship Id="rId13" Type="http://schemas.openxmlformats.org/officeDocument/2006/relationships/hyperlink" Target="https://www.highspeedtraining.co.uk/hub/disclosure-child-abuse/?utm_source=inset-pack-2026&amp;utm_medium=referral&amp;utm_campaign=inset-pack-2026" TargetMode="External"/><Relationship Id="rId3" Type="http://schemas.openxmlformats.org/officeDocument/2006/relationships/hyperlink" Target="https://www.highspeedtraining.co.uk/media/landingpages/inset-pack/hst_insetpack_secondarysummary2026.pdf" TargetMode="External"/><Relationship Id="rId7" Type="http://schemas.openxmlformats.org/officeDocument/2006/relationships/image" Target="../media/image35.png"/><Relationship Id="rId12" Type="http://schemas.openxmlformats.org/officeDocument/2006/relationships/hyperlink" Target="https://www.highspeedtraining.co.uk/courses/safeguarding/" TargetMode="External"/><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hyperlink" Target="https://www.highspeedtraining.co.uk/courses/safeguarding/safeguarding-children-education/?utm_source=inset-pack-2026&amp;utm_medium=referral&amp;utm_campaign=inset-pack-2026" TargetMode="External"/><Relationship Id="rId11" Type="http://schemas.openxmlformats.org/officeDocument/2006/relationships/hyperlink" Target="https://www.highspeedtraining.co.uk/hub/teaching-children-about-healthy-relationships/?utm_source=inset-pack-2026&amp;utm_medium=referral&amp;utm_campaign=inset-pack-2026" TargetMode="External"/><Relationship Id="rId5" Type="http://schemas.openxmlformats.org/officeDocument/2006/relationships/image" Target="../media/image26.png"/><Relationship Id="rId10" Type="http://schemas.openxmlformats.org/officeDocument/2006/relationships/hyperlink" Target="https://www.highspeedtraining.co.uk/hub/child-sexual-abuse-guidance-for-schools/?utm_source=inset-pack-2026&amp;utm_medium=referral&amp;utm_campaign=inset-pack-2026" TargetMode="External"/><Relationship Id="rId4" Type="http://schemas.openxmlformats.org/officeDocument/2006/relationships/image" Target="../media/image36.png"/><Relationship Id="rId9" Type="http://schemas.openxmlformats.org/officeDocument/2006/relationships/hyperlink" Target="https://www.highspeedtraining.co.uk/hub/what-is-child-neglect/?utm_source=inset-pack-2026&amp;utm_medium=referral&amp;utm_campaign=inset-pack-2026" TargetMode="External"/><Relationship Id="rId14" Type="http://schemas.openxmlformats.org/officeDocument/2006/relationships/image" Target="../media/image45.jp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18.xml"/><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8" Type="http://schemas.openxmlformats.org/officeDocument/2006/relationships/image" Target="../media/image60.jpg"/><Relationship Id="rId3" Type="http://schemas.openxmlformats.org/officeDocument/2006/relationships/image" Target="../media/image55.png"/><Relationship Id="rId7" Type="http://schemas.openxmlformats.org/officeDocument/2006/relationships/image" Target="../media/image59.jpg"/><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image" Target="../media/image58.jpg"/><Relationship Id="rId5" Type="http://schemas.openxmlformats.org/officeDocument/2006/relationships/image" Target="../media/image57.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3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8.jpg"/><Relationship Id="rId2" Type="http://schemas.openxmlformats.org/officeDocument/2006/relationships/notesSlide" Target="../notesSlides/notesSlide36.xml"/><Relationship Id="rId1" Type="http://schemas.openxmlformats.org/officeDocument/2006/relationships/slideLayout" Target="../slideLayouts/slideLayout44.xml"/><Relationship Id="rId6" Type="http://schemas.openxmlformats.org/officeDocument/2006/relationships/image" Target="../media/image26.png"/><Relationship Id="rId5" Type="http://schemas.openxmlformats.org/officeDocument/2006/relationships/hyperlink" Target="https://www.highspeedtraining.co.uk/hub/a-guide-to-emojis-and-texting-abbreviations/?utm_source=inset-pack-2026&amp;utm_medium=referral&amp;utm_campaign=inset-pack-2026" TargetMode="External"/><Relationship Id="rId4" Type="http://schemas.openxmlformats.org/officeDocument/2006/relationships/hyperlink" Target="https://www.gov.uk/government/publications/keeping-children-safe-in-education--2"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2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17.xml"/><Relationship Id="rId6" Type="http://schemas.openxmlformats.org/officeDocument/2006/relationships/image" Target="../media/image26.png"/><Relationship Id="rId5" Type="http://schemas.openxmlformats.org/officeDocument/2006/relationships/hyperlink" Target="https://www.highspeedtraining.co.uk/hub/internet-safety-posters-for-schools/?utm_source=inset-pack-2026&amp;utm_medium=referral&amp;utm_campaign=inset-pack-2026" TargetMode="External"/><Relationship Id="rId4" Type="http://schemas.openxmlformats.org/officeDocument/2006/relationships/image" Target="../media/image75.png"/></Relationships>
</file>

<file path=ppt/slides/_rels/slide4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1.xml"/><Relationship Id="rId1" Type="http://schemas.openxmlformats.org/officeDocument/2006/relationships/slideLayout" Target="../slideLayouts/slideLayout25.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4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3.xml"/><Relationship Id="rId1" Type="http://schemas.openxmlformats.org/officeDocument/2006/relationships/slideLayout" Target="../slideLayouts/slideLayout18.xml"/><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5.xml"/><Relationship Id="rId1" Type="http://schemas.openxmlformats.org/officeDocument/2006/relationships/slideLayout" Target="../slideLayouts/slideLayout25.xml"/><Relationship Id="rId6" Type="http://schemas.openxmlformats.org/officeDocument/2006/relationships/image" Target="../media/image33.png"/><Relationship Id="rId5" Type="http://schemas.openxmlformats.org/officeDocument/2006/relationships/image" Target="../media/image87.png"/><Relationship Id="rId4" Type="http://schemas.openxmlformats.org/officeDocument/2006/relationships/image" Target="../media/image86.png"/></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7.xml"/><Relationship Id="rId1" Type="http://schemas.openxmlformats.org/officeDocument/2006/relationships/slideLayout" Target="../slideLayouts/slideLayout25.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4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8" Type="http://schemas.openxmlformats.org/officeDocument/2006/relationships/hyperlink" Target="https://www.highspeedtraining.co.uk/hub/internet-safety-posters-for-schools/?utm_source=inset-pack-2026&amp;utm_medium=referral&amp;utm_campaign=inset-pack-2026" TargetMode="External"/><Relationship Id="rId13" Type="http://schemas.openxmlformats.org/officeDocument/2006/relationships/hyperlink" Target="https://www.highspeedtraining.co.uk/hub/misogyny-in-schools/?utm_source=inset-pack-2026&amp;utm_medium=referral&amp;utm_campaign=inset-pack-2026" TargetMode="External"/><Relationship Id="rId18" Type="http://schemas.openxmlformats.org/officeDocument/2006/relationships/hyperlink" Target="https://www.highspeedtraining.co.uk/hub/child-mental-health-quiz/?utm_source=inset-pack-2026&amp;utm_medium=referral&amp;utm_campaign=inset-pack-2026" TargetMode="External"/><Relationship Id="rId3" Type="http://schemas.openxmlformats.org/officeDocument/2006/relationships/hyperlink" Target="https://www.highspeedtraining.co.uk/hub/safeguarding-scenarios-and-answers-for-education/?utm_source=inset-pack-2026&amp;utm_medium=referral&amp;utm_campaign=inset-pack-2026" TargetMode="External"/><Relationship Id="rId7" Type="http://schemas.openxmlformats.org/officeDocument/2006/relationships/hyperlink" Target="https://www.highspeedtraining.co.uk/courses/mental-health/child-mental-health-training/?utm_source=inset-pack-2026&amp;utm_medium=referral&amp;utm_campaign=inset-pack-2026" TargetMode="External"/><Relationship Id="rId12" Type="http://schemas.openxmlformats.org/officeDocument/2006/relationships/hyperlink" Target="https://www.highspeedtraining.co.uk/hub/child-on-child-abuse/?utm_source=inset-pack-2026&amp;utm_medium=referral&amp;utm_campaign=inset-pack-2026" TargetMode="External"/><Relationship Id="rId17" Type="http://schemas.openxmlformats.org/officeDocument/2006/relationships/hyperlink" Target="https://www.highspeedtraining.co.uk/courses/safeguarding/?utm_source=inset-pack-2026&amp;utm_medium=referral&amp;utm_campaign=inset-pack-2026" TargetMode="External"/><Relationship Id="rId2" Type="http://schemas.openxmlformats.org/officeDocument/2006/relationships/notesSlide" Target="../notesSlides/notesSlide51.xml"/><Relationship Id="rId16" Type="http://schemas.openxmlformats.org/officeDocument/2006/relationships/hyperlink" Target="https://www.highspeedtraining.co.uk/hub/gender-questioning-children/?utm_source=inset-pack-2026&amp;utm_medium=referral&amp;utm_campaign=inset-pack-2026" TargetMode="External"/><Relationship Id="rId20" Type="http://schemas.openxmlformats.org/officeDocument/2006/relationships/image" Target="../media/image36.png"/><Relationship Id="rId1" Type="http://schemas.openxmlformats.org/officeDocument/2006/relationships/slideLayout" Target="../slideLayouts/slideLayout30.xml"/><Relationship Id="rId6" Type="http://schemas.openxmlformats.org/officeDocument/2006/relationships/hyperlink" Target="https://www.highspeedtraining.co.uk/hub/promoting-mental-health-in-schools/?utm_source=inset-pack-2026&amp;utm_medium=referral&amp;utm_campaign=inset-pack-2026" TargetMode="External"/><Relationship Id="rId11" Type="http://schemas.openxmlformats.org/officeDocument/2006/relationships/hyperlink" Target="https://www.highspeedtraining.co.uk/courses/safeguarding/online-safety-and-harms-course/?utm_source=inset-pack-2026&amp;utm_medium=referral&amp;utm_campaign=inset-pack-2026" TargetMode="External"/><Relationship Id="rId5" Type="http://schemas.openxmlformats.org/officeDocument/2006/relationships/hyperlink" Target="https://www.highspeedtraining.co.uk/hub/mental-health-resource-pack-schools/?utm_source=inset-pack-2026&amp;utm_medium=referral&amp;utm_campaign=inset-pack-2026" TargetMode="External"/><Relationship Id="rId15" Type="http://schemas.openxmlformats.org/officeDocument/2006/relationships/hyperlink" Target="https://www.highspeedtraining.co.uk/hub/operation-encompass/?utm_source=inset-pack-2026&amp;utm_medium=referral&amp;utm_campaign=inset-pack-2026" TargetMode="External"/><Relationship Id="rId10" Type="http://schemas.openxmlformats.org/officeDocument/2006/relationships/hyperlink" Target="https://www.highspeedtraining.co.uk/hub/a-guide-to-emojis-and-texting-abbreviations/?utm_source=inset-pack-2026&amp;utm_medium=referral&amp;utm_campaign=inset-pack-2026" TargetMode="External"/><Relationship Id="rId19" Type="http://schemas.openxmlformats.org/officeDocument/2006/relationships/hyperlink" Target="https://www.highspeedtraining.co.uk/hub/filtering-and-monitoring-in-schools/?utm_source=inset-pack-2026&amp;utm_medium=referral&amp;utm_campaign=inset-pack-2026" TargetMode="External"/><Relationship Id="rId4" Type="http://schemas.openxmlformats.org/officeDocument/2006/relationships/image" Target="../media/image26.png"/><Relationship Id="rId9" Type="http://schemas.openxmlformats.org/officeDocument/2006/relationships/hyperlink" Target="https://www.highspeedtraining.co.uk/hub/ai-generated-abuse-deepfakes/?utm_source=inset-pack-2026&amp;utm_medium=referral&amp;utm_campaign=inset-pack-2026" TargetMode="External"/><Relationship Id="rId14" Type="http://schemas.openxmlformats.org/officeDocument/2006/relationships/hyperlink" Target="https://www.highspeedtraining.co.uk/hub/domestic-abuse-in-children/?utm_source=inset-pack-2026&amp;utm_medium=referral&amp;utm_campaign=inset-pack-2026"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2.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3" Type="http://schemas.openxmlformats.org/officeDocument/2006/relationships/hyperlink" Target="https://www.highspeedtraining.co.uk/hub/4rs-of-safeguarding/?utm_source=inset-pack-2026&amp;utm_medium=referral&amp;utm_campaign=inset-pack-2026" TargetMode="External"/><Relationship Id="rId2" Type="http://schemas.openxmlformats.org/officeDocument/2006/relationships/notesSlide" Target="../notesSlides/notesSlide53.xml"/><Relationship Id="rId1" Type="http://schemas.openxmlformats.org/officeDocument/2006/relationships/slideLayout" Target="../slideLayouts/slideLayout17.xml"/><Relationship Id="rId5" Type="http://schemas.openxmlformats.org/officeDocument/2006/relationships/image" Target="../media/image96.jpg"/><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99.png"/><Relationship Id="rId2" Type="http://schemas.openxmlformats.org/officeDocument/2006/relationships/notesSlide" Target="../notesSlides/notesSlide54.xml"/><Relationship Id="rId1" Type="http://schemas.openxmlformats.org/officeDocument/2006/relationships/slideLayout" Target="../slideLayouts/slideLayout24.xml"/><Relationship Id="rId6" Type="http://schemas.openxmlformats.org/officeDocument/2006/relationships/image" Target="../media/image41.png"/><Relationship Id="rId5" Type="http://schemas.openxmlformats.org/officeDocument/2006/relationships/image" Target="../media/image98.png"/><Relationship Id="rId4" Type="http://schemas.openxmlformats.org/officeDocument/2006/relationships/image" Target="../media/image33.png"/></Relationships>
</file>

<file path=ppt/slides/_rels/slide5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7.xml"/><Relationship Id="rId1" Type="http://schemas.openxmlformats.org/officeDocument/2006/relationships/slideLayout" Target="../slideLayouts/slideLayout25.xml"/><Relationship Id="rId6" Type="http://schemas.openxmlformats.org/officeDocument/2006/relationships/image" Target="../media/image101.jpg"/><Relationship Id="rId5" Type="http://schemas.openxmlformats.org/officeDocument/2006/relationships/image" Target="../media/image26.png"/><Relationship Id="rId4" Type="http://schemas.openxmlformats.org/officeDocument/2006/relationships/hyperlink" Target="https://www.highspeedtraining.co.uk/hub/safeguarding-flowchart/?utm_source=inset-pack-2026&amp;utm_medium=referral&amp;utm_campaign=inset-pack-2026"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8.xml"/><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8" Type="http://schemas.openxmlformats.org/officeDocument/2006/relationships/hyperlink" Target="https://www.highspeedtraining.co.uk/media/hub-resources/responding-to-a-disclosure-poster.pdf?utm_source=inset-pack-2026&amp;utm_medium=referral&amp;utm_campaign=inset-pack-2026" TargetMode="External"/><Relationship Id="rId13" Type="http://schemas.openxmlformats.org/officeDocument/2006/relationships/image" Target="../media/image26.png"/><Relationship Id="rId3" Type="http://schemas.openxmlformats.org/officeDocument/2006/relationships/hyperlink" Target="https://www.highspeedtraining.co.uk/hub/safeguarding-flowchart/?utm_source=inset-pack-2026&amp;utm_medium=referral&amp;utm_campaign=inset-pack-2026" TargetMode="External"/><Relationship Id="rId7" Type="http://schemas.openxmlformats.org/officeDocument/2006/relationships/hyperlink" Target="https://www.highspeedtraining.co.uk/hub/data-protection-in-schools/?utm_source=inset-pack-2026&amp;utm_medium=referral&amp;utm_campaign=inset-pack-2026https://www.highspeedtraining.co.uk/hub/data-protection-in-schools/?utm_source=inset-pack-2026&amp;utm_medium=referral&amp;utm_campaign=inset-pack-2026" TargetMode="External"/><Relationship Id="rId12"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15.xml"/><Relationship Id="rId6" Type="http://schemas.openxmlformats.org/officeDocument/2006/relationships/hyperlink" Target="https://www.highspeedtraining.co.uk/hub/child-protection-body-map/?utm_source=inset-pack-2026&amp;utm_medium=referral&amp;utm_campaign=inset-pack-2026" TargetMode="External"/><Relationship Id="rId11" Type="http://schemas.openxmlformats.org/officeDocument/2006/relationships/hyperlink" Target="https://www.highspeedtraining.co.uk/media/landingpages/inset-pack/hst_insetpack_secondarysummary2026.pdf" TargetMode="External"/><Relationship Id="rId5" Type="http://schemas.openxmlformats.org/officeDocument/2006/relationships/hyperlink" Target="https://www.highspeedtraining.co.uk/hub/whistleblowing-in-schools/?utm_source=inset-pack-2026&amp;utm_medium=referral&amp;utm_campaign=inset-pack-2026" TargetMode="External"/><Relationship Id="rId10" Type="http://schemas.openxmlformats.org/officeDocument/2006/relationships/hyperlink" Target="https://www.highspeedtraining.co.uk/courses/safeguarding/advanced-safeguarding-children-training-course/?utm_source=inset-pack-2026&amp;utm_medium=referral&amp;utm_campaign=inset-pack-2026" TargetMode="External"/><Relationship Id="rId4" Type="http://schemas.openxmlformats.org/officeDocument/2006/relationships/image" Target="../media/image35.png"/><Relationship Id="rId9" Type="http://schemas.openxmlformats.org/officeDocument/2006/relationships/hyperlink" Target="https://www.highspeedtraining.co.uk/courses/safeguarding/" TargetMode="External"/><Relationship Id="rId14" Type="http://schemas.openxmlformats.org/officeDocument/2006/relationships/image" Target="../media/image104.jpg"/></Relationships>
</file>

<file path=ppt/slides/_rels/slide6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2.xml"/><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7.xml"/><Relationship Id="rId1" Type="http://schemas.openxmlformats.org/officeDocument/2006/relationships/video" Target="https://www.youtube.com/embed/CFZDl4rrUAc?feature=oembed" TargetMode="External"/><Relationship Id="rId4" Type="http://schemas.openxmlformats.org/officeDocument/2006/relationships/image" Target="../media/image106.jpeg"/></Relationships>
</file>

<file path=ppt/slides/_rels/slide6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4.xml"/><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6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5.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6.xml"/><Relationship Id="rId1" Type="http://schemas.openxmlformats.org/officeDocument/2006/relationships/slideLayout" Target="../slideLayouts/slideLayout25.xml"/><Relationship Id="rId4" Type="http://schemas.openxmlformats.org/officeDocument/2006/relationships/image" Target="../media/image14.png"/></Relationships>
</file>

<file path=ppt/slides/_rels/slide6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7.xml"/><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8" Type="http://schemas.openxmlformats.org/officeDocument/2006/relationships/hyperlink" Target="https://www.highspeedtraining.co.uk/hub/professional-curiosity/?utm_source=inset-pack-2026&amp;utm_medium=referral&amp;utm_campaign=inset-pack-2026" TargetMode="External"/><Relationship Id="rId13" Type="http://schemas.openxmlformats.org/officeDocument/2006/relationships/hyperlink" Target="https://www.highspeedtraining.co.uk/courses/education/?utm_source=inset-pack-2026&amp;utm_medium=referral&amp;utm_campaign=inset-pack-2026" TargetMode="External"/><Relationship Id="rId3" Type="http://schemas.openxmlformats.org/officeDocument/2006/relationships/hyperlink" Target="https://www.highspeedtraining.co.uk/media/landingpages/inset-pack/hst_insetpack_secondarysummary2026.pdf" TargetMode="External"/><Relationship Id="rId7" Type="http://schemas.openxmlformats.org/officeDocument/2006/relationships/image" Target="../media/image35.png"/><Relationship Id="rId12" Type="http://schemas.openxmlformats.org/officeDocument/2006/relationships/hyperlink" Target="https://www.highspeedtraining.co.uk/courses/safeguarding/" TargetMode="External"/><Relationship Id="rId2" Type="http://schemas.openxmlformats.org/officeDocument/2006/relationships/notesSlide" Target="../notesSlides/notesSlide68.xml"/><Relationship Id="rId1" Type="http://schemas.openxmlformats.org/officeDocument/2006/relationships/slideLayout" Target="../slideLayouts/slideLayout15.xml"/><Relationship Id="rId6" Type="http://schemas.openxmlformats.org/officeDocument/2006/relationships/hyperlink" Target="https://www.highspeedtraining.co.uk/hub/culture-of-safeguarding-in-schools/?utm_source=inset-pack-2026&amp;utm_medium=referral&amp;utm_campaign=inset-pack-2026" TargetMode="External"/><Relationship Id="rId11" Type="http://schemas.openxmlformats.org/officeDocument/2006/relationships/hyperlink" Target="https://www.highspeedtraining.co.uk/hub/what-is-the-purpose-of-school-policies/?utm_source=inset-pack-2026&amp;utm_medium=referral&amp;utm_campaign=inset-pack-2026" TargetMode="External"/><Relationship Id="rId5" Type="http://schemas.openxmlformats.org/officeDocument/2006/relationships/image" Target="../media/image36.png"/><Relationship Id="rId10" Type="http://schemas.openxmlformats.org/officeDocument/2006/relationships/hyperlink" Target="https://www.highspeedtraining.co.uk/hub/pupil-voice/?utm_source=inset-pack-2026&amp;utm_medium=referral&amp;utm_campaign=inset-pack-2026" TargetMode="External"/><Relationship Id="rId4" Type="http://schemas.openxmlformats.org/officeDocument/2006/relationships/image" Target="../media/image26.png"/><Relationship Id="rId9" Type="http://schemas.openxmlformats.org/officeDocument/2006/relationships/hyperlink" Target="https://www.highspeedtraining.co.uk/hub/what-is-contextual-safeguarding/?utm_source=inset-pack-2026&amp;utm_medium=referral&amp;utm_campaign=inset-pack-2026" TargetMode="External"/><Relationship Id="rId14" Type="http://schemas.openxmlformats.org/officeDocument/2006/relationships/image" Target="../media/image109.jpg"/></Relationships>
</file>

<file path=ppt/slides/_rels/slide6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69.xml"/><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1.xml"/><Relationship Id="rId1" Type="http://schemas.openxmlformats.org/officeDocument/2006/relationships/slideLayout" Target="../slideLayouts/slideLayout18.xml"/><Relationship Id="rId4" Type="http://schemas.openxmlformats.org/officeDocument/2006/relationships/image" Target="../media/image112.png"/></Relationships>
</file>

<file path=ppt/slides/_rels/slide72.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91.png"/><Relationship Id="rId2" Type="http://schemas.openxmlformats.org/officeDocument/2006/relationships/notesSlide" Target="../notesSlides/notesSlide72.xml"/><Relationship Id="rId1" Type="http://schemas.openxmlformats.org/officeDocument/2006/relationships/slideLayout" Target="../slideLayouts/slideLayout26.xml"/><Relationship Id="rId6" Type="http://schemas.openxmlformats.org/officeDocument/2006/relationships/image" Target="../media/image32.png"/><Relationship Id="rId5" Type="http://schemas.openxmlformats.org/officeDocument/2006/relationships/image" Target="../media/image115.png"/><Relationship Id="rId4" Type="http://schemas.openxmlformats.org/officeDocument/2006/relationships/image" Target="../media/image114.jpg"/></Relationships>
</file>

<file path=ppt/slides/_rels/slide7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3.xml"/><Relationship Id="rId1" Type="http://schemas.openxmlformats.org/officeDocument/2006/relationships/slideLayout" Target="../slideLayouts/slideLayout28.xml"/><Relationship Id="rId6" Type="http://schemas.openxmlformats.org/officeDocument/2006/relationships/image" Target="../media/image7.png"/><Relationship Id="rId5" Type="http://schemas.openxmlformats.org/officeDocument/2006/relationships/image" Target="../media/image117.png"/><Relationship Id="rId4" Type="http://schemas.openxmlformats.org/officeDocument/2006/relationships/hyperlink" Target="https://forms.gle/djQ1bQuFzxvMa7dXA" TargetMode="External"/></Relationships>
</file>

<file path=ppt/slides/_rels/slide74.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8.jpg"/><Relationship Id="rId7" Type="http://schemas.openxmlformats.org/officeDocument/2006/relationships/hyperlink" Target="https://www.highspeedtraining.co.uk/hub/?utm_source=inset-pack-2026&amp;utm_medium=referral&amp;utm_campaign=inset-pack-2026" TargetMode="External"/><Relationship Id="rId2" Type="http://schemas.openxmlformats.org/officeDocument/2006/relationships/notesSlide" Target="../notesSlides/notesSlide74.xml"/><Relationship Id="rId1" Type="http://schemas.openxmlformats.org/officeDocument/2006/relationships/slideLayout" Target="../slideLayouts/slideLayout28.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hyperlink" Target="https://www.highspeedtraining.co.uk/?utm_source=inset-pack-2026&amp;utm_medium=referral&amp;utm_campaign=inset-pack-2026" TargetMode="External"/><Relationship Id="rId9" Type="http://schemas.openxmlformats.org/officeDocument/2006/relationships/image" Target="../media/image1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0"/>
          <p:cNvSpPr txBox="1">
            <a:spLocks noGrp="1"/>
          </p:cNvSpPr>
          <p:nvPr>
            <p:ph type="title" idx="4294967295"/>
          </p:nvPr>
        </p:nvSpPr>
        <p:spPr>
          <a:xfrm>
            <a:off x="270000" y="1387275"/>
            <a:ext cx="6256500" cy="1407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Please make a copy of this presentation so that you can personalise it to your school</a:t>
            </a:r>
            <a:endParaRPr sz="3020"/>
          </a:p>
        </p:txBody>
      </p:sp>
      <p:sp>
        <p:nvSpPr>
          <p:cNvPr id="135" name="Google Shape;135;p50"/>
          <p:cNvSpPr txBox="1">
            <a:spLocks noGrp="1"/>
          </p:cNvSpPr>
          <p:nvPr>
            <p:ph type="body" idx="4294967295"/>
          </p:nvPr>
        </p:nvSpPr>
        <p:spPr>
          <a:xfrm>
            <a:off x="270000" y="3029025"/>
            <a:ext cx="8688000" cy="4224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None/>
            </a:pPr>
            <a:r>
              <a:rPr lang="en-GB" sz="1200" b="1" dirty="0">
                <a:solidFill>
                  <a:schemeClr val="accent2"/>
                </a:solidFill>
              </a:rPr>
              <a:t>You can do this by: File &gt; Make a copy &gt; Entire presentation</a:t>
            </a:r>
            <a:endParaRPr sz="1200" b="1" dirty="0">
              <a:solidFill>
                <a:schemeClr val="accent2"/>
              </a:solidFill>
            </a:endParaRPr>
          </a:p>
        </p:txBody>
      </p:sp>
      <p:pic>
        <p:nvPicPr>
          <p:cNvPr id="136" name="Google Shape;136;p50" title="Safeguarding Hero.png"/>
          <p:cNvPicPr preferRelativeResize="0"/>
          <p:nvPr/>
        </p:nvPicPr>
        <p:blipFill>
          <a:blip r:embed="rId3">
            <a:alphaModFix/>
          </a:blip>
          <a:stretch>
            <a:fillRect/>
          </a:stretch>
        </p:blipFill>
        <p:spPr>
          <a:xfrm>
            <a:off x="6186980" y="732350"/>
            <a:ext cx="2599210" cy="3678776"/>
          </a:xfrm>
          <a:prstGeom prst="rect">
            <a:avLst/>
          </a:prstGeom>
          <a:noFill/>
          <a:ln>
            <a:noFill/>
          </a:ln>
        </p:spPr>
      </p:pic>
      <p:pic>
        <p:nvPicPr>
          <p:cNvPr id="137" name="Google Shape;137;p50"/>
          <p:cNvPicPr preferRelativeResize="0"/>
          <p:nvPr/>
        </p:nvPicPr>
        <p:blipFill>
          <a:blip r:embed="rId4">
            <a:alphaModFix/>
          </a:blip>
          <a:stretch>
            <a:fillRect/>
          </a:stretch>
        </p:blipFill>
        <p:spPr>
          <a:xfrm>
            <a:off x="256856" y="243712"/>
            <a:ext cx="1394703" cy="6572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
        <p:cNvGrpSpPr/>
        <p:nvPr/>
      </p:nvGrpSpPr>
      <p:grpSpPr>
        <a:xfrm>
          <a:off x="0" y="0"/>
          <a:ext cx="0" cy="0"/>
          <a:chOff x="0" y="0"/>
          <a:chExt cx="0" cy="0"/>
        </a:xfrm>
      </p:grpSpPr>
      <p:sp>
        <p:nvSpPr>
          <p:cNvPr id="142" name="Google Shape;142;p51"/>
          <p:cNvSpPr txBox="1">
            <a:spLocks noGrp="1"/>
          </p:cNvSpPr>
          <p:nvPr>
            <p:ph type="title" idx="4294967295"/>
          </p:nvPr>
        </p:nvSpPr>
        <p:spPr>
          <a:xfrm>
            <a:off x="270000" y="1039500"/>
            <a:ext cx="8616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Write your school name here</a:t>
            </a:r>
            <a:endParaRPr sz="3020"/>
          </a:p>
        </p:txBody>
      </p:sp>
      <p:sp>
        <p:nvSpPr>
          <p:cNvPr id="143" name="Google Shape;143;p51"/>
          <p:cNvSpPr txBox="1">
            <a:spLocks noGrp="1"/>
          </p:cNvSpPr>
          <p:nvPr>
            <p:ph type="body" idx="4294967295"/>
          </p:nvPr>
        </p:nvSpPr>
        <p:spPr>
          <a:xfrm>
            <a:off x="185851" y="2169401"/>
            <a:ext cx="8772300" cy="4224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GB" b="1" dirty="0">
                <a:solidFill>
                  <a:schemeClr val="accent2"/>
                </a:solidFill>
              </a:rPr>
              <a:t>Safeguarding</a:t>
            </a:r>
            <a:endParaRPr b="1" dirty="0">
              <a:solidFill>
                <a:schemeClr val="accent2"/>
              </a:solidFill>
            </a:endParaRPr>
          </a:p>
        </p:txBody>
      </p:sp>
      <p:sp>
        <p:nvSpPr>
          <p:cNvPr id="144" name="Google Shape;144;p51"/>
          <p:cNvSpPr txBox="1"/>
          <p:nvPr/>
        </p:nvSpPr>
        <p:spPr>
          <a:xfrm>
            <a:off x="3832201" y="1679601"/>
            <a:ext cx="1479600" cy="4224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1800">
                <a:latin typeface="Chivo SemiBold"/>
                <a:ea typeface="Chivo SemiBold"/>
                <a:cs typeface="Chivo SemiBold"/>
                <a:sym typeface="Chivo SemiBold"/>
              </a:rPr>
              <a:t>INSET 2026</a:t>
            </a:r>
            <a:endParaRPr sz="1800">
              <a:latin typeface="Chivo SemiBold"/>
              <a:ea typeface="Chivo SemiBold"/>
              <a:cs typeface="Chivo SemiBold"/>
              <a:sym typeface="Chivo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48"/>
        <p:cNvGrpSpPr/>
        <p:nvPr/>
      </p:nvGrpSpPr>
      <p:grpSpPr>
        <a:xfrm>
          <a:off x="0" y="0"/>
          <a:ext cx="0" cy="0"/>
          <a:chOff x="0" y="0"/>
          <a:chExt cx="0" cy="0"/>
        </a:xfrm>
      </p:grpSpPr>
      <p:sp>
        <p:nvSpPr>
          <p:cNvPr id="149" name="Google Shape;149;p52"/>
          <p:cNvSpPr txBox="1">
            <a:spLocks noGrp="1"/>
          </p:cNvSpPr>
          <p:nvPr>
            <p:ph type="title" idx="4294967295"/>
          </p:nvPr>
        </p:nvSpPr>
        <p:spPr>
          <a:xfrm>
            <a:off x="4839600" y="592663"/>
            <a:ext cx="3951600" cy="2125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Every morning, a child will walk past us carrying things we can’t always see</a:t>
            </a:r>
            <a:endParaRPr/>
          </a:p>
        </p:txBody>
      </p:sp>
      <p:grpSp>
        <p:nvGrpSpPr>
          <p:cNvPr id="150" name="Google Shape;150;p52"/>
          <p:cNvGrpSpPr/>
          <p:nvPr/>
        </p:nvGrpSpPr>
        <p:grpSpPr>
          <a:xfrm>
            <a:off x="4839839" y="3123450"/>
            <a:ext cx="3980458" cy="1427400"/>
            <a:chOff x="4868399" y="3123438"/>
            <a:chExt cx="3951611" cy="1427400"/>
          </a:xfrm>
        </p:grpSpPr>
        <p:sp>
          <p:nvSpPr>
            <p:cNvPr id="151" name="Google Shape;151;p52"/>
            <p:cNvSpPr/>
            <p:nvPr/>
          </p:nvSpPr>
          <p:spPr>
            <a:xfrm flipH="1">
              <a:off x="4926011" y="3199638"/>
              <a:ext cx="3894000" cy="1351200"/>
            </a:xfrm>
            <a:prstGeom prst="round1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152" name="Google Shape;152;p52"/>
            <p:cNvSpPr/>
            <p:nvPr/>
          </p:nvSpPr>
          <p:spPr>
            <a:xfrm flipH="1">
              <a:off x="4868399" y="3123438"/>
              <a:ext cx="3894000"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0" rIns="91425" bIns="91425" anchor="ctr" anchorCtr="0">
              <a:noAutofit/>
            </a:bodyPr>
            <a:lstStyle/>
            <a:p>
              <a:pPr marL="0" lvl="0" indent="0" algn="l" rtl="0">
                <a:lnSpc>
                  <a:spcPct val="115000"/>
                </a:lnSpc>
                <a:spcBef>
                  <a:spcPts val="1000"/>
                </a:spcBef>
                <a:spcAft>
                  <a:spcPts val="0"/>
                </a:spcAft>
                <a:buNone/>
              </a:pPr>
              <a:r>
                <a:rPr lang="en-GB" b="1">
                  <a:latin typeface="Chivo"/>
                  <a:ea typeface="Chivo"/>
                  <a:cs typeface="Chivo"/>
                  <a:sym typeface="Chivo"/>
                </a:rPr>
                <a:t>Pause and reflect</a:t>
              </a:r>
              <a:endParaRPr b="1">
                <a:latin typeface="Chivo"/>
                <a:ea typeface="Chivo"/>
                <a:cs typeface="Chivo"/>
                <a:sym typeface="Chivo"/>
              </a:endParaRPr>
            </a:p>
            <a:p>
              <a:pPr marL="0" lvl="0" indent="0" algn="l" rtl="0">
                <a:lnSpc>
                  <a:spcPct val="115000"/>
                </a:lnSpc>
                <a:spcBef>
                  <a:spcPts val="1000"/>
                </a:spcBef>
                <a:spcAft>
                  <a:spcPts val="0"/>
                </a:spcAft>
                <a:buNone/>
              </a:pPr>
              <a:r>
                <a:rPr lang="en-GB">
                  <a:latin typeface="Chivo"/>
                  <a:ea typeface="Chivo"/>
                  <a:cs typeface="Chivo"/>
                  <a:sym typeface="Chivo"/>
                </a:rPr>
                <a:t>What does keeping children safe</a:t>
              </a:r>
              <a:br>
                <a:rPr lang="en-GB">
                  <a:latin typeface="Chivo"/>
                  <a:ea typeface="Chivo"/>
                  <a:cs typeface="Chivo"/>
                  <a:sym typeface="Chivo"/>
                </a:rPr>
              </a:br>
              <a:r>
                <a:rPr lang="en-GB">
                  <a:latin typeface="Chivo"/>
                  <a:ea typeface="Chivo"/>
                  <a:cs typeface="Chivo"/>
                  <a:sym typeface="Chivo"/>
                </a:rPr>
                <a:t>actually mean to you and your role?</a:t>
              </a:r>
              <a:endParaRPr sz="1100">
                <a:latin typeface="Chivo"/>
                <a:ea typeface="Chivo"/>
                <a:cs typeface="Chivo"/>
                <a:sym typeface="Chivo"/>
              </a:endParaRPr>
            </a:p>
          </p:txBody>
        </p:sp>
        <p:pic>
          <p:nvPicPr>
            <p:cNvPr id="153" name="Google Shape;153;p52" title="Asset 13.png"/>
            <p:cNvPicPr preferRelativeResize="0"/>
            <p:nvPr/>
          </p:nvPicPr>
          <p:blipFill>
            <a:blip r:embed="rId3">
              <a:alphaModFix/>
            </a:blip>
            <a:stretch>
              <a:fillRect/>
            </a:stretch>
          </p:blipFill>
          <p:spPr>
            <a:xfrm>
              <a:off x="7923182" y="3286788"/>
              <a:ext cx="775950" cy="1024500"/>
            </a:xfrm>
            <a:prstGeom prst="rect">
              <a:avLst/>
            </a:prstGeom>
            <a:noFill/>
            <a:ln>
              <a:noFill/>
            </a:ln>
          </p:spPr>
        </p:pic>
      </p:grpSp>
      <p:pic>
        <p:nvPicPr>
          <p:cNvPr id="154" name="Google Shape;154;p52" title="HST_INSET-Pack-2026_Invisible-Backpack_01.png"/>
          <p:cNvPicPr preferRelativeResize="0"/>
          <p:nvPr/>
        </p:nvPicPr>
        <p:blipFill>
          <a:blip r:embed="rId4">
            <a:alphaModFix/>
          </a:blip>
          <a:stretch>
            <a:fillRect/>
          </a:stretch>
        </p:blipFill>
        <p:spPr>
          <a:xfrm>
            <a:off x="183087" y="0"/>
            <a:ext cx="4160578"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2" name="Online Media 1" title="Safeguarding - INSET pack 2026">
            <a:hlinkClick r:id="" action="ppaction://media"/>
            <a:extLst>
              <a:ext uri="{FF2B5EF4-FFF2-40B4-BE49-F238E27FC236}">
                <a16:creationId xmlns:a16="http://schemas.microsoft.com/office/drawing/2014/main" id="{249BF2AB-132D-FED3-4FA0-1EE4E17CC89A}"/>
              </a:ext>
            </a:extLst>
          </p:cNvPr>
          <p:cNvPicPr>
            <a:picLocks noRot="1" noChangeAspect="1"/>
          </p:cNvPicPr>
          <p:nvPr>
            <a:videoFile r:link="rId1"/>
          </p:nvPr>
        </p:nvPicPr>
        <p:blipFill>
          <a:blip r:embed="rId4"/>
          <a:stretch>
            <a:fillRect/>
          </a:stretch>
        </p:blipFill>
        <p:spPr>
          <a:xfrm>
            <a:off x="559103" y="306236"/>
            <a:ext cx="8025793" cy="45310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54"/>
          <p:cNvSpPr txBox="1">
            <a:spLocks noGrp="1"/>
          </p:cNvSpPr>
          <p:nvPr>
            <p:ph type="title" idx="4294967295"/>
          </p:nvPr>
        </p:nvSpPr>
        <p:spPr>
          <a:xfrm>
            <a:off x="270000" y="270000"/>
            <a:ext cx="87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What we’ll explore today</a:t>
            </a:r>
            <a:endParaRPr sz="3020"/>
          </a:p>
        </p:txBody>
      </p:sp>
      <p:grpSp>
        <p:nvGrpSpPr>
          <p:cNvPr id="165" name="Google Shape;165;p54"/>
          <p:cNvGrpSpPr/>
          <p:nvPr/>
        </p:nvGrpSpPr>
        <p:grpSpPr>
          <a:xfrm>
            <a:off x="6208200" y="3087953"/>
            <a:ext cx="2638800" cy="1549500"/>
            <a:chOff x="6208200" y="3087953"/>
            <a:chExt cx="2638800" cy="1549500"/>
          </a:xfrm>
        </p:grpSpPr>
        <p:sp>
          <p:nvSpPr>
            <p:cNvPr id="166" name="Google Shape;166;p54"/>
            <p:cNvSpPr/>
            <p:nvPr/>
          </p:nvSpPr>
          <p:spPr>
            <a:xfrm flipH="1">
              <a:off x="6208200" y="3087953"/>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6</a:t>
              </a:r>
              <a:r>
                <a:rPr lang="en-GB" sz="1200" b="1">
                  <a:latin typeface="Chivo"/>
                  <a:ea typeface="Chivo"/>
                  <a:cs typeface="Chivo"/>
                  <a:sym typeface="Chivo"/>
                </a:rPr>
                <a:t>: Further resources</a:t>
              </a:r>
              <a:br>
                <a:rPr lang="en-GB" sz="1200" b="1">
                  <a:latin typeface="Chivo"/>
                  <a:ea typeface="Chivo"/>
                  <a:cs typeface="Chivo"/>
                  <a:sym typeface="Chivo"/>
                </a:rPr>
              </a:br>
              <a:r>
                <a:rPr lang="en-GB" sz="1200" b="1">
                  <a:latin typeface="Chivo"/>
                  <a:ea typeface="Chivo"/>
                  <a:cs typeface="Chivo"/>
                  <a:sym typeface="Chivo"/>
                </a:rPr>
                <a:t>and support</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Ensuring that you have access to the support you need, and looking at our next steps for CPD.</a:t>
              </a:r>
              <a:endParaRPr sz="1200">
                <a:latin typeface="Chivo"/>
                <a:ea typeface="Chivo"/>
                <a:cs typeface="Chivo"/>
                <a:sym typeface="Chivo"/>
              </a:endParaRPr>
            </a:p>
          </p:txBody>
        </p:sp>
        <p:pic>
          <p:nvPicPr>
            <p:cNvPr id="167" name="Google Shape;167;p54" title="Further Resources.png"/>
            <p:cNvPicPr preferRelativeResize="0"/>
            <p:nvPr/>
          </p:nvPicPr>
          <p:blipFill>
            <a:blip r:embed="rId3">
              <a:alphaModFix/>
            </a:blip>
            <a:stretch>
              <a:fillRect/>
            </a:stretch>
          </p:blipFill>
          <p:spPr>
            <a:xfrm>
              <a:off x="8346025" y="3240051"/>
              <a:ext cx="392777" cy="392777"/>
            </a:xfrm>
            <a:prstGeom prst="rect">
              <a:avLst/>
            </a:prstGeom>
            <a:noFill/>
            <a:ln>
              <a:noFill/>
            </a:ln>
          </p:spPr>
        </p:pic>
      </p:grpSp>
      <p:grpSp>
        <p:nvGrpSpPr>
          <p:cNvPr id="168" name="Google Shape;168;p54"/>
          <p:cNvGrpSpPr/>
          <p:nvPr/>
        </p:nvGrpSpPr>
        <p:grpSpPr>
          <a:xfrm>
            <a:off x="297000" y="3087953"/>
            <a:ext cx="2638800" cy="1549500"/>
            <a:chOff x="297000" y="3087953"/>
            <a:chExt cx="2638800" cy="1549500"/>
          </a:xfrm>
        </p:grpSpPr>
        <p:sp>
          <p:nvSpPr>
            <p:cNvPr id="169" name="Google Shape;169;p54"/>
            <p:cNvSpPr/>
            <p:nvPr/>
          </p:nvSpPr>
          <p:spPr>
            <a:xfrm flipH="1">
              <a:off x="297000" y="3087953"/>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4</a:t>
              </a:r>
              <a:r>
                <a:rPr lang="en-GB" sz="1200" b="1">
                  <a:latin typeface="Chivo"/>
                  <a:ea typeface="Chivo"/>
                  <a:cs typeface="Chivo"/>
                  <a:sym typeface="Chivo"/>
                </a:rPr>
                <a:t>: Responding to and</a:t>
              </a:r>
              <a:br>
                <a:rPr lang="en-GB" sz="1200" b="1">
                  <a:latin typeface="Chivo"/>
                  <a:ea typeface="Chivo"/>
                  <a:cs typeface="Chivo"/>
                  <a:sym typeface="Chivo"/>
                </a:rPr>
              </a:br>
              <a:r>
                <a:rPr lang="en-GB" sz="1200" b="1">
                  <a:latin typeface="Chivo"/>
                  <a:ea typeface="Chivo"/>
                  <a:cs typeface="Chivo"/>
                  <a:sym typeface="Chivo"/>
                </a:rPr>
                <a:t>sharing concerns</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How we should respond to, and share any safeguarding concerns in our school.</a:t>
              </a:r>
              <a:endParaRPr sz="1200">
                <a:latin typeface="Chivo"/>
                <a:ea typeface="Chivo"/>
                <a:cs typeface="Chivo"/>
                <a:sym typeface="Chivo"/>
              </a:endParaRPr>
            </a:p>
          </p:txBody>
        </p:sp>
        <p:pic>
          <p:nvPicPr>
            <p:cNvPr id="170" name="Google Shape;170;p54" title="Recording and Reporting Concerns.png"/>
            <p:cNvPicPr preferRelativeResize="0"/>
            <p:nvPr/>
          </p:nvPicPr>
          <p:blipFill>
            <a:blip r:embed="rId4">
              <a:alphaModFix/>
            </a:blip>
            <a:stretch>
              <a:fillRect/>
            </a:stretch>
          </p:blipFill>
          <p:spPr>
            <a:xfrm>
              <a:off x="2456951" y="3240050"/>
              <a:ext cx="392777" cy="392777"/>
            </a:xfrm>
            <a:prstGeom prst="rect">
              <a:avLst/>
            </a:prstGeom>
            <a:noFill/>
            <a:ln>
              <a:noFill/>
            </a:ln>
          </p:spPr>
        </p:pic>
      </p:grpSp>
      <p:grpSp>
        <p:nvGrpSpPr>
          <p:cNvPr id="171" name="Google Shape;171;p54"/>
          <p:cNvGrpSpPr/>
          <p:nvPr/>
        </p:nvGrpSpPr>
        <p:grpSpPr>
          <a:xfrm>
            <a:off x="3279600" y="3087953"/>
            <a:ext cx="2638800" cy="1549500"/>
            <a:chOff x="3279600" y="3087953"/>
            <a:chExt cx="2638800" cy="1549500"/>
          </a:xfrm>
        </p:grpSpPr>
        <p:sp>
          <p:nvSpPr>
            <p:cNvPr id="172" name="Google Shape;172;p54"/>
            <p:cNvSpPr/>
            <p:nvPr/>
          </p:nvSpPr>
          <p:spPr>
            <a:xfrm flipH="1">
              <a:off x="3279600" y="3087953"/>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5</a:t>
              </a:r>
              <a:r>
                <a:rPr lang="en-GB" sz="1200" b="1">
                  <a:latin typeface="Chivo"/>
                  <a:ea typeface="Chivo"/>
                  <a:cs typeface="Chivo"/>
                  <a:sym typeface="Chivo"/>
                </a:rPr>
                <a:t>: Safeguarding culture</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Creating and maintaining an effective safeguarding culture.</a:t>
              </a:r>
              <a:endParaRPr sz="1200">
                <a:latin typeface="Chivo"/>
                <a:ea typeface="Chivo"/>
                <a:cs typeface="Chivo"/>
                <a:sym typeface="Chivo"/>
              </a:endParaRPr>
            </a:p>
          </p:txBody>
        </p:sp>
        <p:pic>
          <p:nvPicPr>
            <p:cNvPr id="173" name="Google Shape;173;p54" title="Safeguarding Culture.png"/>
            <p:cNvPicPr preferRelativeResize="0"/>
            <p:nvPr/>
          </p:nvPicPr>
          <p:blipFill>
            <a:blip r:embed="rId5">
              <a:alphaModFix/>
            </a:blip>
            <a:stretch>
              <a:fillRect/>
            </a:stretch>
          </p:blipFill>
          <p:spPr>
            <a:xfrm>
              <a:off x="5401487" y="3240050"/>
              <a:ext cx="392777" cy="392777"/>
            </a:xfrm>
            <a:prstGeom prst="rect">
              <a:avLst/>
            </a:prstGeom>
            <a:noFill/>
            <a:ln>
              <a:noFill/>
            </a:ln>
          </p:spPr>
        </p:pic>
      </p:grpSp>
      <p:grpSp>
        <p:nvGrpSpPr>
          <p:cNvPr id="174" name="Google Shape;174;p54"/>
          <p:cNvGrpSpPr/>
          <p:nvPr/>
        </p:nvGrpSpPr>
        <p:grpSpPr>
          <a:xfrm>
            <a:off x="297000" y="1266625"/>
            <a:ext cx="2638800" cy="1549500"/>
            <a:chOff x="297000" y="1266625"/>
            <a:chExt cx="2638800" cy="1549500"/>
          </a:xfrm>
        </p:grpSpPr>
        <p:sp>
          <p:nvSpPr>
            <p:cNvPr id="175" name="Google Shape;175;p54"/>
            <p:cNvSpPr/>
            <p:nvPr/>
          </p:nvSpPr>
          <p:spPr>
            <a:xfrm flipH="1">
              <a:off x="297000" y="1266625"/>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1</a:t>
              </a:r>
              <a:r>
                <a:rPr lang="en-GB" sz="1200" b="1">
                  <a:latin typeface="Chivo"/>
                  <a:ea typeface="Chivo"/>
                  <a:cs typeface="Chivo"/>
                  <a:sym typeface="Chivo"/>
                </a:rPr>
                <a:t>: Statutory guidance</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Recent updates to statutory safeguarding guidance for 2026, including KCSIE and WTSC.</a:t>
              </a:r>
              <a:endParaRPr sz="1200">
                <a:latin typeface="Chivo"/>
                <a:ea typeface="Chivo"/>
                <a:cs typeface="Chivo"/>
                <a:sym typeface="Chivo"/>
              </a:endParaRPr>
            </a:p>
          </p:txBody>
        </p:sp>
        <p:pic>
          <p:nvPicPr>
            <p:cNvPr id="176" name="Google Shape;176;p54" title="Statuory Safeguarding Guidance.png"/>
            <p:cNvPicPr preferRelativeResize="0"/>
            <p:nvPr/>
          </p:nvPicPr>
          <p:blipFill>
            <a:blip r:embed="rId6">
              <a:alphaModFix/>
            </a:blip>
            <a:stretch>
              <a:fillRect/>
            </a:stretch>
          </p:blipFill>
          <p:spPr>
            <a:xfrm>
              <a:off x="2456938" y="1365088"/>
              <a:ext cx="392777" cy="392777"/>
            </a:xfrm>
            <a:prstGeom prst="rect">
              <a:avLst/>
            </a:prstGeom>
            <a:noFill/>
            <a:ln>
              <a:noFill/>
            </a:ln>
          </p:spPr>
        </p:pic>
      </p:grpSp>
      <p:grpSp>
        <p:nvGrpSpPr>
          <p:cNvPr id="177" name="Google Shape;177;p54"/>
          <p:cNvGrpSpPr/>
          <p:nvPr/>
        </p:nvGrpSpPr>
        <p:grpSpPr>
          <a:xfrm>
            <a:off x="3279600" y="1266625"/>
            <a:ext cx="2638800" cy="1549500"/>
            <a:chOff x="3279600" y="1266625"/>
            <a:chExt cx="2638800" cy="1549500"/>
          </a:xfrm>
        </p:grpSpPr>
        <p:sp>
          <p:nvSpPr>
            <p:cNvPr id="178" name="Google Shape;178;p54"/>
            <p:cNvSpPr/>
            <p:nvPr/>
          </p:nvSpPr>
          <p:spPr>
            <a:xfrm flipH="1">
              <a:off x="3279600" y="1266625"/>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2</a:t>
              </a:r>
              <a:r>
                <a:rPr lang="en-GB" sz="1200" b="1">
                  <a:latin typeface="Chivo"/>
                  <a:ea typeface="Chivo"/>
                  <a:cs typeface="Chivo"/>
                  <a:sym typeface="Chivo"/>
                </a:rPr>
                <a:t>. Types of abuse</a:t>
              </a:r>
              <a:endParaRPr sz="1200">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The four main types of abuse</a:t>
              </a:r>
              <a:br>
                <a:rPr lang="en-GB" sz="1100">
                  <a:latin typeface="Chivo"/>
                  <a:ea typeface="Chivo"/>
                  <a:cs typeface="Chivo"/>
                  <a:sym typeface="Chivo"/>
                </a:rPr>
              </a:br>
              <a:r>
                <a:rPr lang="en-GB" sz="1100">
                  <a:latin typeface="Chivo"/>
                  <a:ea typeface="Chivo"/>
                  <a:cs typeface="Chivo"/>
                  <a:sym typeface="Chivo"/>
                </a:rPr>
                <a:t>and signs to look out for.</a:t>
              </a:r>
              <a:endParaRPr sz="1200">
                <a:latin typeface="Chivo"/>
                <a:ea typeface="Chivo"/>
                <a:cs typeface="Chivo"/>
                <a:sym typeface="Chivo"/>
              </a:endParaRPr>
            </a:p>
          </p:txBody>
        </p:sp>
        <p:pic>
          <p:nvPicPr>
            <p:cNvPr id="179" name="Google Shape;179;p54" title="Types of Abuse_1.png"/>
            <p:cNvPicPr preferRelativeResize="0"/>
            <p:nvPr/>
          </p:nvPicPr>
          <p:blipFill>
            <a:blip r:embed="rId7">
              <a:alphaModFix/>
            </a:blip>
            <a:stretch>
              <a:fillRect/>
            </a:stretch>
          </p:blipFill>
          <p:spPr>
            <a:xfrm>
              <a:off x="5401476" y="1365088"/>
              <a:ext cx="392777" cy="392777"/>
            </a:xfrm>
            <a:prstGeom prst="rect">
              <a:avLst/>
            </a:prstGeom>
            <a:noFill/>
            <a:ln>
              <a:noFill/>
            </a:ln>
          </p:spPr>
        </p:pic>
      </p:grpSp>
      <p:grpSp>
        <p:nvGrpSpPr>
          <p:cNvPr id="180" name="Google Shape;180;p54"/>
          <p:cNvGrpSpPr/>
          <p:nvPr/>
        </p:nvGrpSpPr>
        <p:grpSpPr>
          <a:xfrm>
            <a:off x="6208200" y="1266625"/>
            <a:ext cx="2638800" cy="1549500"/>
            <a:chOff x="6208200" y="1266625"/>
            <a:chExt cx="2638800" cy="1549500"/>
          </a:xfrm>
        </p:grpSpPr>
        <p:sp>
          <p:nvSpPr>
            <p:cNvPr id="181" name="Google Shape;181;p54"/>
            <p:cNvSpPr/>
            <p:nvPr/>
          </p:nvSpPr>
          <p:spPr>
            <a:xfrm flipH="1">
              <a:off x="6208200" y="1266625"/>
              <a:ext cx="26388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solidFill>
                    <a:schemeClr val="accent3"/>
                  </a:solidFill>
                  <a:latin typeface="Chivo"/>
                  <a:ea typeface="Chivo"/>
                  <a:cs typeface="Chivo"/>
                  <a:sym typeface="Chivo"/>
                </a:rPr>
                <a:t>3</a:t>
              </a:r>
              <a:r>
                <a:rPr lang="en-GB" sz="1200" b="1">
                  <a:latin typeface="Chivo"/>
                  <a:ea typeface="Chivo"/>
                  <a:cs typeface="Chivo"/>
                  <a:sym typeface="Chivo"/>
                </a:rPr>
                <a:t>: Safeguarding issues</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A variety of specific safeguarding issues to be aware of.</a:t>
              </a:r>
              <a:endParaRPr sz="1200">
                <a:latin typeface="Chivo"/>
                <a:ea typeface="Chivo"/>
                <a:cs typeface="Chivo"/>
                <a:sym typeface="Chivo"/>
              </a:endParaRPr>
            </a:p>
          </p:txBody>
        </p:sp>
        <p:pic>
          <p:nvPicPr>
            <p:cNvPr id="182" name="Google Shape;182;p54" title="Safeguarding Issues.png"/>
            <p:cNvPicPr preferRelativeResize="0"/>
            <p:nvPr/>
          </p:nvPicPr>
          <p:blipFill>
            <a:blip r:embed="rId8">
              <a:alphaModFix/>
            </a:blip>
            <a:stretch>
              <a:fillRect/>
            </a:stretch>
          </p:blipFill>
          <p:spPr>
            <a:xfrm>
              <a:off x="8345988" y="1365088"/>
              <a:ext cx="392777" cy="392777"/>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55"/>
          <p:cNvSpPr/>
          <p:nvPr/>
        </p:nvSpPr>
        <p:spPr>
          <a:xfrm flipH="1">
            <a:off x="0" y="4494200"/>
            <a:ext cx="9144000" cy="649200"/>
          </a:xfrm>
          <a:prstGeom prst="round1Rect">
            <a:avLst>
              <a:gd name="adj" fmla="val 0"/>
            </a:avLst>
          </a:prstGeom>
          <a:solidFill>
            <a:schemeClr val="accent2"/>
          </a:solid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GB" sz="1200">
                <a:latin typeface="Chivo"/>
                <a:ea typeface="Chivo"/>
                <a:cs typeface="Chivo"/>
                <a:sym typeface="Chivo"/>
              </a:rPr>
              <a:t>        </a:t>
            </a:r>
            <a:r>
              <a:rPr lang="en-GB" sz="1200" b="1">
                <a:latin typeface="Chivo"/>
                <a:ea typeface="Chivo"/>
                <a:cs typeface="Chivo"/>
                <a:sym typeface="Chivo"/>
              </a:rPr>
              <a:t>Remember</a:t>
            </a:r>
            <a:r>
              <a:rPr lang="en-GB" sz="1200">
                <a:latin typeface="Chivo"/>
                <a:ea typeface="Chivo"/>
                <a:cs typeface="Chivo"/>
                <a:sym typeface="Chivo"/>
              </a:rPr>
              <a:t>: You don’t have to be right, but if you have a concern, you must always act on it.</a:t>
            </a:r>
            <a:br>
              <a:rPr lang="en-GB" sz="1200">
                <a:latin typeface="Chivo"/>
                <a:ea typeface="Chivo"/>
                <a:cs typeface="Chivo"/>
                <a:sym typeface="Chivo"/>
              </a:rPr>
            </a:br>
            <a:r>
              <a:rPr lang="en-GB" sz="1200">
                <a:latin typeface="Chivo"/>
                <a:ea typeface="Chivo"/>
                <a:cs typeface="Chivo"/>
                <a:sym typeface="Chivo"/>
              </a:rPr>
              <a:t>        Never underestimate the part you play in protecting children.</a:t>
            </a:r>
            <a:endParaRPr sz="1200">
              <a:solidFill>
                <a:schemeClr val="dk2"/>
              </a:solidFill>
              <a:latin typeface="Chivo Medium"/>
              <a:ea typeface="Chivo Medium"/>
              <a:cs typeface="Chivo Medium"/>
              <a:sym typeface="Chivo Medium"/>
            </a:endParaRPr>
          </a:p>
        </p:txBody>
      </p:sp>
      <p:pic>
        <p:nvPicPr>
          <p:cNvPr id="188" name="Google Shape;188;p55"/>
          <p:cNvPicPr preferRelativeResize="0"/>
          <p:nvPr/>
        </p:nvPicPr>
        <p:blipFill>
          <a:blip r:embed="rId3">
            <a:alphaModFix/>
          </a:blip>
          <a:stretch>
            <a:fillRect/>
          </a:stretch>
        </p:blipFill>
        <p:spPr>
          <a:xfrm>
            <a:off x="136400" y="4494200"/>
            <a:ext cx="649155" cy="649201"/>
          </a:xfrm>
          <a:prstGeom prst="rect">
            <a:avLst/>
          </a:prstGeom>
          <a:noFill/>
          <a:ln>
            <a:noFill/>
          </a:ln>
        </p:spPr>
      </p:pic>
      <p:sp>
        <p:nvSpPr>
          <p:cNvPr id="189" name="Google Shape;189;p55"/>
          <p:cNvSpPr txBox="1">
            <a:spLocks noGrp="1"/>
          </p:cNvSpPr>
          <p:nvPr>
            <p:ph type="title" idx="4294967295"/>
          </p:nvPr>
        </p:nvSpPr>
        <p:spPr>
          <a:xfrm>
            <a:off x="270000" y="1072775"/>
            <a:ext cx="86772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Write your school name here</a:t>
            </a:r>
            <a:endParaRPr sz="3020"/>
          </a:p>
          <a:p>
            <a:pPr marL="0" lvl="0" indent="0" algn="l" rtl="0">
              <a:spcBef>
                <a:spcPts val="0"/>
              </a:spcBef>
              <a:spcAft>
                <a:spcPts val="0"/>
              </a:spcAft>
              <a:buSzPts val="990"/>
              <a:buNone/>
            </a:pPr>
            <a:endParaRPr sz="3020"/>
          </a:p>
        </p:txBody>
      </p:sp>
      <p:sp>
        <p:nvSpPr>
          <p:cNvPr id="190" name="Google Shape;190;p55"/>
          <p:cNvSpPr txBox="1">
            <a:spLocks noGrp="1"/>
          </p:cNvSpPr>
          <p:nvPr>
            <p:ph type="body" idx="4294967295"/>
          </p:nvPr>
        </p:nvSpPr>
        <p:spPr>
          <a:xfrm>
            <a:off x="270000" y="1732148"/>
            <a:ext cx="8677200" cy="42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GB" b="1" dirty="0">
                <a:solidFill>
                  <a:schemeClr val="accent2"/>
                </a:solidFill>
              </a:rPr>
              <a:t>Safeguarding team</a:t>
            </a:r>
            <a:endParaRPr b="1" dirty="0">
              <a:solidFill>
                <a:schemeClr val="accent2"/>
              </a:solidFill>
            </a:endParaRPr>
          </a:p>
        </p:txBody>
      </p:sp>
      <p:sp>
        <p:nvSpPr>
          <p:cNvPr id="191" name="Google Shape;191;p55"/>
          <p:cNvSpPr txBox="1">
            <a:spLocks noGrp="1"/>
          </p:cNvSpPr>
          <p:nvPr>
            <p:ph type="body" idx="4294967295"/>
          </p:nvPr>
        </p:nvSpPr>
        <p:spPr>
          <a:xfrm>
            <a:off x="270000" y="2192120"/>
            <a:ext cx="5690100" cy="1573800"/>
          </a:xfrm>
          <a:prstGeom prst="rect">
            <a:avLst/>
          </a:prstGeom>
        </p:spPr>
        <p:txBody>
          <a:bodyPr spcFirstLastPara="1" wrap="square" lIns="91425" tIns="91425" rIns="91425" bIns="91425" anchor="t" anchorCtr="0">
            <a:normAutofit/>
          </a:bodyPr>
          <a:lstStyle/>
          <a:p>
            <a:pPr marL="457200" lvl="0" indent="-317500" algn="l" rtl="0">
              <a:lnSpc>
                <a:spcPct val="150000"/>
              </a:lnSpc>
              <a:spcBef>
                <a:spcPts val="0"/>
              </a:spcBef>
              <a:spcAft>
                <a:spcPts val="0"/>
              </a:spcAft>
              <a:buClr>
                <a:srgbClr val="000000"/>
              </a:buClr>
              <a:buSzPts val="1400"/>
              <a:buChar char="●"/>
            </a:pPr>
            <a:r>
              <a:rPr lang="en-GB" sz="1400" b="1" i="1">
                <a:solidFill>
                  <a:srgbClr val="000000"/>
                </a:solidFill>
              </a:rPr>
              <a:t>&gt;&gt;INSERT NAME&lt;&lt; </a:t>
            </a:r>
            <a:r>
              <a:rPr lang="en-GB" sz="1400">
                <a:solidFill>
                  <a:srgbClr val="000000"/>
                </a:solidFill>
              </a:rPr>
              <a:t>- Designated Safeguarding Lead (DSL)</a:t>
            </a:r>
            <a:endParaRPr sz="1400">
              <a:solidFill>
                <a:srgbClr val="000000"/>
              </a:solidFill>
            </a:endParaRPr>
          </a:p>
          <a:p>
            <a:pPr marL="457200" lvl="0" indent="-317500" algn="l" rtl="0">
              <a:lnSpc>
                <a:spcPct val="150000"/>
              </a:lnSpc>
              <a:spcBef>
                <a:spcPts val="0"/>
              </a:spcBef>
              <a:spcAft>
                <a:spcPts val="0"/>
              </a:spcAft>
              <a:buClr>
                <a:srgbClr val="000000"/>
              </a:buClr>
              <a:buSzPts val="1400"/>
              <a:buChar char="●"/>
            </a:pPr>
            <a:r>
              <a:rPr lang="en-GB" sz="1400" b="1" i="1">
                <a:solidFill>
                  <a:srgbClr val="000000"/>
                </a:solidFill>
              </a:rPr>
              <a:t>&gt;&gt;INSERT NAME&lt;&lt; </a:t>
            </a:r>
            <a:r>
              <a:rPr lang="en-GB" sz="1400">
                <a:solidFill>
                  <a:srgbClr val="000000"/>
                </a:solidFill>
              </a:rPr>
              <a:t>- Deputy DSL</a:t>
            </a:r>
            <a:br>
              <a:rPr lang="en-GB" sz="1400">
                <a:solidFill>
                  <a:srgbClr val="000000"/>
                </a:solidFill>
              </a:rPr>
            </a:br>
            <a:endParaRPr sz="1400">
              <a:solidFill>
                <a:srgbClr val="000000"/>
              </a:solidFill>
            </a:endParaRPr>
          </a:p>
          <a:p>
            <a:pPr marL="0" lvl="0" indent="0" algn="l" rtl="0">
              <a:spcBef>
                <a:spcPts val="0"/>
              </a:spcBef>
              <a:spcAft>
                <a:spcPts val="0"/>
              </a:spcAft>
              <a:buNone/>
            </a:pPr>
            <a:r>
              <a:rPr lang="en-GB" sz="1100">
                <a:solidFill>
                  <a:srgbClr val="000000"/>
                </a:solidFill>
              </a:rPr>
              <a:t>If you have any questions, need advice, or feel overwhelmed by a situation,</a:t>
            </a:r>
            <a:br>
              <a:rPr lang="en-GB" sz="1100">
                <a:solidFill>
                  <a:srgbClr val="000000"/>
                </a:solidFill>
              </a:rPr>
            </a:br>
            <a:r>
              <a:rPr lang="en-GB" sz="1100">
                <a:solidFill>
                  <a:srgbClr val="000000"/>
                </a:solidFill>
              </a:rPr>
              <a:t>please contact us.</a:t>
            </a:r>
            <a:endParaRPr sz="1400">
              <a:solidFill>
                <a:srgbClr val="000000"/>
              </a:solidFill>
            </a:endParaRPr>
          </a:p>
        </p:txBody>
      </p:sp>
      <p:pic>
        <p:nvPicPr>
          <p:cNvPr id="192" name="Google Shape;192;p55" title="HST_INSET-Pack-2026_Safeguarding-Umbrella-Books_01.png"/>
          <p:cNvPicPr preferRelativeResize="0"/>
          <p:nvPr/>
        </p:nvPicPr>
        <p:blipFill>
          <a:blip r:embed="rId4">
            <a:alphaModFix/>
          </a:blip>
          <a:stretch>
            <a:fillRect/>
          </a:stretch>
        </p:blipFill>
        <p:spPr>
          <a:xfrm>
            <a:off x="5960100" y="520178"/>
            <a:ext cx="2987100" cy="362099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56" title="HST_Inset-Pack-2026_Title-Slides_01-01.png"/>
          <p:cNvPicPr preferRelativeResize="0"/>
          <p:nvPr/>
        </p:nvPicPr>
        <p:blipFill rotWithShape="1">
          <a:blip r:embed="rId3">
            <a:alphaModFix/>
          </a:blip>
          <a:srcRect r="-1812"/>
          <a:stretch/>
        </p:blipFill>
        <p:spPr>
          <a:xfrm>
            <a:off x="0" y="0"/>
            <a:ext cx="9144000" cy="5143500"/>
          </a:xfrm>
          <a:prstGeom prst="rect">
            <a:avLst/>
          </a:prstGeom>
          <a:noFill/>
          <a:ln>
            <a:noFill/>
          </a:ln>
        </p:spPr>
      </p:pic>
      <p:sp>
        <p:nvSpPr>
          <p:cNvPr id="198" name="Google Shape;198;p56"/>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199" name="Google Shape;199;p56"/>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1</a:t>
            </a:r>
            <a:endParaRPr/>
          </a:p>
        </p:txBody>
      </p:sp>
      <p:sp>
        <p:nvSpPr>
          <p:cNvPr id="200" name="Google Shape;200;p56"/>
          <p:cNvSpPr txBox="1"/>
          <p:nvPr/>
        </p:nvSpPr>
        <p:spPr>
          <a:xfrm>
            <a:off x="1037850" y="9552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Statutory safeguarding guidance</a:t>
            </a:r>
            <a:endParaRPr sz="3000">
              <a:solidFill>
                <a:srgbClr val="0F1422"/>
              </a:solidFill>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201" name="Google Shape;201;p56"/>
          <p:cNvSpPr txBox="1"/>
          <p:nvPr/>
        </p:nvSpPr>
        <p:spPr>
          <a:xfrm>
            <a:off x="196800" y="16251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57"/>
          <p:cNvSpPr txBox="1">
            <a:spLocks noGrp="1"/>
          </p:cNvSpPr>
          <p:nvPr>
            <p:ph type="title" idx="4294967295"/>
          </p:nvPr>
        </p:nvSpPr>
        <p:spPr>
          <a:xfrm>
            <a:off x="292550" y="371455"/>
            <a:ext cx="3955800" cy="840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2400">
                <a:solidFill>
                  <a:srgbClr val="000000"/>
                </a:solidFill>
              </a:rPr>
              <a:t>Working Together to Safeguard Children (WTSC)</a:t>
            </a:r>
            <a:endParaRPr sz="2400"/>
          </a:p>
        </p:txBody>
      </p:sp>
      <p:sp>
        <p:nvSpPr>
          <p:cNvPr id="207" name="Google Shape;207;p57"/>
          <p:cNvSpPr txBox="1"/>
          <p:nvPr/>
        </p:nvSpPr>
        <p:spPr>
          <a:xfrm>
            <a:off x="4778974" y="371450"/>
            <a:ext cx="3978300" cy="456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endParaRPr sz="1100" b="1">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a:latin typeface="Chivo"/>
                <a:ea typeface="Chivo"/>
                <a:cs typeface="Chivo"/>
                <a:sym typeface="Chivo"/>
              </a:rPr>
              <a:t>Introduction of Family Help. </a:t>
            </a:r>
            <a:r>
              <a:rPr lang="en-GB" sz="1100">
                <a:latin typeface="Chivo"/>
                <a:ea typeface="Chivo"/>
                <a:cs typeface="Chivo"/>
                <a:sym typeface="Chivo"/>
              </a:rPr>
              <a:t>Family Help combines targeted early help and section 17 support to create a “seamless system of help and support for children and families”.</a:t>
            </a:r>
            <a:endParaRPr sz="1100">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a:latin typeface="Chivo"/>
                <a:ea typeface="Chivo"/>
                <a:cs typeface="Chivo"/>
                <a:sym typeface="Chivo"/>
              </a:rPr>
              <a:t>A focus on challenging racism and discrimination. </a:t>
            </a:r>
            <a:r>
              <a:rPr lang="en-GB" sz="1100">
                <a:latin typeface="Chivo"/>
                <a:ea typeface="Chivo"/>
                <a:cs typeface="Chivo"/>
                <a:sym typeface="Chivo"/>
              </a:rPr>
              <a:t>It reinforces expectations on leaders to create inclusive, anti-discriminatory cultures and for practitioners “to challenge racism and discrimination”.</a:t>
            </a:r>
            <a:endParaRPr sz="1100">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a:latin typeface="Chivo"/>
                <a:ea typeface="Chivo"/>
                <a:cs typeface="Chivo"/>
                <a:sym typeface="Chivo"/>
              </a:rPr>
              <a:t>Stronger multi-agency safeguarding arrangements. </a:t>
            </a:r>
            <a:r>
              <a:rPr lang="en-GB" sz="1100">
                <a:latin typeface="Chivo"/>
                <a:ea typeface="Chivo"/>
                <a:cs typeface="Chivo"/>
                <a:sym typeface="Chivo"/>
              </a:rPr>
              <a:t>This includes clearer detail on accountability structures and how safeguarding partners are inspected.</a:t>
            </a:r>
            <a:endParaRPr sz="1100">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a:latin typeface="Chivo"/>
                <a:ea typeface="Chivo"/>
                <a:cs typeface="Chivo"/>
                <a:sym typeface="Chivo"/>
              </a:rPr>
              <a:t>Learning from serious child safeguarding incidents. </a:t>
            </a:r>
            <a:r>
              <a:rPr lang="en-GB" sz="1100">
                <a:latin typeface="Chivo"/>
                <a:ea typeface="Chivo"/>
                <a:cs typeface="Chivo"/>
                <a:sym typeface="Chivo"/>
              </a:rPr>
              <a:t>This section has been re-structured to ensure safeguarding partners better understand how and when to make “timely, accurate and comprehensive notifications” and engage in the learning process.</a:t>
            </a:r>
            <a:endParaRPr sz="1100">
              <a:latin typeface="Chivo"/>
              <a:ea typeface="Chivo"/>
              <a:cs typeface="Chivo"/>
              <a:sym typeface="Chivo"/>
            </a:endParaRPr>
          </a:p>
        </p:txBody>
      </p:sp>
      <p:sp>
        <p:nvSpPr>
          <p:cNvPr id="208" name="Google Shape;208;p57"/>
          <p:cNvSpPr txBox="1">
            <a:spLocks noGrp="1"/>
          </p:cNvSpPr>
          <p:nvPr>
            <p:ph type="body" idx="4294967295"/>
          </p:nvPr>
        </p:nvSpPr>
        <p:spPr>
          <a:xfrm>
            <a:off x="315075" y="4606194"/>
            <a:ext cx="3833400" cy="36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hlink"/>
                </a:solidFill>
                <a:uFill>
                  <a:noFill/>
                </a:uFill>
                <a:hlinkClick r:id="rId3"/>
              </a:rPr>
              <a:t>   </a:t>
            </a:r>
            <a:r>
              <a:rPr lang="en-GB" sz="1200" u="sng">
                <a:solidFill>
                  <a:schemeClr val="hlink"/>
                </a:solidFill>
                <a:latin typeface="Chivo SemiBold"/>
                <a:ea typeface="Chivo SemiBold"/>
                <a:cs typeface="Chivo SemiBold"/>
                <a:sym typeface="Chivo SemiBold"/>
                <a:hlinkClick r:id="rId4"/>
              </a:rPr>
              <a:t>Documents linked here</a:t>
            </a:r>
            <a:endParaRPr sz="1200">
              <a:solidFill>
                <a:schemeClr val="accent3"/>
              </a:solidFill>
              <a:latin typeface="Chivo SemiBold"/>
              <a:ea typeface="Chivo SemiBold"/>
              <a:cs typeface="Chivo SemiBold"/>
              <a:sym typeface="Chivo SemiBold"/>
            </a:endParaRPr>
          </a:p>
        </p:txBody>
      </p:sp>
      <p:pic>
        <p:nvPicPr>
          <p:cNvPr id="209" name="Google Shape;209;p57"/>
          <p:cNvPicPr preferRelativeResize="0"/>
          <p:nvPr/>
        </p:nvPicPr>
        <p:blipFill>
          <a:blip r:embed="rId5">
            <a:alphaModFix/>
          </a:blip>
          <a:stretch>
            <a:fillRect/>
          </a:stretch>
        </p:blipFill>
        <p:spPr>
          <a:xfrm>
            <a:off x="270000" y="4666614"/>
            <a:ext cx="201250" cy="201250"/>
          </a:xfrm>
          <a:prstGeom prst="rect">
            <a:avLst/>
          </a:prstGeom>
          <a:noFill/>
          <a:ln>
            <a:noFill/>
          </a:ln>
        </p:spPr>
      </p:pic>
      <p:sp>
        <p:nvSpPr>
          <p:cNvPr id="210" name="Google Shape;210;p57"/>
          <p:cNvSpPr txBox="1"/>
          <p:nvPr/>
        </p:nvSpPr>
        <p:spPr>
          <a:xfrm>
            <a:off x="4841700" y="371450"/>
            <a:ext cx="2638500" cy="267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latin typeface="Chivo SemiBold"/>
                <a:ea typeface="Chivo SemiBold"/>
                <a:cs typeface="Chivo SemiBold"/>
                <a:sym typeface="Chivo SemiBold"/>
              </a:rPr>
              <a:t>Updates from the 2026 guidance:</a:t>
            </a:r>
            <a:endParaRPr sz="1200">
              <a:latin typeface="Chivo SemiBold"/>
              <a:ea typeface="Chivo SemiBold"/>
              <a:cs typeface="Chivo SemiBold"/>
              <a:sym typeface="Chivo SemiBold"/>
            </a:endParaRPr>
          </a:p>
        </p:txBody>
      </p:sp>
      <p:pic>
        <p:nvPicPr>
          <p:cNvPr id="211" name="Google Shape;211;p57" title="Screenshot 2026-07-08 at 11.37.53.png"/>
          <p:cNvPicPr preferRelativeResize="0"/>
          <p:nvPr/>
        </p:nvPicPr>
        <p:blipFill>
          <a:blip r:embed="rId6">
            <a:alphaModFix/>
          </a:blip>
          <a:stretch>
            <a:fillRect/>
          </a:stretch>
        </p:blipFill>
        <p:spPr>
          <a:xfrm>
            <a:off x="2606460" y="2543250"/>
            <a:ext cx="1641890" cy="2324625"/>
          </a:xfrm>
          <a:prstGeom prst="rect">
            <a:avLst/>
          </a:prstGeom>
          <a:noFill/>
          <a:ln>
            <a:noFill/>
          </a:ln>
          <a:effectLst>
            <a:outerShdw blurRad="185738" dist="57150" dir="4800000" algn="bl" rotWithShape="0">
              <a:srgbClr val="000000">
                <a:alpha val="50000"/>
              </a:srgbClr>
            </a:outerShdw>
          </a:effectLst>
        </p:spPr>
      </p:pic>
      <p:sp>
        <p:nvSpPr>
          <p:cNvPr id="212" name="Google Shape;212;p57"/>
          <p:cNvSpPr txBox="1"/>
          <p:nvPr/>
        </p:nvSpPr>
        <p:spPr>
          <a:xfrm>
            <a:off x="270000" y="1429600"/>
            <a:ext cx="3955800" cy="89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accent2"/>
                </a:solidFill>
                <a:latin typeface="Chivo"/>
                <a:ea typeface="Chivo"/>
                <a:cs typeface="Chivo"/>
                <a:sym typeface="Chivo"/>
              </a:rPr>
              <a:t>Recognises that safeguarding is most effective when everyone involved works together collaboratively. </a:t>
            </a:r>
            <a:endParaRPr b="1">
              <a:solidFill>
                <a:schemeClr val="accent2"/>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58"/>
          <p:cNvSpPr txBox="1">
            <a:spLocks noGrp="1"/>
          </p:cNvSpPr>
          <p:nvPr>
            <p:ph type="title" idx="4294967295"/>
          </p:nvPr>
        </p:nvSpPr>
        <p:spPr>
          <a:xfrm>
            <a:off x="292550" y="371455"/>
            <a:ext cx="3955800" cy="840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2400">
                <a:solidFill>
                  <a:srgbClr val="000000"/>
                </a:solidFill>
              </a:rPr>
              <a:t>Keeping Children Safe in Education (KCSIE)</a:t>
            </a:r>
            <a:endParaRPr sz="2400"/>
          </a:p>
        </p:txBody>
      </p:sp>
      <p:sp>
        <p:nvSpPr>
          <p:cNvPr id="218" name="Google Shape;218;p58"/>
          <p:cNvSpPr txBox="1"/>
          <p:nvPr/>
        </p:nvSpPr>
        <p:spPr>
          <a:xfrm>
            <a:off x="270000" y="1429600"/>
            <a:ext cx="39558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accent2"/>
                </a:solidFill>
                <a:latin typeface="Chivo"/>
                <a:ea typeface="Chivo"/>
                <a:cs typeface="Chivo"/>
                <a:sym typeface="Chivo"/>
              </a:rPr>
              <a:t>Statutory guidance for schools and colleges on safeguarding children.</a:t>
            </a:r>
            <a:endParaRPr sz="1700" b="1">
              <a:solidFill>
                <a:schemeClr val="accent2"/>
              </a:solidFill>
              <a:latin typeface="Chivo"/>
              <a:ea typeface="Chivo"/>
              <a:cs typeface="Chivo"/>
              <a:sym typeface="Chivo"/>
            </a:endParaRPr>
          </a:p>
        </p:txBody>
      </p:sp>
      <p:sp>
        <p:nvSpPr>
          <p:cNvPr id="219" name="Google Shape;219;p58"/>
          <p:cNvSpPr txBox="1">
            <a:spLocks noGrp="1"/>
          </p:cNvSpPr>
          <p:nvPr>
            <p:ph type="body" idx="4294967295"/>
          </p:nvPr>
        </p:nvSpPr>
        <p:spPr>
          <a:xfrm>
            <a:off x="315075" y="4606194"/>
            <a:ext cx="3833400" cy="36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hlink"/>
                </a:solidFill>
                <a:uFill>
                  <a:noFill/>
                </a:uFill>
                <a:hlinkClick r:id="rId3"/>
              </a:rPr>
              <a:t>   </a:t>
            </a:r>
            <a:r>
              <a:rPr lang="en-GB" sz="1200" u="sng">
                <a:solidFill>
                  <a:schemeClr val="hlink"/>
                </a:solidFill>
                <a:latin typeface="Chivo SemiBold"/>
                <a:ea typeface="Chivo SemiBold"/>
                <a:cs typeface="Chivo SemiBold"/>
                <a:sym typeface="Chivo SemiBold"/>
                <a:hlinkClick r:id="rId3"/>
              </a:rPr>
              <a:t>Documents linked here</a:t>
            </a:r>
            <a:endParaRPr sz="1200">
              <a:solidFill>
                <a:schemeClr val="accent3"/>
              </a:solidFill>
              <a:latin typeface="Chivo SemiBold"/>
              <a:ea typeface="Chivo SemiBold"/>
              <a:cs typeface="Chivo SemiBold"/>
              <a:sym typeface="Chivo SemiBold"/>
            </a:endParaRPr>
          </a:p>
        </p:txBody>
      </p:sp>
      <p:pic>
        <p:nvPicPr>
          <p:cNvPr id="220" name="Google Shape;220;p58"/>
          <p:cNvPicPr preferRelativeResize="0"/>
          <p:nvPr/>
        </p:nvPicPr>
        <p:blipFill>
          <a:blip r:embed="rId4">
            <a:alphaModFix/>
          </a:blip>
          <a:stretch>
            <a:fillRect/>
          </a:stretch>
        </p:blipFill>
        <p:spPr>
          <a:xfrm>
            <a:off x="270000" y="4666614"/>
            <a:ext cx="201250" cy="201250"/>
          </a:xfrm>
          <a:prstGeom prst="rect">
            <a:avLst/>
          </a:prstGeom>
          <a:noFill/>
          <a:ln>
            <a:noFill/>
          </a:ln>
        </p:spPr>
      </p:pic>
      <p:sp>
        <p:nvSpPr>
          <p:cNvPr id="221" name="Google Shape;221;p58"/>
          <p:cNvSpPr txBox="1"/>
          <p:nvPr/>
        </p:nvSpPr>
        <p:spPr>
          <a:xfrm>
            <a:off x="4841700" y="371450"/>
            <a:ext cx="2638500" cy="267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200">
                <a:latin typeface="Chivo SemiBold"/>
                <a:ea typeface="Chivo SemiBold"/>
                <a:cs typeface="Chivo SemiBold"/>
                <a:sym typeface="Chivo SemiBold"/>
              </a:rPr>
              <a:t>Updates from the 2026 guidance:</a:t>
            </a:r>
            <a:endParaRPr sz="1200">
              <a:latin typeface="Chivo SemiBold"/>
              <a:ea typeface="Chivo SemiBold"/>
              <a:cs typeface="Chivo SemiBold"/>
              <a:sym typeface="Chivo SemiBold"/>
            </a:endParaRPr>
          </a:p>
        </p:txBody>
      </p:sp>
      <p:pic>
        <p:nvPicPr>
          <p:cNvPr id="222" name="Google Shape;222;p58" title="Screenshot 2026-07-08 at 11.52.00.png"/>
          <p:cNvPicPr preferRelativeResize="0"/>
          <p:nvPr/>
        </p:nvPicPr>
        <p:blipFill>
          <a:blip r:embed="rId5">
            <a:alphaModFix/>
          </a:blip>
          <a:stretch>
            <a:fillRect/>
          </a:stretch>
        </p:blipFill>
        <p:spPr>
          <a:xfrm>
            <a:off x="2606450" y="2543250"/>
            <a:ext cx="1641901" cy="2324635"/>
          </a:xfrm>
          <a:prstGeom prst="rect">
            <a:avLst/>
          </a:prstGeom>
          <a:noFill/>
          <a:ln>
            <a:noFill/>
          </a:ln>
          <a:effectLst>
            <a:outerShdw blurRad="185738" dist="57150" dir="4800000" algn="bl" rotWithShape="0">
              <a:srgbClr val="000000">
                <a:alpha val="50000"/>
              </a:srgbClr>
            </a:outerShdw>
          </a:effectLst>
        </p:spPr>
      </p:pic>
      <p:sp>
        <p:nvSpPr>
          <p:cNvPr id="223" name="Google Shape;223;p58"/>
          <p:cNvSpPr txBox="1"/>
          <p:nvPr/>
        </p:nvSpPr>
        <p:spPr>
          <a:xfrm>
            <a:off x="4686887" y="680250"/>
            <a:ext cx="3978300" cy="3726000"/>
          </a:xfrm>
          <a:prstGeom prst="rect">
            <a:avLst/>
          </a:prstGeom>
          <a:noFill/>
          <a:ln>
            <a:noFill/>
          </a:ln>
        </p:spPr>
        <p:txBody>
          <a:bodyPr spcFirstLastPara="1" wrap="square" lIns="91425" tIns="91425" rIns="91425" bIns="91425" anchor="t" anchorCtr="0">
            <a:spAutoFit/>
          </a:bodyPr>
          <a:lstStyle/>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The expectation for mobile-free environments.</a:t>
            </a:r>
            <a:r>
              <a:rPr lang="en-GB" sz="1100" dirty="0">
                <a:latin typeface="Chivo"/>
                <a:ea typeface="Chivo"/>
                <a:cs typeface="Chivo"/>
                <a:sym typeface="Chivo"/>
              </a:rPr>
              <a:t> It reinforces the expectation that “all schools should be mobile phone-free environments by default” throughout the school day to mitigate online risks. It is for schools to decide how best to achieve this within their own unique contexts.</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Addressing serious youth violence</a:t>
            </a:r>
            <a:r>
              <a:rPr lang="en-GB" sz="1100" dirty="0">
                <a:latin typeface="Chivo"/>
                <a:ea typeface="Chivo"/>
                <a:cs typeface="Chivo"/>
                <a:sym typeface="Chivo"/>
              </a:rPr>
              <a:t>. This highlights the requirement for all staff to remain alert to indicators of serious youth violence. It states that “staff should report any concerns about a child carrying or using a weapon (or expressing intent to do so) to the DSL”.</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Chivo"/>
              <a:buChar char="●"/>
            </a:pPr>
            <a:r>
              <a:rPr lang="en-GB" sz="1100" b="1" dirty="0">
                <a:latin typeface="Chivo"/>
                <a:ea typeface="Chivo"/>
                <a:cs typeface="Chivo"/>
                <a:sym typeface="Chivo"/>
              </a:rPr>
              <a:t>Domestic abuse reporting process. </a:t>
            </a:r>
            <a:r>
              <a:rPr lang="en-GB" sz="1100" dirty="0">
                <a:latin typeface="Chivo"/>
                <a:ea typeface="Chivo"/>
                <a:cs typeface="Chivo"/>
                <a:sym typeface="Chivo"/>
              </a:rPr>
              <a:t>This includes new details on Operation Encompass and emphasises the duty to “comply with the data protection laws” during the information-sharing process.</a:t>
            </a:r>
            <a:endParaRPr dirty="0"/>
          </a:p>
        </p:txBody>
      </p:sp>
      <p:sp>
        <p:nvSpPr>
          <p:cNvPr id="224" name="Google Shape;224;p58"/>
          <p:cNvSpPr txBox="1"/>
          <p:nvPr/>
        </p:nvSpPr>
        <p:spPr>
          <a:xfrm>
            <a:off x="4686887" y="371450"/>
            <a:ext cx="4092300" cy="456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endParaRPr sz="1100" b="1"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Updated guidance on children who are questioning their gender</a:t>
            </a:r>
            <a:r>
              <a:rPr lang="en-GB" sz="1100" dirty="0">
                <a:latin typeface="Chivo"/>
                <a:ea typeface="Chivo"/>
                <a:cs typeface="Chivo"/>
                <a:sym typeface="Chivo"/>
              </a:rPr>
              <a:t>. A new section states that schools “should take a very careful approach” in relation to social transition. It also covers the requirements for single-sex facilities.</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New references to generative artificial intelligence in education. </a:t>
            </a:r>
            <a:r>
              <a:rPr lang="en-GB" sz="1100" dirty="0">
                <a:latin typeface="Chivo"/>
                <a:ea typeface="Chivo"/>
                <a:cs typeface="Chivo"/>
                <a:sym typeface="Chivo"/>
              </a:rPr>
              <a:t>The four areas of online risk now reflect the threats of generative AI and further guidance has been provided to address the prevalence of deepfakes.</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Mental health as a safeguarding concern.</a:t>
            </a:r>
            <a:r>
              <a:rPr lang="en-GB" sz="1100" dirty="0">
                <a:latin typeface="Chivo"/>
                <a:ea typeface="Chivo"/>
                <a:cs typeface="Chivo"/>
                <a:sym typeface="Chivo"/>
              </a:rPr>
              <a:t> “All staff should be aware that mental health problems can, in some cases, develop into safeguarding concerns”, where there are indicators of self-harm, suicide, abuse, neglect or exploitation.</a:t>
            </a:r>
            <a:endParaRPr sz="1100" dirty="0">
              <a:latin typeface="Chivo"/>
              <a:ea typeface="Chivo"/>
              <a:cs typeface="Chivo"/>
              <a:sym typeface="Chivo"/>
            </a:endParaRPr>
          </a:p>
          <a:p>
            <a:pPr marL="457200" lvl="0" indent="-298450" algn="l" rtl="0">
              <a:lnSpc>
                <a:spcPct val="115000"/>
              </a:lnSpc>
              <a:spcBef>
                <a:spcPts val="1000"/>
              </a:spcBef>
              <a:spcAft>
                <a:spcPts val="0"/>
              </a:spcAft>
              <a:buSzPts val="1100"/>
              <a:buFont typeface="Raleway"/>
              <a:buChar char="●"/>
            </a:pPr>
            <a:r>
              <a:rPr lang="en-GB" sz="1100" b="1" dirty="0">
                <a:latin typeface="Chivo"/>
                <a:ea typeface="Chivo"/>
                <a:cs typeface="Chivo"/>
                <a:sym typeface="Chivo"/>
              </a:rPr>
              <a:t>Updated filtering and monitoring guidance.</a:t>
            </a:r>
            <a:r>
              <a:rPr lang="en-GB" sz="1100" dirty="0">
                <a:latin typeface="Chivo"/>
                <a:ea typeface="Chivo"/>
                <a:cs typeface="Chivo"/>
                <a:sym typeface="Chivo"/>
              </a:rPr>
              <a:t> Reinforces that schools must ensure “a review of their effectiveness is carried out </a:t>
            </a:r>
            <a:r>
              <a:rPr lang="en-GB" sz="1100" b="1" dirty="0">
                <a:latin typeface="Chivo"/>
                <a:ea typeface="Chivo"/>
                <a:cs typeface="Chivo"/>
                <a:sym typeface="Chivo"/>
              </a:rPr>
              <a:t>at least once every academic year</a:t>
            </a:r>
            <a:r>
              <a:rPr lang="en-GB" sz="1100" dirty="0">
                <a:latin typeface="Chivo"/>
                <a:ea typeface="Chivo"/>
                <a:cs typeface="Chivo"/>
                <a:sym typeface="Chivo"/>
              </a:rPr>
              <a:t>”.</a:t>
            </a:r>
            <a:endParaRPr sz="1100" b="1" dirty="0">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3">
                                            <p:txEl>
                                              <p:pRg st="0" end="0"/>
                                            </p:txEl>
                                          </p:spTgt>
                                        </p:tgtEl>
                                        <p:attrNameLst>
                                          <p:attrName>style.visibility</p:attrName>
                                        </p:attrNameLst>
                                      </p:cBhvr>
                                      <p:to>
                                        <p:strVal val="visible"/>
                                      </p:to>
                                    </p:set>
                                  </p:childTnLst>
                                  <p:subTnLst>
                                    <p:set>
                                      <p:cBhvr override="childStyle">
                                        <p:cTn dur="1" fill="hold" display="0" masterRel="nextClick" afterEffect="1"/>
                                        <p:tgtEl>
                                          <p:spTgt spid="223">
                                            <p:txEl>
                                              <p:pRg st="0" end="0"/>
                                            </p:txEl>
                                          </p:spTgt>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223">
                                            <p:txEl>
                                              <p:pRg st="1" end="1"/>
                                            </p:txEl>
                                          </p:spTgt>
                                        </p:tgtEl>
                                        <p:attrNameLst>
                                          <p:attrName>style.visibility</p:attrName>
                                        </p:attrNameLst>
                                      </p:cBhvr>
                                      <p:to>
                                        <p:strVal val="visible"/>
                                      </p:to>
                                    </p:set>
                                  </p:childTnLst>
                                  <p:subTnLst>
                                    <p:set>
                                      <p:cBhvr override="childStyle">
                                        <p:cTn dur="1" fill="hold" display="0" masterRel="nextClick" afterEffect="1"/>
                                        <p:tgtEl>
                                          <p:spTgt spid="223">
                                            <p:txEl>
                                              <p:pRg st="1" end="1"/>
                                            </p:txEl>
                                          </p:spTgt>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223">
                                            <p:txEl>
                                              <p:pRg st="2" end="2"/>
                                            </p:txEl>
                                          </p:spTgt>
                                        </p:tgtEl>
                                        <p:attrNameLst>
                                          <p:attrName>style.visibility</p:attrName>
                                        </p:attrNameLst>
                                      </p:cBhvr>
                                      <p:to>
                                        <p:strVal val="visible"/>
                                      </p:to>
                                    </p:set>
                                  </p:childTnLst>
                                  <p:subTnLst>
                                    <p:set>
                                      <p:cBhvr override="childStyle">
                                        <p:cTn dur="1" fill="hold" display="0" masterRel="nextClick" afterEffect="1"/>
                                        <p:tgtEl>
                                          <p:spTgt spid="223">
                                            <p:txEl>
                                              <p:pRg st="2" end="2"/>
                                            </p:txEl>
                                          </p:spTgt>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0" build="allAtOnce"/>
      <p:bldP spid="224"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59"/>
          <p:cNvSpPr txBox="1">
            <a:spLocks noGrp="1"/>
          </p:cNvSpPr>
          <p:nvPr>
            <p:ph type="body" idx="4294967295"/>
          </p:nvPr>
        </p:nvSpPr>
        <p:spPr>
          <a:xfrm>
            <a:off x="266775" y="925975"/>
            <a:ext cx="5143800" cy="64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000000"/>
                </a:solidFill>
              </a:rPr>
              <a:t>KCSIE categorises online safety issues into four areas of risk. </a:t>
            </a:r>
            <a:r>
              <a:rPr lang="en-GB" sz="1800">
                <a:solidFill>
                  <a:srgbClr val="000000"/>
                </a:solidFill>
                <a:latin typeface="Chivo SemiBold"/>
                <a:ea typeface="Chivo SemiBold"/>
                <a:cs typeface="Chivo SemiBold"/>
                <a:sym typeface="Chivo SemiBold"/>
              </a:rPr>
              <a:t>Name the four areas</a:t>
            </a:r>
            <a:r>
              <a:rPr lang="en-GB" sz="1800">
                <a:solidFill>
                  <a:srgbClr val="000000"/>
                </a:solidFill>
              </a:rPr>
              <a:t>.</a:t>
            </a:r>
            <a:endParaRPr sz="2500"/>
          </a:p>
        </p:txBody>
      </p:sp>
      <p:sp>
        <p:nvSpPr>
          <p:cNvPr id="230" name="Google Shape;230;p59"/>
          <p:cNvSpPr txBox="1"/>
          <p:nvPr/>
        </p:nvSpPr>
        <p:spPr>
          <a:xfrm>
            <a:off x="266775" y="327013"/>
            <a:ext cx="32595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Test your knowledge</a:t>
            </a:r>
            <a:endParaRPr sz="2400">
              <a:latin typeface="Chivo SemiBold"/>
              <a:ea typeface="Chivo SemiBold"/>
              <a:cs typeface="Chivo SemiBold"/>
              <a:sym typeface="Chivo SemiBold"/>
            </a:endParaRPr>
          </a:p>
        </p:txBody>
      </p:sp>
      <p:sp>
        <p:nvSpPr>
          <p:cNvPr id="231" name="Google Shape;231;p59"/>
          <p:cNvSpPr/>
          <p:nvPr/>
        </p:nvSpPr>
        <p:spPr>
          <a:xfrm flipH="1">
            <a:off x="266775" y="1790313"/>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A</a:t>
            </a:r>
            <a:r>
              <a:rPr lang="en-GB" sz="1600">
                <a:latin typeface="Chivo"/>
                <a:ea typeface="Chivo"/>
                <a:cs typeface="Chivo"/>
                <a:sym typeface="Chivo"/>
              </a:rPr>
              <a:t>: Content, connection, cybersecurity, copyright</a:t>
            </a:r>
            <a:endParaRPr sz="1600">
              <a:solidFill>
                <a:schemeClr val="dk2"/>
              </a:solidFill>
              <a:latin typeface="Chivo"/>
              <a:ea typeface="Chivo"/>
              <a:cs typeface="Chivo"/>
              <a:sym typeface="Chivo"/>
            </a:endParaRPr>
          </a:p>
        </p:txBody>
      </p:sp>
      <p:pic>
        <p:nvPicPr>
          <p:cNvPr id="232" name="Google Shape;232;p59"/>
          <p:cNvPicPr preferRelativeResize="0"/>
          <p:nvPr/>
        </p:nvPicPr>
        <p:blipFill>
          <a:blip r:embed="rId3">
            <a:alphaModFix/>
          </a:blip>
          <a:stretch>
            <a:fillRect/>
          </a:stretch>
        </p:blipFill>
        <p:spPr>
          <a:xfrm>
            <a:off x="6845250" y="270000"/>
            <a:ext cx="2031974" cy="1806976"/>
          </a:xfrm>
          <a:prstGeom prst="rect">
            <a:avLst/>
          </a:prstGeom>
          <a:noFill/>
          <a:ln>
            <a:noFill/>
          </a:ln>
        </p:spPr>
      </p:pic>
      <p:sp>
        <p:nvSpPr>
          <p:cNvPr id="233" name="Google Shape;233;p59"/>
          <p:cNvSpPr/>
          <p:nvPr/>
        </p:nvSpPr>
        <p:spPr>
          <a:xfrm flipH="1">
            <a:off x="266775" y="2601942"/>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B: </a:t>
            </a:r>
            <a:r>
              <a:rPr lang="en-GB" sz="1600">
                <a:latin typeface="Chivo"/>
                <a:ea typeface="Chivo"/>
                <a:cs typeface="Chivo"/>
                <a:sym typeface="Chivo"/>
              </a:rPr>
              <a:t>Cyberbullying, stranger danger, sexting, viruses</a:t>
            </a:r>
            <a:endParaRPr sz="1600">
              <a:solidFill>
                <a:schemeClr val="dk2"/>
              </a:solidFill>
              <a:latin typeface="Chivo"/>
              <a:ea typeface="Chivo"/>
              <a:cs typeface="Chivo"/>
              <a:sym typeface="Chivo"/>
            </a:endParaRPr>
          </a:p>
        </p:txBody>
      </p:sp>
      <p:sp>
        <p:nvSpPr>
          <p:cNvPr id="234" name="Google Shape;234;p59"/>
          <p:cNvSpPr/>
          <p:nvPr/>
        </p:nvSpPr>
        <p:spPr>
          <a:xfrm flipH="1">
            <a:off x="266775" y="3413571"/>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C: </a:t>
            </a:r>
            <a:r>
              <a:rPr lang="en-GB" sz="1600">
                <a:latin typeface="Chivo"/>
                <a:ea typeface="Chivo"/>
                <a:cs typeface="Chivo"/>
                <a:sym typeface="Chivo"/>
              </a:rPr>
              <a:t>Content, contact, cruelty, control</a:t>
            </a:r>
            <a:endParaRPr sz="1600">
              <a:solidFill>
                <a:schemeClr val="dk2"/>
              </a:solidFill>
              <a:latin typeface="Chivo"/>
              <a:ea typeface="Chivo"/>
              <a:cs typeface="Chivo"/>
              <a:sym typeface="Chivo"/>
            </a:endParaRPr>
          </a:p>
        </p:txBody>
      </p:sp>
      <p:sp>
        <p:nvSpPr>
          <p:cNvPr id="235" name="Google Shape;235;p59"/>
          <p:cNvSpPr/>
          <p:nvPr/>
        </p:nvSpPr>
        <p:spPr>
          <a:xfrm flipH="1">
            <a:off x="266775" y="4225200"/>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D: </a:t>
            </a:r>
            <a:r>
              <a:rPr lang="en-GB" sz="1600">
                <a:latin typeface="Chivo"/>
                <a:ea typeface="Chivo"/>
                <a:cs typeface="Chivo"/>
                <a:sym typeface="Chivo"/>
              </a:rPr>
              <a:t>Content, contact, conduct, commerce</a:t>
            </a:r>
            <a:endParaRPr sz="1600">
              <a:solidFill>
                <a:schemeClr val="dk2"/>
              </a:solidFill>
              <a:latin typeface="Chivo"/>
              <a:ea typeface="Chivo"/>
              <a:cs typeface="Chivo"/>
              <a:sym typeface="Chivo"/>
            </a:endParaRPr>
          </a:p>
        </p:txBody>
      </p:sp>
      <p:sp>
        <p:nvSpPr>
          <p:cNvPr id="236" name="Google Shape;236;p59"/>
          <p:cNvSpPr/>
          <p:nvPr/>
        </p:nvSpPr>
        <p:spPr>
          <a:xfrm flipH="1">
            <a:off x="266775" y="4225200"/>
            <a:ext cx="8553000" cy="648300"/>
          </a:xfrm>
          <a:prstGeom prst="round1Rect">
            <a:avLst>
              <a:gd name="adj" fmla="val 16667"/>
            </a:avLst>
          </a:prstGeom>
          <a:solidFill>
            <a:srgbClr val="3DDC97"/>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D: </a:t>
            </a:r>
            <a:r>
              <a:rPr lang="en-GB" sz="1600">
                <a:latin typeface="Chivo"/>
                <a:ea typeface="Chivo"/>
                <a:cs typeface="Chivo"/>
                <a:sym typeface="Chivo"/>
              </a:rPr>
              <a:t>Content, contact, conduct, commerce</a:t>
            </a:r>
            <a:endParaRPr sz="1600">
              <a:solidFill>
                <a:schemeClr val="dk2"/>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60"/>
          <p:cNvSpPr txBox="1">
            <a:spLocks noGrp="1"/>
          </p:cNvSpPr>
          <p:nvPr>
            <p:ph type="body" idx="4294967295"/>
          </p:nvPr>
        </p:nvSpPr>
        <p:spPr>
          <a:xfrm>
            <a:off x="266775" y="925975"/>
            <a:ext cx="4495800" cy="64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000000"/>
                </a:solidFill>
              </a:rPr>
              <a:t>If a child discloses information about abuse to you, what should you</a:t>
            </a:r>
            <a:r>
              <a:rPr lang="en-GB" sz="1800" b="1">
                <a:solidFill>
                  <a:srgbClr val="000000"/>
                </a:solidFill>
              </a:rPr>
              <a:t> not</a:t>
            </a:r>
            <a:r>
              <a:rPr lang="en-GB" sz="1800">
                <a:solidFill>
                  <a:srgbClr val="000000"/>
                </a:solidFill>
              </a:rPr>
              <a:t> do?</a:t>
            </a:r>
            <a:endParaRPr sz="1800"/>
          </a:p>
        </p:txBody>
      </p:sp>
      <p:sp>
        <p:nvSpPr>
          <p:cNvPr id="242" name="Google Shape;242;p60"/>
          <p:cNvSpPr txBox="1"/>
          <p:nvPr/>
        </p:nvSpPr>
        <p:spPr>
          <a:xfrm>
            <a:off x="266775" y="327013"/>
            <a:ext cx="32595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Test your knowledge</a:t>
            </a:r>
            <a:endParaRPr sz="2400">
              <a:latin typeface="Chivo SemiBold"/>
              <a:ea typeface="Chivo SemiBold"/>
              <a:cs typeface="Chivo SemiBold"/>
              <a:sym typeface="Chivo SemiBold"/>
            </a:endParaRPr>
          </a:p>
        </p:txBody>
      </p:sp>
      <p:sp>
        <p:nvSpPr>
          <p:cNvPr id="243" name="Google Shape;243;p60"/>
          <p:cNvSpPr/>
          <p:nvPr/>
        </p:nvSpPr>
        <p:spPr>
          <a:xfrm flipH="1">
            <a:off x="266775" y="1790313"/>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A</a:t>
            </a:r>
            <a:r>
              <a:rPr lang="en-GB" sz="1600">
                <a:latin typeface="Chivo"/>
                <a:ea typeface="Chivo"/>
                <a:cs typeface="Chivo"/>
                <a:sym typeface="Chivo"/>
              </a:rPr>
              <a:t>: Reassure them that they are being taken seriously</a:t>
            </a:r>
            <a:endParaRPr sz="1600">
              <a:solidFill>
                <a:schemeClr val="dk2"/>
              </a:solidFill>
              <a:latin typeface="Chivo"/>
              <a:ea typeface="Chivo"/>
              <a:cs typeface="Chivo"/>
              <a:sym typeface="Chivo"/>
            </a:endParaRPr>
          </a:p>
        </p:txBody>
      </p:sp>
      <p:pic>
        <p:nvPicPr>
          <p:cNvPr id="244" name="Google Shape;244;p60"/>
          <p:cNvPicPr preferRelativeResize="0"/>
          <p:nvPr/>
        </p:nvPicPr>
        <p:blipFill>
          <a:blip r:embed="rId3">
            <a:alphaModFix/>
          </a:blip>
          <a:stretch>
            <a:fillRect/>
          </a:stretch>
        </p:blipFill>
        <p:spPr>
          <a:xfrm>
            <a:off x="6845250" y="270000"/>
            <a:ext cx="2031974" cy="1806976"/>
          </a:xfrm>
          <a:prstGeom prst="rect">
            <a:avLst/>
          </a:prstGeom>
          <a:noFill/>
          <a:ln>
            <a:noFill/>
          </a:ln>
        </p:spPr>
      </p:pic>
      <p:sp>
        <p:nvSpPr>
          <p:cNvPr id="245" name="Google Shape;245;p60"/>
          <p:cNvSpPr/>
          <p:nvPr/>
        </p:nvSpPr>
        <p:spPr>
          <a:xfrm flipH="1">
            <a:off x="266775" y="2601942"/>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B: </a:t>
            </a:r>
            <a:r>
              <a:rPr lang="en-GB" sz="1600">
                <a:latin typeface="Chivo"/>
                <a:ea typeface="Chivo"/>
                <a:cs typeface="Chivo"/>
                <a:sym typeface="Chivo"/>
              </a:rPr>
              <a:t>Promise the child that you’ll keep it a secret</a:t>
            </a:r>
            <a:endParaRPr sz="1600">
              <a:solidFill>
                <a:schemeClr val="dk2"/>
              </a:solidFill>
              <a:latin typeface="Chivo"/>
              <a:ea typeface="Chivo"/>
              <a:cs typeface="Chivo"/>
              <a:sym typeface="Chivo"/>
            </a:endParaRPr>
          </a:p>
        </p:txBody>
      </p:sp>
      <p:sp>
        <p:nvSpPr>
          <p:cNvPr id="246" name="Google Shape;246;p60"/>
          <p:cNvSpPr/>
          <p:nvPr/>
        </p:nvSpPr>
        <p:spPr>
          <a:xfrm flipH="1">
            <a:off x="266775" y="3413571"/>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C: </a:t>
            </a:r>
            <a:r>
              <a:rPr lang="en-GB" sz="1600">
                <a:latin typeface="Chivo"/>
                <a:ea typeface="Chivo"/>
                <a:cs typeface="Chivo"/>
                <a:sym typeface="Chivo"/>
              </a:rPr>
              <a:t>Inform the DSL immediately</a:t>
            </a:r>
            <a:endParaRPr sz="1600">
              <a:solidFill>
                <a:schemeClr val="dk2"/>
              </a:solidFill>
              <a:latin typeface="Chivo"/>
              <a:ea typeface="Chivo"/>
              <a:cs typeface="Chivo"/>
              <a:sym typeface="Chivo"/>
            </a:endParaRPr>
          </a:p>
        </p:txBody>
      </p:sp>
      <p:sp>
        <p:nvSpPr>
          <p:cNvPr id="247" name="Google Shape;247;p60"/>
          <p:cNvSpPr/>
          <p:nvPr/>
        </p:nvSpPr>
        <p:spPr>
          <a:xfrm flipH="1">
            <a:off x="266775" y="4225200"/>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D: </a:t>
            </a:r>
            <a:r>
              <a:rPr lang="en-GB" sz="1600">
                <a:latin typeface="Chivo"/>
                <a:ea typeface="Chivo"/>
                <a:cs typeface="Chivo"/>
                <a:sym typeface="Chivo"/>
              </a:rPr>
              <a:t>All of the above</a:t>
            </a:r>
            <a:endParaRPr sz="1600">
              <a:solidFill>
                <a:schemeClr val="dk2"/>
              </a:solidFill>
              <a:latin typeface="Chivo"/>
              <a:ea typeface="Chivo"/>
              <a:cs typeface="Chivo"/>
              <a:sym typeface="Chivo"/>
            </a:endParaRPr>
          </a:p>
        </p:txBody>
      </p:sp>
      <p:sp>
        <p:nvSpPr>
          <p:cNvPr id="248" name="Google Shape;248;p60"/>
          <p:cNvSpPr/>
          <p:nvPr/>
        </p:nvSpPr>
        <p:spPr>
          <a:xfrm flipH="1">
            <a:off x="266775" y="2601950"/>
            <a:ext cx="8553000" cy="648300"/>
          </a:xfrm>
          <a:prstGeom prst="round1Rect">
            <a:avLst>
              <a:gd name="adj" fmla="val 16667"/>
            </a:avLst>
          </a:prstGeom>
          <a:solidFill>
            <a:srgbClr val="3DDC97"/>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B: </a:t>
            </a:r>
            <a:r>
              <a:rPr lang="en-GB" sz="1600">
                <a:latin typeface="Chivo"/>
                <a:ea typeface="Chivo"/>
                <a:cs typeface="Chivo"/>
                <a:sym typeface="Chivo"/>
              </a:rPr>
              <a:t>Promise the child that you’ll keep it a secret</a:t>
            </a:r>
            <a:endParaRPr sz="1600" b="1">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61"/>
          <p:cNvSpPr txBox="1">
            <a:spLocks noGrp="1"/>
          </p:cNvSpPr>
          <p:nvPr>
            <p:ph type="body" idx="4294967295"/>
          </p:nvPr>
        </p:nvSpPr>
        <p:spPr>
          <a:xfrm>
            <a:off x="266775" y="972325"/>
            <a:ext cx="4495800" cy="5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800">
                <a:solidFill>
                  <a:srgbClr val="000000"/>
                </a:solidFill>
              </a:rPr>
              <a:t>What are the four main types of abuse?</a:t>
            </a:r>
            <a:endParaRPr sz="1800"/>
          </a:p>
        </p:txBody>
      </p:sp>
      <p:sp>
        <p:nvSpPr>
          <p:cNvPr id="254" name="Google Shape;254;p61"/>
          <p:cNvSpPr txBox="1"/>
          <p:nvPr/>
        </p:nvSpPr>
        <p:spPr>
          <a:xfrm>
            <a:off x="266775" y="327013"/>
            <a:ext cx="32595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Test your knowledge</a:t>
            </a:r>
            <a:endParaRPr sz="2400">
              <a:latin typeface="Chivo SemiBold"/>
              <a:ea typeface="Chivo SemiBold"/>
              <a:cs typeface="Chivo SemiBold"/>
              <a:sym typeface="Chivo SemiBold"/>
            </a:endParaRPr>
          </a:p>
        </p:txBody>
      </p:sp>
      <p:sp>
        <p:nvSpPr>
          <p:cNvPr id="255" name="Google Shape;255;p61"/>
          <p:cNvSpPr/>
          <p:nvPr/>
        </p:nvSpPr>
        <p:spPr>
          <a:xfrm flipH="1">
            <a:off x="266775" y="1790313"/>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A</a:t>
            </a:r>
            <a:r>
              <a:rPr lang="en-GB" sz="1600">
                <a:latin typeface="Chivo"/>
                <a:ea typeface="Chivo"/>
                <a:cs typeface="Chivo"/>
                <a:sym typeface="Chivo"/>
              </a:rPr>
              <a:t>: Physical, emotional, sexual, neglect</a:t>
            </a:r>
            <a:endParaRPr sz="1600">
              <a:solidFill>
                <a:schemeClr val="dk2"/>
              </a:solidFill>
              <a:latin typeface="Chivo"/>
              <a:ea typeface="Chivo"/>
              <a:cs typeface="Chivo"/>
              <a:sym typeface="Chivo"/>
            </a:endParaRPr>
          </a:p>
        </p:txBody>
      </p:sp>
      <p:sp>
        <p:nvSpPr>
          <p:cNvPr id="256" name="Google Shape;256;p61"/>
          <p:cNvSpPr/>
          <p:nvPr/>
        </p:nvSpPr>
        <p:spPr>
          <a:xfrm flipH="1">
            <a:off x="266775" y="2601942"/>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B: </a:t>
            </a:r>
            <a:r>
              <a:rPr lang="en-GB" sz="1600">
                <a:latin typeface="Chivo"/>
                <a:ea typeface="Chivo"/>
                <a:cs typeface="Chivo"/>
                <a:sym typeface="Chivo"/>
              </a:rPr>
              <a:t>Physical, sexual, neglect, child-on-child</a:t>
            </a:r>
            <a:endParaRPr sz="1600">
              <a:solidFill>
                <a:schemeClr val="dk2"/>
              </a:solidFill>
              <a:latin typeface="Chivo"/>
              <a:ea typeface="Chivo"/>
              <a:cs typeface="Chivo"/>
              <a:sym typeface="Chivo"/>
            </a:endParaRPr>
          </a:p>
        </p:txBody>
      </p:sp>
      <p:sp>
        <p:nvSpPr>
          <p:cNvPr id="257" name="Google Shape;257;p61"/>
          <p:cNvSpPr/>
          <p:nvPr/>
        </p:nvSpPr>
        <p:spPr>
          <a:xfrm flipH="1">
            <a:off x="266775" y="1803538"/>
            <a:ext cx="8553000" cy="648300"/>
          </a:xfrm>
          <a:prstGeom prst="round1Rect">
            <a:avLst>
              <a:gd name="adj" fmla="val 16667"/>
            </a:avLst>
          </a:prstGeom>
          <a:solidFill>
            <a:srgbClr val="3DDC97"/>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A</a:t>
            </a:r>
            <a:r>
              <a:rPr lang="en-GB" sz="1600">
                <a:latin typeface="Chivo"/>
                <a:ea typeface="Chivo"/>
                <a:cs typeface="Chivo"/>
                <a:sym typeface="Chivo"/>
              </a:rPr>
              <a:t>: Physical, emotional, sexual, neglect</a:t>
            </a:r>
            <a:endParaRPr sz="1600">
              <a:solidFill>
                <a:schemeClr val="dk2"/>
              </a:solidFill>
              <a:latin typeface="Chivo"/>
              <a:ea typeface="Chivo"/>
              <a:cs typeface="Chivo"/>
              <a:sym typeface="Chivo"/>
            </a:endParaRPr>
          </a:p>
        </p:txBody>
      </p:sp>
      <p:sp>
        <p:nvSpPr>
          <p:cNvPr id="258" name="Google Shape;258;p61"/>
          <p:cNvSpPr/>
          <p:nvPr/>
        </p:nvSpPr>
        <p:spPr>
          <a:xfrm flipH="1">
            <a:off x="266775" y="3413571"/>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C: </a:t>
            </a:r>
            <a:r>
              <a:rPr lang="en-GB" sz="1600">
                <a:latin typeface="Chivo"/>
                <a:ea typeface="Chivo"/>
                <a:cs typeface="Chivo"/>
                <a:sym typeface="Chivo"/>
              </a:rPr>
              <a:t>Child-on-child, domestic, sexual, neglect</a:t>
            </a:r>
            <a:endParaRPr sz="1600">
              <a:solidFill>
                <a:schemeClr val="dk2"/>
              </a:solidFill>
              <a:latin typeface="Chivo"/>
              <a:ea typeface="Chivo"/>
              <a:cs typeface="Chivo"/>
              <a:sym typeface="Chivo"/>
            </a:endParaRPr>
          </a:p>
        </p:txBody>
      </p:sp>
      <p:sp>
        <p:nvSpPr>
          <p:cNvPr id="259" name="Google Shape;259;p61"/>
          <p:cNvSpPr/>
          <p:nvPr/>
        </p:nvSpPr>
        <p:spPr>
          <a:xfrm flipH="1">
            <a:off x="266775" y="4225200"/>
            <a:ext cx="8553000" cy="648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a:latin typeface="Chivo"/>
                <a:ea typeface="Chivo"/>
                <a:cs typeface="Chivo"/>
                <a:sym typeface="Chivo"/>
              </a:rPr>
              <a:t>D: </a:t>
            </a:r>
            <a:r>
              <a:rPr lang="en-GB" sz="1600">
                <a:latin typeface="Chivo"/>
                <a:ea typeface="Chivo"/>
                <a:cs typeface="Chivo"/>
                <a:sym typeface="Chivo"/>
              </a:rPr>
              <a:t>Physical, child-on-child, sexual, domestic</a:t>
            </a:r>
            <a:endParaRPr sz="1600">
              <a:solidFill>
                <a:schemeClr val="dk2"/>
              </a:solidFill>
              <a:latin typeface="Chivo"/>
              <a:ea typeface="Chivo"/>
              <a:cs typeface="Chivo"/>
              <a:sym typeface="Chivo"/>
            </a:endParaRPr>
          </a:p>
        </p:txBody>
      </p:sp>
      <p:pic>
        <p:nvPicPr>
          <p:cNvPr id="260" name="Google Shape;260;p61"/>
          <p:cNvPicPr preferRelativeResize="0"/>
          <p:nvPr/>
        </p:nvPicPr>
        <p:blipFill>
          <a:blip r:embed="rId3">
            <a:alphaModFix/>
          </a:blip>
          <a:stretch>
            <a:fillRect/>
          </a:stretch>
        </p:blipFill>
        <p:spPr>
          <a:xfrm>
            <a:off x="6845250" y="270000"/>
            <a:ext cx="2031974" cy="18069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62"/>
          <p:cNvSpPr/>
          <p:nvPr/>
        </p:nvSpPr>
        <p:spPr>
          <a:xfrm flipH="1">
            <a:off x="0" y="4494200"/>
            <a:ext cx="9144000" cy="649200"/>
          </a:xfrm>
          <a:prstGeom prst="round1Rect">
            <a:avLst>
              <a:gd name="adj" fmla="val 16667"/>
            </a:avLst>
          </a:prstGeom>
          <a:solidFill>
            <a:schemeClr val="accent2"/>
          </a:solid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a:latin typeface="Chivo Medium"/>
                <a:ea typeface="Chivo Medium"/>
                <a:cs typeface="Chivo Medium"/>
                <a:sym typeface="Chivo Medium"/>
              </a:rPr>
              <a:t>                         Please complete by [insert date here]</a:t>
            </a:r>
            <a:endParaRPr sz="1200">
              <a:latin typeface="Chivo Medium"/>
              <a:ea typeface="Chivo Medium"/>
              <a:cs typeface="Chivo Medium"/>
              <a:sym typeface="Chivo Medium"/>
            </a:endParaRPr>
          </a:p>
        </p:txBody>
      </p:sp>
      <p:sp>
        <p:nvSpPr>
          <p:cNvPr id="266" name="Google Shape;266;p62"/>
          <p:cNvSpPr txBox="1">
            <a:spLocks noGrp="1"/>
          </p:cNvSpPr>
          <p:nvPr>
            <p:ph type="body" idx="4294967295"/>
          </p:nvPr>
        </p:nvSpPr>
        <p:spPr>
          <a:xfrm>
            <a:off x="270000" y="1530600"/>
            <a:ext cx="3711900" cy="2372100"/>
          </a:xfrm>
          <a:prstGeom prst="rect">
            <a:avLst/>
          </a:prstGeom>
        </p:spPr>
        <p:txBody>
          <a:bodyPr spcFirstLastPara="1" wrap="square" lIns="91425" tIns="91425" rIns="91425" bIns="91425" anchor="t" anchorCtr="0">
            <a:noAutofit/>
          </a:bodyPr>
          <a:lstStyle/>
          <a:p>
            <a:pPr marL="457200" lvl="0" indent="-317500" algn="l" rtl="0">
              <a:spcBef>
                <a:spcPts val="1000"/>
              </a:spcBef>
              <a:spcAft>
                <a:spcPts val="0"/>
              </a:spcAft>
              <a:buClr>
                <a:srgbClr val="000000"/>
              </a:buClr>
              <a:buSzPts val="1400"/>
              <a:buChar char="●"/>
            </a:pPr>
            <a:r>
              <a:rPr lang="en-GB" sz="1400">
                <a:solidFill>
                  <a:srgbClr val="000000"/>
                </a:solidFill>
              </a:rPr>
              <a:t>Annex A (condensed Part one) has been removed. This means that all staff must now read Part one.</a:t>
            </a:r>
            <a:endParaRPr sz="1400">
              <a:solidFill>
                <a:srgbClr val="000000"/>
              </a:solidFill>
            </a:endParaRPr>
          </a:p>
          <a:p>
            <a:pPr marL="457200" lvl="0" indent="-317500" algn="l" rtl="0">
              <a:spcBef>
                <a:spcPts val="1000"/>
              </a:spcBef>
              <a:spcAft>
                <a:spcPts val="0"/>
              </a:spcAft>
              <a:buClr>
                <a:schemeClr val="dk1"/>
              </a:buClr>
              <a:buSzPts val="1400"/>
              <a:buChar char="●"/>
            </a:pPr>
            <a:r>
              <a:rPr lang="en-GB" sz="1400" b="1">
                <a:solidFill>
                  <a:schemeClr val="dk1"/>
                </a:solidFill>
              </a:rPr>
              <a:t>Every member of staff must complete this short quiz to confirm they have read and understood at least Part one of the new statutory guidance.</a:t>
            </a:r>
            <a:endParaRPr sz="1700" b="1">
              <a:solidFill>
                <a:schemeClr val="dk1"/>
              </a:solidFill>
            </a:endParaRPr>
          </a:p>
        </p:txBody>
      </p:sp>
      <p:sp>
        <p:nvSpPr>
          <p:cNvPr id="267" name="Google Shape;267;p62"/>
          <p:cNvSpPr txBox="1"/>
          <p:nvPr/>
        </p:nvSpPr>
        <p:spPr>
          <a:xfrm>
            <a:off x="271875" y="829775"/>
            <a:ext cx="25686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KCSIE 2026 quiz</a:t>
            </a:r>
            <a:endParaRPr sz="2400">
              <a:latin typeface="Chivo SemiBold"/>
              <a:ea typeface="Chivo SemiBold"/>
              <a:cs typeface="Chivo SemiBold"/>
              <a:sym typeface="Chivo SemiBold"/>
            </a:endParaRPr>
          </a:p>
        </p:txBody>
      </p:sp>
      <p:pic>
        <p:nvPicPr>
          <p:cNvPr id="268" name="Google Shape;268;p62" title="Record.png"/>
          <p:cNvPicPr preferRelativeResize="0"/>
          <p:nvPr/>
        </p:nvPicPr>
        <p:blipFill>
          <a:blip r:embed="rId3">
            <a:alphaModFix/>
          </a:blip>
          <a:stretch>
            <a:fillRect/>
          </a:stretch>
        </p:blipFill>
        <p:spPr>
          <a:xfrm>
            <a:off x="270000" y="4612077"/>
            <a:ext cx="424076" cy="402175"/>
          </a:xfrm>
          <a:prstGeom prst="rect">
            <a:avLst/>
          </a:prstGeom>
          <a:noFill/>
          <a:ln>
            <a:noFill/>
          </a:ln>
        </p:spPr>
      </p:pic>
      <p:pic>
        <p:nvPicPr>
          <p:cNvPr id="269" name="Google Shape;269;p62" title="Screenshot 2026-07-10 at 09.57.55.png"/>
          <p:cNvPicPr preferRelativeResize="0"/>
          <p:nvPr/>
        </p:nvPicPr>
        <p:blipFill>
          <a:blip r:embed="rId4">
            <a:alphaModFix/>
          </a:blip>
          <a:stretch>
            <a:fillRect/>
          </a:stretch>
        </p:blipFill>
        <p:spPr>
          <a:xfrm>
            <a:off x="6355021" y="1390275"/>
            <a:ext cx="2464979" cy="3483224"/>
          </a:xfrm>
          <a:prstGeom prst="rect">
            <a:avLst/>
          </a:prstGeom>
          <a:noFill/>
          <a:ln>
            <a:noFill/>
          </a:ln>
          <a:effectLst>
            <a:outerShdw blurRad="157163" dist="47625" dir="5400000" algn="bl" rotWithShape="0">
              <a:srgbClr val="000000">
                <a:alpha val="50000"/>
              </a:srgbClr>
            </a:outerShdw>
          </a:effectLst>
        </p:spPr>
      </p:pic>
      <p:pic>
        <p:nvPicPr>
          <p:cNvPr id="270" name="Google Shape;270;p62" title="Screenshot 2026-07-10 at 11.13.13.png"/>
          <p:cNvPicPr preferRelativeResize="0"/>
          <p:nvPr/>
        </p:nvPicPr>
        <p:blipFill>
          <a:blip r:embed="rId5">
            <a:alphaModFix/>
          </a:blip>
          <a:stretch>
            <a:fillRect/>
          </a:stretch>
        </p:blipFill>
        <p:spPr>
          <a:xfrm>
            <a:off x="4500976" y="269988"/>
            <a:ext cx="2741748" cy="3483225"/>
          </a:xfrm>
          <a:prstGeom prst="rect">
            <a:avLst/>
          </a:prstGeom>
          <a:noFill/>
          <a:ln>
            <a:noFill/>
          </a:ln>
          <a:effectLst>
            <a:outerShdw blurRad="157163" dist="47625"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63"/>
          <p:cNvSpPr txBox="1">
            <a:spLocks noGrp="1"/>
          </p:cNvSpPr>
          <p:nvPr>
            <p:ph type="title" idx="4294967295"/>
          </p:nvPr>
        </p:nvSpPr>
        <p:spPr>
          <a:xfrm>
            <a:off x="270000" y="1818850"/>
            <a:ext cx="3955800" cy="493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KCSIE and WTSC</a:t>
            </a:r>
            <a:endParaRPr/>
          </a:p>
          <a:p>
            <a:pPr marL="0" lvl="0" indent="0" algn="l" rtl="0">
              <a:lnSpc>
                <a:spcPct val="115000"/>
              </a:lnSpc>
              <a:spcBef>
                <a:spcPts val="0"/>
              </a:spcBef>
              <a:spcAft>
                <a:spcPts val="0"/>
              </a:spcAft>
              <a:buSzPts val="990"/>
              <a:buNone/>
            </a:pPr>
            <a:endParaRPr/>
          </a:p>
        </p:txBody>
      </p:sp>
      <p:sp>
        <p:nvSpPr>
          <p:cNvPr id="276" name="Google Shape;276;p63"/>
          <p:cNvSpPr txBox="1"/>
          <p:nvPr/>
        </p:nvSpPr>
        <p:spPr>
          <a:xfrm>
            <a:off x="270000" y="2476175"/>
            <a:ext cx="4413000" cy="1280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b="1">
                <a:solidFill>
                  <a:schemeClr val="accent2"/>
                </a:solidFill>
                <a:latin typeface="Chivo"/>
                <a:ea typeface="Chivo"/>
                <a:cs typeface="Chivo"/>
                <a:sym typeface="Chivo"/>
              </a:rPr>
              <a:t>Updates to both KCSIE and WTSC have been compiled in this document, using the headings, subheadings and paragraph references from the guidance.</a:t>
            </a:r>
            <a:endParaRPr sz="1800" b="1">
              <a:solidFill>
                <a:schemeClr val="accent2"/>
              </a:solidFill>
              <a:latin typeface="Chivo"/>
              <a:ea typeface="Chivo"/>
              <a:cs typeface="Chivo"/>
              <a:sym typeface="Chivo"/>
            </a:endParaRPr>
          </a:p>
        </p:txBody>
      </p:sp>
      <p:pic>
        <p:nvPicPr>
          <p:cNvPr id="277" name="Google Shape;277;p63" title="Asset 19.png"/>
          <p:cNvPicPr preferRelativeResize="0"/>
          <p:nvPr/>
        </p:nvPicPr>
        <p:blipFill rotWithShape="1">
          <a:blip r:embed="rId3">
            <a:alphaModFix/>
          </a:blip>
          <a:srcRect b="29943"/>
          <a:stretch/>
        </p:blipFill>
        <p:spPr>
          <a:xfrm>
            <a:off x="375843" y="1060925"/>
            <a:ext cx="629575" cy="593800"/>
          </a:xfrm>
          <a:prstGeom prst="rect">
            <a:avLst/>
          </a:prstGeom>
          <a:noFill/>
          <a:ln>
            <a:noFill/>
          </a:ln>
        </p:spPr>
      </p:pic>
      <p:pic>
        <p:nvPicPr>
          <p:cNvPr id="278" name="Google Shape;278;p63" title="HST_INSETPack_PrimarySummary2026_Page_01.jpg"/>
          <p:cNvPicPr preferRelativeResize="0"/>
          <p:nvPr/>
        </p:nvPicPr>
        <p:blipFill>
          <a:blip r:embed="rId4">
            <a:alphaModFix/>
          </a:blip>
          <a:stretch>
            <a:fillRect/>
          </a:stretch>
        </p:blipFill>
        <p:spPr>
          <a:xfrm>
            <a:off x="5436594" y="435711"/>
            <a:ext cx="3020532" cy="4272077"/>
          </a:xfrm>
          <a:prstGeom prst="rect">
            <a:avLst/>
          </a:prstGeom>
          <a:noFill/>
          <a:ln>
            <a:noFill/>
          </a:ln>
          <a:effectLst>
            <a:outerShdw blurRad="185738" dist="57150" dir="4800000" algn="bl" rotWithShape="0">
              <a:srgbClr val="000000">
                <a:alpha val="50000"/>
              </a:srgbClr>
            </a:outerShdw>
          </a:effectLst>
        </p:spPr>
      </p:pic>
      <p:sp>
        <p:nvSpPr>
          <p:cNvPr id="279" name="Google Shape;279;p63"/>
          <p:cNvSpPr txBox="1">
            <a:spLocks noGrp="1"/>
          </p:cNvSpPr>
          <p:nvPr>
            <p:ph type="body" idx="4294967295"/>
          </p:nvPr>
        </p:nvSpPr>
        <p:spPr>
          <a:xfrm>
            <a:off x="283229" y="4602108"/>
            <a:ext cx="33762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5"/>
              </a:rPr>
              <a:t>Summary PDF</a:t>
            </a:r>
            <a:endParaRPr sz="1200">
              <a:latin typeface="Chivo SemiBold"/>
              <a:ea typeface="Chivo SemiBold"/>
              <a:cs typeface="Chivo SemiBold"/>
              <a:sym typeface="Chivo SemiBold"/>
            </a:endParaRPr>
          </a:p>
        </p:txBody>
      </p:sp>
      <p:pic>
        <p:nvPicPr>
          <p:cNvPr id="280" name="Google Shape;280;p63"/>
          <p:cNvPicPr preferRelativeResize="0"/>
          <p:nvPr/>
        </p:nvPicPr>
        <p:blipFill>
          <a:blip r:embed="rId6">
            <a:alphaModFix/>
          </a:blip>
          <a:stretch>
            <a:fillRect/>
          </a:stretch>
        </p:blipFill>
        <p:spPr>
          <a:xfrm>
            <a:off x="270000" y="4666614"/>
            <a:ext cx="201250" cy="201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64"/>
          <p:cNvSpPr txBox="1">
            <a:spLocks noGrp="1"/>
          </p:cNvSpPr>
          <p:nvPr>
            <p:ph type="title" idx="4294967295"/>
          </p:nvPr>
        </p:nvSpPr>
        <p:spPr>
          <a:xfrm>
            <a:off x="270000" y="537675"/>
            <a:ext cx="87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Key takeaways</a:t>
            </a:r>
            <a:endParaRPr sz="3020"/>
          </a:p>
        </p:txBody>
      </p:sp>
      <p:sp>
        <p:nvSpPr>
          <p:cNvPr id="286" name="Google Shape;286;p64"/>
          <p:cNvSpPr txBox="1">
            <a:spLocks noGrp="1"/>
          </p:cNvSpPr>
          <p:nvPr>
            <p:ph type="body" idx="4294967295"/>
          </p:nvPr>
        </p:nvSpPr>
        <p:spPr>
          <a:xfrm>
            <a:off x="270000" y="1314525"/>
            <a:ext cx="5608500" cy="3291300"/>
          </a:xfrm>
          <a:prstGeom prst="rect">
            <a:avLst/>
          </a:prstGeom>
        </p:spPr>
        <p:txBody>
          <a:bodyPr spcFirstLastPara="1" wrap="square" lIns="91425" tIns="91425" rIns="91425" bIns="91425" anchor="t" anchorCtr="0">
            <a:noAutofit/>
          </a:bodyPr>
          <a:lstStyle/>
          <a:p>
            <a:pPr marL="457200" lvl="0" indent="-317500" algn="l" rtl="0">
              <a:spcBef>
                <a:spcPts val="1000"/>
              </a:spcBef>
              <a:spcAft>
                <a:spcPts val="0"/>
              </a:spcAft>
              <a:buClr>
                <a:srgbClr val="000000"/>
              </a:buClr>
              <a:buSzPts val="1400"/>
              <a:buFont typeface="Raleway"/>
              <a:buChar char="●"/>
            </a:pPr>
            <a:r>
              <a:rPr lang="en-GB" sz="1400" b="1">
                <a:solidFill>
                  <a:srgbClr val="000000"/>
                </a:solidFill>
              </a:rPr>
              <a:t>Stay current to stay effective. </a:t>
            </a:r>
            <a:r>
              <a:rPr lang="en-GB" sz="1400">
                <a:solidFill>
                  <a:srgbClr val="000000"/>
                </a:solidFill>
              </a:rPr>
              <a:t>It is a vital professional requirement that you remain up to date with legislation and statutory safeguarding guidance throughout the year.</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Check your understanding. </a:t>
            </a:r>
            <a:r>
              <a:rPr lang="en-GB" sz="1400">
                <a:solidFill>
                  <a:srgbClr val="000000"/>
                </a:solidFill>
              </a:rPr>
              <a:t>Please complete the KCSIE quiz to confirm that you have fully understood the guidance and log your completion with the</a:t>
            </a:r>
            <a:br>
              <a:rPr lang="en-GB" sz="1400">
                <a:solidFill>
                  <a:srgbClr val="000000"/>
                </a:solidFill>
              </a:rPr>
            </a:br>
            <a:r>
              <a:rPr lang="en-GB" sz="1400">
                <a:solidFill>
                  <a:srgbClr val="000000"/>
                </a:solidFill>
              </a:rPr>
              <a:t>safeguarding team.</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Ask questions. </a:t>
            </a:r>
            <a:r>
              <a:rPr lang="en-GB" sz="1400">
                <a:solidFill>
                  <a:srgbClr val="000000"/>
                </a:solidFill>
              </a:rPr>
              <a:t>If you are unclear about any paragraph, definition, or threshold within safeguarding guidance,</a:t>
            </a:r>
            <a:br>
              <a:rPr lang="en-GB" sz="1400">
                <a:solidFill>
                  <a:srgbClr val="000000"/>
                </a:solidFill>
              </a:rPr>
            </a:br>
            <a:r>
              <a:rPr lang="en-GB" sz="1400">
                <a:solidFill>
                  <a:srgbClr val="000000"/>
                </a:solidFill>
              </a:rPr>
              <a:t>let us know. A strong safeguarding culture relies on</a:t>
            </a:r>
            <a:br>
              <a:rPr lang="en-GB" sz="1400">
                <a:solidFill>
                  <a:srgbClr val="000000"/>
                </a:solidFill>
              </a:rPr>
            </a:br>
            <a:r>
              <a:rPr lang="en-GB" sz="1400">
                <a:solidFill>
                  <a:srgbClr val="000000"/>
                </a:solidFill>
              </a:rPr>
              <a:t>open dialogue, never on assumptions.</a:t>
            </a:r>
            <a:endParaRPr sz="1700" b="1">
              <a:solidFill>
                <a:srgbClr val="000000"/>
              </a:solidFill>
            </a:endParaRPr>
          </a:p>
        </p:txBody>
      </p:sp>
      <p:pic>
        <p:nvPicPr>
          <p:cNvPr id="287" name="Google Shape;287;p64" title="HST_INSET-Pack-2026_Safeguarding-Umbrella-Books_01.png"/>
          <p:cNvPicPr preferRelativeResize="0"/>
          <p:nvPr/>
        </p:nvPicPr>
        <p:blipFill>
          <a:blip r:embed="rId3">
            <a:alphaModFix/>
          </a:blip>
          <a:stretch>
            <a:fillRect/>
          </a:stretch>
        </p:blipFill>
        <p:spPr>
          <a:xfrm>
            <a:off x="6116575" y="968600"/>
            <a:ext cx="2645000" cy="32062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65"/>
          <p:cNvSpPr txBox="1">
            <a:spLocks noGrp="1"/>
          </p:cNvSpPr>
          <p:nvPr>
            <p:ph type="title" idx="4294967295"/>
          </p:nvPr>
        </p:nvSpPr>
        <p:spPr>
          <a:xfrm>
            <a:off x="4864200" y="415400"/>
            <a:ext cx="3955800" cy="993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a:t>
            </a:r>
            <a:br>
              <a:rPr lang="en-GB"/>
            </a:br>
            <a:r>
              <a:rPr lang="en-GB"/>
              <a:t>and support</a:t>
            </a:r>
            <a:endParaRPr/>
          </a:p>
        </p:txBody>
      </p:sp>
      <p:sp>
        <p:nvSpPr>
          <p:cNvPr id="293" name="Google Shape;293;p65"/>
          <p:cNvSpPr txBox="1">
            <a:spLocks noGrp="1"/>
          </p:cNvSpPr>
          <p:nvPr>
            <p:ph type="body" idx="4294967295"/>
          </p:nvPr>
        </p:nvSpPr>
        <p:spPr>
          <a:xfrm>
            <a:off x="4940400" y="2256275"/>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3"/>
              </a:rPr>
              <a:t>Essential guide to KCSIE</a:t>
            </a:r>
            <a:endParaRPr sz="1400">
              <a:solidFill>
                <a:schemeClr val="accent3"/>
              </a:solidFill>
              <a:latin typeface="Chivo SemiBold"/>
              <a:ea typeface="Chivo SemiBold"/>
              <a:cs typeface="Chivo SemiBold"/>
              <a:sym typeface="Chivo SemiBold"/>
            </a:endParaRPr>
          </a:p>
        </p:txBody>
      </p:sp>
      <p:sp>
        <p:nvSpPr>
          <p:cNvPr id="294" name="Google Shape;294;p65"/>
          <p:cNvSpPr txBox="1"/>
          <p:nvPr/>
        </p:nvSpPr>
        <p:spPr>
          <a:xfrm>
            <a:off x="4864200" y="1597688"/>
            <a:ext cx="3955800" cy="58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300" b="1">
              <a:solidFill>
                <a:schemeClr val="accent2"/>
              </a:solidFill>
              <a:latin typeface="Chivo"/>
              <a:ea typeface="Chivo"/>
              <a:cs typeface="Chivo"/>
              <a:sym typeface="Chivo"/>
            </a:endParaRPr>
          </a:p>
        </p:txBody>
      </p:sp>
      <p:pic>
        <p:nvPicPr>
          <p:cNvPr id="295" name="Google Shape;295;p65"/>
          <p:cNvPicPr preferRelativeResize="0"/>
          <p:nvPr/>
        </p:nvPicPr>
        <p:blipFill>
          <a:blip r:embed="rId4">
            <a:alphaModFix/>
          </a:blip>
          <a:stretch>
            <a:fillRect/>
          </a:stretch>
        </p:blipFill>
        <p:spPr>
          <a:xfrm>
            <a:off x="4973300" y="2378350"/>
            <a:ext cx="115551" cy="115551"/>
          </a:xfrm>
          <a:prstGeom prst="rect">
            <a:avLst/>
          </a:prstGeom>
          <a:noFill/>
          <a:ln>
            <a:noFill/>
          </a:ln>
        </p:spPr>
      </p:pic>
      <p:sp>
        <p:nvSpPr>
          <p:cNvPr id="296" name="Google Shape;296;p65"/>
          <p:cNvSpPr txBox="1">
            <a:spLocks noGrp="1"/>
          </p:cNvSpPr>
          <p:nvPr>
            <p:ph type="body" idx="4294967295"/>
          </p:nvPr>
        </p:nvSpPr>
        <p:spPr>
          <a:xfrm>
            <a:off x="6919100" y="224622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100" b="1" u="sng">
                <a:solidFill>
                  <a:schemeClr val="accent3"/>
                </a:solidFill>
                <a:hlinkClick r:id="rId5">
                  <a:extLst>
                    <a:ext uri="{A12FA001-AC4F-418D-AE19-62706E023703}">
                      <ahyp:hlinkClr xmlns:ahyp="http://schemas.microsoft.com/office/drawing/2018/hyperlinkcolor" val="tx"/>
                    </a:ext>
                  </a:extLst>
                </a:hlinkClick>
              </a:rPr>
              <a:t>KCSIE staff knowledge quiz</a:t>
            </a:r>
            <a:endParaRPr sz="1200" b="1">
              <a:solidFill>
                <a:schemeClr val="accent3"/>
              </a:solidFill>
            </a:endParaRPr>
          </a:p>
        </p:txBody>
      </p:sp>
      <p:pic>
        <p:nvPicPr>
          <p:cNvPr id="297" name="Google Shape;297;p65"/>
          <p:cNvPicPr preferRelativeResize="0"/>
          <p:nvPr/>
        </p:nvPicPr>
        <p:blipFill>
          <a:blip r:embed="rId4">
            <a:alphaModFix/>
          </a:blip>
          <a:stretch>
            <a:fillRect/>
          </a:stretch>
        </p:blipFill>
        <p:spPr>
          <a:xfrm>
            <a:off x="6952000" y="2368287"/>
            <a:ext cx="115551" cy="115551"/>
          </a:xfrm>
          <a:prstGeom prst="rect">
            <a:avLst/>
          </a:prstGeom>
          <a:noFill/>
          <a:ln>
            <a:noFill/>
          </a:ln>
        </p:spPr>
      </p:pic>
      <p:sp>
        <p:nvSpPr>
          <p:cNvPr id="298" name="Google Shape;298;p65"/>
          <p:cNvSpPr txBox="1">
            <a:spLocks noGrp="1"/>
          </p:cNvSpPr>
          <p:nvPr>
            <p:ph type="body" idx="4294967295"/>
          </p:nvPr>
        </p:nvSpPr>
        <p:spPr>
          <a:xfrm>
            <a:off x="4940400" y="3020744"/>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100" b="1" u="sng">
                <a:solidFill>
                  <a:schemeClr val="accent3"/>
                </a:solidFill>
                <a:hlinkClick r:id="rId6">
                  <a:extLst>
                    <a:ext uri="{A12FA001-AC4F-418D-AE19-62706E023703}">
                      <ahyp:hlinkClr xmlns:ahyp="http://schemas.microsoft.com/office/drawing/2018/hyperlinkcolor" val="tx"/>
                    </a:ext>
                  </a:extLst>
                </a:hlinkClick>
              </a:rPr>
              <a:t>What you need to know about gender questioning children guidance</a:t>
            </a:r>
            <a:endParaRPr sz="1200" b="1">
              <a:solidFill>
                <a:schemeClr val="accent3"/>
              </a:solidFill>
            </a:endParaRPr>
          </a:p>
        </p:txBody>
      </p:sp>
      <p:pic>
        <p:nvPicPr>
          <p:cNvPr id="299" name="Google Shape;299;p65"/>
          <p:cNvPicPr preferRelativeResize="0"/>
          <p:nvPr/>
        </p:nvPicPr>
        <p:blipFill>
          <a:blip r:embed="rId4">
            <a:alphaModFix/>
          </a:blip>
          <a:stretch>
            <a:fillRect/>
          </a:stretch>
        </p:blipFill>
        <p:spPr>
          <a:xfrm>
            <a:off x="4973300" y="3189200"/>
            <a:ext cx="115551" cy="115551"/>
          </a:xfrm>
          <a:prstGeom prst="rect">
            <a:avLst/>
          </a:prstGeom>
          <a:noFill/>
          <a:ln>
            <a:noFill/>
          </a:ln>
        </p:spPr>
      </p:pic>
      <p:sp>
        <p:nvSpPr>
          <p:cNvPr id="300" name="Google Shape;300;p65"/>
          <p:cNvSpPr txBox="1">
            <a:spLocks noGrp="1"/>
          </p:cNvSpPr>
          <p:nvPr>
            <p:ph type="body" idx="4294967295"/>
          </p:nvPr>
        </p:nvSpPr>
        <p:spPr>
          <a:xfrm>
            <a:off x="6919100" y="3020750"/>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1"/>
              <a:t>   </a:t>
            </a:r>
            <a:r>
              <a:rPr lang="en-GB" sz="1100" b="1" u="sng">
                <a:solidFill>
                  <a:schemeClr val="accent3"/>
                </a:solidFill>
                <a:hlinkClick r:id="rId7">
                  <a:extLst>
                    <a:ext uri="{A12FA001-AC4F-418D-AE19-62706E023703}">
                      <ahyp:hlinkClr xmlns:ahyp="http://schemas.microsoft.com/office/drawing/2018/hyperlinkcolor" val="tx"/>
                    </a:ext>
                  </a:extLst>
                </a:hlinkClick>
              </a:rPr>
              <a:t>Essential guide to WTSC</a:t>
            </a:r>
            <a:endParaRPr sz="1300" b="1">
              <a:solidFill>
                <a:schemeClr val="accent3"/>
              </a:solidFill>
            </a:endParaRPr>
          </a:p>
        </p:txBody>
      </p:sp>
      <p:pic>
        <p:nvPicPr>
          <p:cNvPr id="301" name="Google Shape;301;p65"/>
          <p:cNvPicPr preferRelativeResize="0"/>
          <p:nvPr/>
        </p:nvPicPr>
        <p:blipFill>
          <a:blip r:embed="rId4">
            <a:alphaModFix/>
          </a:blip>
          <a:stretch>
            <a:fillRect/>
          </a:stretch>
        </p:blipFill>
        <p:spPr>
          <a:xfrm>
            <a:off x="6952000" y="3142800"/>
            <a:ext cx="115551" cy="115551"/>
          </a:xfrm>
          <a:prstGeom prst="rect">
            <a:avLst/>
          </a:prstGeom>
          <a:noFill/>
          <a:ln>
            <a:noFill/>
          </a:ln>
        </p:spPr>
      </p:pic>
      <p:sp>
        <p:nvSpPr>
          <p:cNvPr id="302" name="Google Shape;302;p65"/>
          <p:cNvSpPr txBox="1">
            <a:spLocks noGrp="1"/>
          </p:cNvSpPr>
          <p:nvPr>
            <p:ph type="body" idx="4294967295"/>
          </p:nvPr>
        </p:nvSpPr>
        <p:spPr>
          <a:xfrm>
            <a:off x="4940400" y="3888050"/>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1"/>
              <a:t>   </a:t>
            </a:r>
            <a:r>
              <a:rPr lang="en-GB" sz="1100" b="1" u="sng">
                <a:solidFill>
                  <a:schemeClr val="accent3"/>
                </a:solidFill>
                <a:hlinkClick r:id="rId8">
                  <a:extLst>
                    <a:ext uri="{A12FA001-AC4F-418D-AE19-62706E023703}">
                      <ahyp:hlinkClr xmlns:ahyp="http://schemas.microsoft.com/office/drawing/2018/hyperlinkcolor" val="tx"/>
                    </a:ext>
                  </a:extLst>
                </a:hlinkClick>
              </a:rPr>
              <a:t>Key legislation and statutory safeguarding guidance</a:t>
            </a:r>
            <a:endParaRPr sz="1400" b="1">
              <a:solidFill>
                <a:schemeClr val="accent3"/>
              </a:solidFill>
            </a:endParaRPr>
          </a:p>
        </p:txBody>
      </p:sp>
      <p:pic>
        <p:nvPicPr>
          <p:cNvPr id="303" name="Google Shape;303;p65"/>
          <p:cNvPicPr preferRelativeResize="0"/>
          <p:nvPr/>
        </p:nvPicPr>
        <p:blipFill>
          <a:blip r:embed="rId4">
            <a:alphaModFix/>
          </a:blip>
          <a:stretch>
            <a:fillRect/>
          </a:stretch>
        </p:blipFill>
        <p:spPr>
          <a:xfrm>
            <a:off x="4973300" y="4010125"/>
            <a:ext cx="115551" cy="115551"/>
          </a:xfrm>
          <a:prstGeom prst="rect">
            <a:avLst/>
          </a:prstGeom>
          <a:noFill/>
          <a:ln>
            <a:noFill/>
          </a:ln>
        </p:spPr>
      </p:pic>
      <p:sp>
        <p:nvSpPr>
          <p:cNvPr id="304" name="Google Shape;304;p65"/>
          <p:cNvSpPr txBox="1">
            <a:spLocks noGrp="1"/>
          </p:cNvSpPr>
          <p:nvPr>
            <p:ph type="body" idx="4294967295"/>
          </p:nvPr>
        </p:nvSpPr>
        <p:spPr>
          <a:xfrm>
            <a:off x="6919100" y="388807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1" u="sng">
                <a:solidFill>
                  <a:schemeClr val="lt1"/>
                </a:solidFill>
                <a:hlinkClick r:id="rId9">
                  <a:extLst>
                    <a:ext uri="{A12FA001-AC4F-418D-AE19-62706E023703}">
                      <ahyp:hlinkClr xmlns:ahyp="http://schemas.microsoft.com/office/drawing/2018/hyperlinkcolor" val="tx"/>
                    </a:ext>
                  </a:extLst>
                </a:hlinkClick>
              </a:rPr>
              <a:t>   </a:t>
            </a:r>
            <a:r>
              <a:rPr lang="en-GB" sz="1100" b="1" u="sng">
                <a:solidFill>
                  <a:schemeClr val="accent3"/>
                </a:solidFill>
                <a:hlinkClick r:id="rId9">
                  <a:extLst>
                    <a:ext uri="{A12FA001-AC4F-418D-AE19-62706E023703}">
                      <ahyp:hlinkClr xmlns:ahyp="http://schemas.microsoft.com/office/drawing/2018/hyperlinkcolor" val="tx"/>
                    </a:ext>
                  </a:extLst>
                </a:hlinkClick>
              </a:rPr>
              <a:t>Safeguarding courses</a:t>
            </a:r>
            <a:endParaRPr sz="1400" b="1">
              <a:solidFill>
                <a:schemeClr val="accent3"/>
              </a:solidFill>
            </a:endParaRPr>
          </a:p>
        </p:txBody>
      </p:sp>
      <p:pic>
        <p:nvPicPr>
          <p:cNvPr id="305" name="Google Shape;305;p65"/>
          <p:cNvPicPr preferRelativeResize="0"/>
          <p:nvPr/>
        </p:nvPicPr>
        <p:blipFill>
          <a:blip r:embed="rId4">
            <a:alphaModFix/>
          </a:blip>
          <a:stretch>
            <a:fillRect/>
          </a:stretch>
        </p:blipFill>
        <p:spPr>
          <a:xfrm>
            <a:off x="6952000" y="4010150"/>
            <a:ext cx="115551" cy="115551"/>
          </a:xfrm>
          <a:prstGeom prst="rect">
            <a:avLst/>
          </a:prstGeom>
          <a:noFill/>
          <a:ln>
            <a:noFill/>
          </a:ln>
        </p:spPr>
      </p:pic>
      <p:sp>
        <p:nvSpPr>
          <p:cNvPr id="306" name="Google Shape;306;p65"/>
          <p:cNvSpPr txBox="1"/>
          <p:nvPr/>
        </p:nvSpPr>
        <p:spPr>
          <a:xfrm>
            <a:off x="1402000" y="2272800"/>
            <a:ext cx="20994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rgbClr val="DE0026"/>
                </a:solidFill>
                <a:highlight>
                  <a:schemeClr val="lt2"/>
                </a:highlight>
                <a:latin typeface="Chivo"/>
                <a:ea typeface="Chivo"/>
                <a:cs typeface="Chivo"/>
                <a:sym typeface="Chivo"/>
              </a:rPr>
              <a:t>PLACEHOLDER IMAGE</a:t>
            </a:r>
            <a:endParaRPr sz="1200" b="1">
              <a:solidFill>
                <a:srgbClr val="DE0026"/>
              </a:solidFill>
              <a:highlight>
                <a:schemeClr val="lt2"/>
              </a:highlight>
              <a:latin typeface="Chivo"/>
              <a:ea typeface="Chivo"/>
              <a:cs typeface="Chivo"/>
              <a:sym typeface="Chivo"/>
            </a:endParaRPr>
          </a:p>
        </p:txBody>
      </p:sp>
      <p:pic>
        <p:nvPicPr>
          <p:cNvPr id="307" name="Google Shape;307;p65" title="Asset 15.png"/>
          <p:cNvPicPr preferRelativeResize="0"/>
          <p:nvPr/>
        </p:nvPicPr>
        <p:blipFill rotWithShape="1">
          <a:blip r:embed="rId10">
            <a:alphaModFix/>
          </a:blip>
          <a:srcRect b="14988"/>
          <a:stretch/>
        </p:blipFill>
        <p:spPr>
          <a:xfrm>
            <a:off x="8094891" y="721100"/>
            <a:ext cx="725107" cy="687600"/>
          </a:xfrm>
          <a:prstGeom prst="rect">
            <a:avLst/>
          </a:prstGeom>
          <a:noFill/>
          <a:ln>
            <a:noFill/>
          </a:ln>
        </p:spPr>
      </p:pic>
      <p:sp>
        <p:nvSpPr>
          <p:cNvPr id="308" name="Google Shape;308;p65"/>
          <p:cNvSpPr txBox="1">
            <a:spLocks noGrp="1"/>
          </p:cNvSpPr>
          <p:nvPr>
            <p:ph type="body" idx="4294967295"/>
          </p:nvPr>
        </p:nvSpPr>
        <p:spPr>
          <a:xfrm>
            <a:off x="283229" y="4602108"/>
            <a:ext cx="33762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11"/>
              </a:rPr>
              <a:t>Statutory safeguarding guidance (PDF)</a:t>
            </a:r>
            <a:endParaRPr sz="1300">
              <a:solidFill>
                <a:schemeClr val="accent3"/>
              </a:solidFill>
              <a:latin typeface="Chivo SemiBold"/>
              <a:ea typeface="Chivo SemiBold"/>
              <a:cs typeface="Chivo SemiBold"/>
              <a:sym typeface="Chivo SemiBold"/>
            </a:endParaRPr>
          </a:p>
        </p:txBody>
      </p:sp>
      <p:pic>
        <p:nvPicPr>
          <p:cNvPr id="309" name="Google Shape;309;p65"/>
          <p:cNvPicPr preferRelativeResize="0"/>
          <p:nvPr/>
        </p:nvPicPr>
        <p:blipFill>
          <a:blip r:embed="rId12">
            <a:alphaModFix/>
          </a:blip>
          <a:stretch>
            <a:fillRect/>
          </a:stretch>
        </p:blipFill>
        <p:spPr>
          <a:xfrm>
            <a:off x="270000" y="4666614"/>
            <a:ext cx="201250" cy="201250"/>
          </a:xfrm>
          <a:prstGeom prst="rect">
            <a:avLst/>
          </a:prstGeom>
          <a:noFill/>
          <a:ln>
            <a:noFill/>
          </a:ln>
        </p:spPr>
      </p:pic>
      <p:pic>
        <p:nvPicPr>
          <p:cNvPr id="310" name="Google Shape;310;p65" title="HST_INSETPack_PrimarySummary2026_Page_03.jpg"/>
          <p:cNvPicPr preferRelativeResize="0"/>
          <p:nvPr/>
        </p:nvPicPr>
        <p:blipFill>
          <a:blip r:embed="rId13">
            <a:alphaModFix/>
          </a:blip>
          <a:stretch>
            <a:fillRect/>
          </a:stretch>
        </p:blipFill>
        <p:spPr>
          <a:xfrm>
            <a:off x="873225" y="415400"/>
            <a:ext cx="2786202" cy="3940726"/>
          </a:xfrm>
          <a:prstGeom prst="rect">
            <a:avLst/>
          </a:prstGeom>
          <a:noFill/>
          <a:ln>
            <a:noFill/>
          </a:ln>
          <a:effectLst>
            <a:outerShdw blurRad="185738" dist="57150" dir="1800000" algn="bl" rotWithShape="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Google Shape;315;p66" title="HST_Inset-Pack-2026_Title-Slides_01-04.png"/>
          <p:cNvPicPr preferRelativeResize="0"/>
          <p:nvPr/>
        </p:nvPicPr>
        <p:blipFill rotWithShape="1">
          <a:blip r:embed="rId3">
            <a:alphaModFix/>
          </a:blip>
          <a:srcRect b="1787"/>
          <a:stretch/>
        </p:blipFill>
        <p:spPr>
          <a:xfrm>
            <a:off x="0" y="0"/>
            <a:ext cx="9144000" cy="5143500"/>
          </a:xfrm>
          <a:prstGeom prst="rect">
            <a:avLst/>
          </a:prstGeom>
          <a:noFill/>
          <a:ln>
            <a:noFill/>
          </a:ln>
        </p:spPr>
      </p:pic>
      <p:sp>
        <p:nvSpPr>
          <p:cNvPr id="316" name="Google Shape;316;p66"/>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17" name="Google Shape;317;p66"/>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2</a:t>
            </a:r>
            <a:endParaRPr/>
          </a:p>
        </p:txBody>
      </p:sp>
      <p:sp>
        <p:nvSpPr>
          <p:cNvPr id="318" name="Google Shape;318;p66"/>
          <p:cNvSpPr txBox="1"/>
          <p:nvPr/>
        </p:nvSpPr>
        <p:spPr>
          <a:xfrm>
            <a:off x="1037850" y="14135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Types of abuse</a:t>
            </a:r>
            <a:endParaRPr sz="3000">
              <a:latin typeface="PT Serif"/>
              <a:ea typeface="PT Serif"/>
              <a:cs typeface="PT Serif"/>
              <a:sym typeface="PT Serif"/>
            </a:endParaRPr>
          </a:p>
          <a:p>
            <a:pPr marL="0" lvl="0" indent="0" algn="l" rtl="0">
              <a:lnSpc>
                <a:spcPct val="115000"/>
              </a:lnSpc>
              <a:spcBef>
                <a:spcPts val="0"/>
              </a:spcBef>
              <a:spcAft>
                <a:spcPts val="0"/>
              </a:spcAft>
              <a:buNone/>
            </a:pPr>
            <a:endParaRPr sz="3000">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319" name="Google Shape;319;p66"/>
          <p:cNvSpPr txBox="1"/>
          <p:nvPr/>
        </p:nvSpPr>
        <p:spPr>
          <a:xfrm>
            <a:off x="196800" y="2083413"/>
            <a:ext cx="8750400" cy="421800"/>
          </a:xfrm>
          <a:prstGeom prst="rect">
            <a:avLst/>
          </a:prstGeom>
          <a:noFill/>
          <a:ln>
            <a:noFill/>
          </a:ln>
        </p:spPr>
        <p:txBody>
          <a:bodyPr spcFirstLastPara="1" wrap="square" lIns="91425" tIns="91425" rIns="91425" bIns="91425" anchor="t" anchorCtr="0">
            <a:noAutofit/>
          </a:bodyPr>
          <a:lstStyle/>
          <a:p>
            <a:pPr lvl="0" algn="ctr">
              <a:lnSpc>
                <a:spcPct val="115000"/>
              </a:lnSpc>
              <a:spcAft>
                <a:spcPts val="1200"/>
              </a:spcAft>
            </a:pPr>
            <a:r>
              <a:rPr lang="en-US" sz="1600" b="1" dirty="0">
                <a:solidFill>
                  <a:srgbClr val="7396F7"/>
                </a:solidFill>
                <a:latin typeface="Chivo"/>
                <a:ea typeface="Chivo"/>
                <a:cs typeface="Chivo"/>
                <a:sym typeface="Chivo"/>
              </a:rPr>
              <a:t>Write your school name 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2" name="Online Media 1" title="It could happen here - INSET pack 2026">
            <a:hlinkClick r:id="" action="ppaction://media"/>
            <a:extLst>
              <a:ext uri="{FF2B5EF4-FFF2-40B4-BE49-F238E27FC236}">
                <a16:creationId xmlns:a16="http://schemas.microsoft.com/office/drawing/2014/main" id="{FB36AA66-996E-B797-A71B-E956A112C39E}"/>
              </a:ext>
            </a:extLst>
          </p:cNvPr>
          <p:cNvPicPr>
            <a:picLocks noRot="1" noChangeAspect="1"/>
          </p:cNvPicPr>
          <p:nvPr>
            <a:videoFile r:link="rId1"/>
          </p:nvPr>
        </p:nvPicPr>
        <p:blipFill>
          <a:blip r:embed="rId4"/>
          <a:stretch>
            <a:fillRect/>
          </a:stretch>
        </p:blipFill>
        <p:spPr>
          <a:xfrm>
            <a:off x="679800" y="374376"/>
            <a:ext cx="7784400" cy="43947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68"/>
          <p:cNvSpPr txBox="1">
            <a:spLocks noGrp="1"/>
          </p:cNvSpPr>
          <p:nvPr>
            <p:ph type="body" idx="4294967295"/>
          </p:nvPr>
        </p:nvSpPr>
        <p:spPr>
          <a:xfrm>
            <a:off x="270000" y="2008313"/>
            <a:ext cx="4104000" cy="487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000">
                <a:solidFill>
                  <a:schemeClr val="accent1"/>
                </a:solidFill>
                <a:latin typeface="PT Serif"/>
                <a:ea typeface="PT Serif"/>
                <a:cs typeface="PT Serif"/>
                <a:sym typeface="PT Serif"/>
              </a:rPr>
              <a:t>Physical abuse</a:t>
            </a:r>
            <a:endParaRPr sz="3000">
              <a:solidFill>
                <a:schemeClr val="accent1"/>
              </a:solidFill>
              <a:latin typeface="PT Serif"/>
              <a:ea typeface="PT Serif"/>
              <a:cs typeface="PT Serif"/>
              <a:sym typeface="PT Serif"/>
            </a:endParaRPr>
          </a:p>
        </p:txBody>
      </p:sp>
      <p:sp>
        <p:nvSpPr>
          <p:cNvPr id="330" name="Google Shape;330;p68"/>
          <p:cNvSpPr txBox="1">
            <a:spLocks noGrp="1"/>
          </p:cNvSpPr>
          <p:nvPr>
            <p:ph type="body" idx="4294967295"/>
          </p:nvPr>
        </p:nvSpPr>
        <p:spPr>
          <a:xfrm>
            <a:off x="270000" y="2655638"/>
            <a:ext cx="3988800" cy="198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a:solidFill>
                  <a:srgbClr val="000000"/>
                </a:solidFill>
              </a:rPr>
              <a:t>A form of abuse which may involve hitting, shaking, throwing, poisoning, burning or scalding, drowning, suffocating, or otherwise causing physical harm to a child. </a:t>
            </a:r>
            <a:br>
              <a:rPr lang="en-GB" sz="1400">
                <a:solidFill>
                  <a:srgbClr val="000000"/>
                </a:solidFill>
              </a:rPr>
            </a:br>
            <a:endParaRPr sz="1400">
              <a:solidFill>
                <a:srgbClr val="000000"/>
              </a:solidFill>
            </a:endParaRPr>
          </a:p>
          <a:p>
            <a:pPr marL="0" lvl="0" indent="0" algn="l" rtl="0">
              <a:spcBef>
                <a:spcPts val="0"/>
              </a:spcBef>
              <a:spcAft>
                <a:spcPts val="0"/>
              </a:spcAft>
              <a:buNone/>
            </a:pPr>
            <a:r>
              <a:rPr lang="en-GB" sz="1400">
                <a:solidFill>
                  <a:srgbClr val="000000"/>
                </a:solidFill>
              </a:rPr>
              <a:t>Physical harm may also be caused when a parent or carer fabricates the symptoms of, or deliberately induces, illness in a child.</a:t>
            </a:r>
            <a:endParaRPr sz="1400">
              <a:solidFill>
                <a:srgbClr val="000000"/>
              </a:solidFill>
            </a:endParaRPr>
          </a:p>
        </p:txBody>
      </p:sp>
      <p:sp>
        <p:nvSpPr>
          <p:cNvPr id="331" name="Google Shape;331;p68"/>
          <p:cNvSpPr txBox="1">
            <a:spLocks noGrp="1"/>
          </p:cNvSpPr>
          <p:nvPr>
            <p:ph type="body" idx="4294967295"/>
          </p:nvPr>
        </p:nvSpPr>
        <p:spPr>
          <a:xfrm>
            <a:off x="4831200" y="1246500"/>
            <a:ext cx="3988800" cy="1019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Char char="●"/>
            </a:pPr>
            <a:r>
              <a:rPr lang="en-GB" sz="1400">
                <a:solidFill>
                  <a:srgbClr val="000000"/>
                </a:solidFill>
              </a:rPr>
              <a:t>Bruises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Fractures or broken bones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Burns or scalds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Bite marks</a:t>
            </a:r>
            <a:endParaRPr sz="1400">
              <a:solidFill>
                <a:srgbClr val="000000"/>
              </a:solidFill>
            </a:endParaRPr>
          </a:p>
        </p:txBody>
      </p:sp>
      <p:sp>
        <p:nvSpPr>
          <p:cNvPr id="332" name="Google Shape;332;p68"/>
          <p:cNvSpPr txBox="1"/>
          <p:nvPr/>
        </p:nvSpPr>
        <p:spPr>
          <a:xfrm>
            <a:off x="5956950" y="2753400"/>
            <a:ext cx="1737300" cy="360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Behavioural signs</a:t>
            </a:r>
            <a:endParaRPr>
              <a:latin typeface="Chivo SemiBold"/>
              <a:ea typeface="Chivo SemiBold"/>
              <a:cs typeface="Chivo SemiBold"/>
              <a:sym typeface="Chivo SemiBold"/>
            </a:endParaRPr>
          </a:p>
        </p:txBody>
      </p:sp>
      <p:sp>
        <p:nvSpPr>
          <p:cNvPr id="333" name="Google Shape;333;p68"/>
          <p:cNvSpPr txBox="1"/>
          <p:nvPr/>
        </p:nvSpPr>
        <p:spPr>
          <a:xfrm>
            <a:off x="4831200" y="3114300"/>
            <a:ext cx="3988800" cy="11436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Clr>
                <a:srgbClr val="000000"/>
              </a:buClr>
              <a:buSzPts val="1400"/>
              <a:buFont typeface="Chivo"/>
              <a:buChar char="●"/>
            </a:pPr>
            <a:r>
              <a:rPr lang="en-GB">
                <a:latin typeface="Chivo"/>
                <a:ea typeface="Chivo"/>
                <a:cs typeface="Chivo"/>
                <a:sym typeface="Chivo"/>
              </a:rPr>
              <a:t>Refusal to discuss injuries</a:t>
            </a:r>
            <a:endParaRPr>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a:latin typeface="Chivo"/>
                <a:ea typeface="Chivo"/>
                <a:cs typeface="Chivo"/>
                <a:sym typeface="Chivo"/>
              </a:rPr>
              <a:t>Keeping the body covered, even in</a:t>
            </a:r>
            <a:br>
              <a:rPr lang="en-GB">
                <a:latin typeface="Chivo"/>
                <a:ea typeface="Chivo"/>
                <a:cs typeface="Chivo"/>
                <a:sym typeface="Chivo"/>
              </a:rPr>
            </a:br>
            <a:r>
              <a:rPr lang="en-GB">
                <a:latin typeface="Chivo"/>
                <a:ea typeface="Chivo"/>
                <a:cs typeface="Chivo"/>
                <a:sym typeface="Chivo"/>
              </a:rPr>
              <a:t>hot weather</a:t>
            </a:r>
            <a:endParaRPr>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a:latin typeface="Chivo"/>
                <a:ea typeface="Chivo"/>
                <a:cs typeface="Chivo"/>
                <a:sym typeface="Chivo"/>
              </a:rPr>
              <a:t>Descriptions of excessive punishment</a:t>
            </a:r>
            <a:endParaRPr>
              <a:latin typeface="Chivo"/>
              <a:ea typeface="Chivo"/>
              <a:cs typeface="Chivo"/>
              <a:sym typeface="Chivo"/>
            </a:endParaRPr>
          </a:p>
        </p:txBody>
      </p:sp>
      <p:sp>
        <p:nvSpPr>
          <p:cNvPr id="334" name="Google Shape;334;p68"/>
          <p:cNvSpPr txBox="1"/>
          <p:nvPr/>
        </p:nvSpPr>
        <p:spPr>
          <a:xfrm>
            <a:off x="6266750" y="885600"/>
            <a:ext cx="1422600" cy="360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Physical signs</a:t>
            </a:r>
            <a:endParaRPr>
              <a:latin typeface="Chivo SemiBold"/>
              <a:ea typeface="Chivo SemiBold"/>
              <a:cs typeface="Chivo SemiBold"/>
              <a:sym typeface="Chivo SemiBold"/>
            </a:endParaRPr>
          </a:p>
        </p:txBody>
      </p:sp>
      <p:pic>
        <p:nvPicPr>
          <p:cNvPr id="335" name="Google Shape;335;p68" title="24-SFGOV-v1_TypesOfAbuse_01_PhysicalAbuse_A.png"/>
          <p:cNvPicPr preferRelativeResize="0"/>
          <p:nvPr/>
        </p:nvPicPr>
        <p:blipFill rotWithShape="1">
          <a:blip r:embed="rId3">
            <a:alphaModFix/>
          </a:blip>
          <a:srcRect l="17573" t="10813" r="15019" b="11281"/>
          <a:stretch/>
        </p:blipFill>
        <p:spPr>
          <a:xfrm>
            <a:off x="270000" y="395650"/>
            <a:ext cx="2430049" cy="1523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pic>
        <p:nvPicPr>
          <p:cNvPr id="340" name="Google Shape;340;p69" title="discussion-point-signs.png"/>
          <p:cNvPicPr preferRelativeResize="0"/>
          <p:nvPr/>
        </p:nvPicPr>
        <p:blipFill rotWithShape="1">
          <a:blip r:embed="rId3">
            <a:alphaModFix/>
          </a:blip>
          <a:srcRect t="21544" r="18180"/>
          <a:stretch/>
        </p:blipFill>
        <p:spPr>
          <a:xfrm flipH="1">
            <a:off x="270000" y="816175"/>
            <a:ext cx="2349300" cy="2252726"/>
          </a:xfrm>
          <a:prstGeom prst="rect">
            <a:avLst/>
          </a:prstGeom>
          <a:noFill/>
          <a:ln>
            <a:noFill/>
          </a:ln>
        </p:spPr>
      </p:pic>
      <p:sp>
        <p:nvSpPr>
          <p:cNvPr id="341" name="Google Shape;341;p69"/>
          <p:cNvSpPr txBox="1">
            <a:spLocks noGrp="1"/>
          </p:cNvSpPr>
          <p:nvPr>
            <p:ph type="title" idx="4294967295"/>
          </p:nvPr>
        </p:nvSpPr>
        <p:spPr>
          <a:xfrm>
            <a:off x="3607150" y="1705600"/>
            <a:ext cx="5107500" cy="13017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Is the injury consistent with the child's age and mobility?</a:t>
            </a:r>
            <a:endParaRPr sz="1400">
              <a:solidFill>
                <a:srgbClr val="000000"/>
              </a:solidFill>
              <a:latin typeface="Chivo"/>
              <a:ea typeface="Chivo"/>
              <a:cs typeface="Chivo"/>
              <a:sym typeface="Chivo"/>
            </a:endParaRPr>
          </a:p>
          <a:p>
            <a:pPr marL="457200" lvl="0" indent="-330200" algn="l" rtl="0">
              <a:lnSpc>
                <a:spcPct val="115000"/>
              </a:lnSpc>
              <a:spcBef>
                <a:spcPts val="1000"/>
              </a:spcBef>
              <a:spcAft>
                <a:spcPts val="0"/>
              </a:spcAft>
              <a:buClr>
                <a:srgbClr val="000000"/>
              </a:buClr>
              <a:buSzPts val="1600"/>
              <a:buFont typeface="Chivo"/>
              <a:buChar char="●"/>
            </a:pPr>
            <a:r>
              <a:rPr lang="en-GB" sz="1400">
                <a:solidFill>
                  <a:srgbClr val="000000"/>
                </a:solidFill>
                <a:latin typeface="Chivo"/>
                <a:ea typeface="Chivo"/>
                <a:cs typeface="Chivo"/>
                <a:sym typeface="Chivo"/>
              </a:rPr>
              <a:t>Does the injury match the story the child (or parent) is telling you?</a:t>
            </a:r>
            <a:endParaRPr sz="1400">
              <a:solidFill>
                <a:srgbClr val="000000"/>
              </a:solidFill>
              <a:latin typeface="Chivo"/>
              <a:ea typeface="Chivo"/>
              <a:cs typeface="Chivo"/>
              <a:sym typeface="Chivo"/>
            </a:endParaRPr>
          </a:p>
        </p:txBody>
      </p:sp>
      <p:sp>
        <p:nvSpPr>
          <p:cNvPr id="342" name="Google Shape;342;p69"/>
          <p:cNvSpPr txBox="1"/>
          <p:nvPr/>
        </p:nvSpPr>
        <p:spPr>
          <a:xfrm>
            <a:off x="3607150" y="877775"/>
            <a:ext cx="51075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000">
                <a:solidFill>
                  <a:schemeClr val="dk1"/>
                </a:solidFill>
                <a:latin typeface="PT Serif"/>
                <a:ea typeface="PT Serif"/>
                <a:cs typeface="PT Serif"/>
                <a:sym typeface="PT Serif"/>
              </a:rPr>
              <a:t>Always ask yourself…</a:t>
            </a:r>
            <a:endParaRPr sz="3000">
              <a:latin typeface="PT Serif"/>
              <a:ea typeface="PT Serif"/>
              <a:cs typeface="PT Serif"/>
              <a:sym typeface="PT Serif"/>
            </a:endParaRPr>
          </a:p>
        </p:txBody>
      </p:sp>
      <p:sp>
        <p:nvSpPr>
          <p:cNvPr id="343" name="Google Shape;343;p69"/>
          <p:cNvSpPr/>
          <p:nvPr/>
        </p:nvSpPr>
        <p:spPr>
          <a:xfrm>
            <a:off x="-50" y="3544925"/>
            <a:ext cx="9144000" cy="1598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44" name="Google Shape;344;p69"/>
          <p:cNvSpPr txBox="1">
            <a:spLocks noGrp="1"/>
          </p:cNvSpPr>
          <p:nvPr>
            <p:ph type="title" idx="4294967295"/>
          </p:nvPr>
        </p:nvSpPr>
        <p:spPr>
          <a:xfrm>
            <a:off x="2619300" y="3858575"/>
            <a:ext cx="6200700" cy="7944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Many children sustain injuries from accidents, such as trips, falls and sports. But how do we actively demonstrate professional curiosity when a child in our care presents with an injury?</a:t>
            </a:r>
            <a:endParaRPr sz="2000">
              <a:solidFill>
                <a:srgbClr val="000000"/>
              </a:solidFill>
              <a:latin typeface="Chivo"/>
              <a:ea typeface="Chivo"/>
              <a:cs typeface="Chivo"/>
              <a:sym typeface="Chivo"/>
            </a:endParaRPr>
          </a:p>
          <a:p>
            <a:pPr marL="0" lvl="0" indent="0" algn="l" rtl="0">
              <a:lnSpc>
                <a:spcPct val="115000"/>
              </a:lnSpc>
              <a:spcBef>
                <a:spcPts val="1000"/>
              </a:spcBef>
              <a:spcAft>
                <a:spcPts val="0"/>
              </a:spcAft>
              <a:buNone/>
            </a:pPr>
            <a:endParaRPr sz="1400">
              <a:solidFill>
                <a:srgbClr val="000000"/>
              </a:solidFill>
              <a:latin typeface="Chivo"/>
              <a:ea typeface="Chivo"/>
              <a:cs typeface="Chivo"/>
              <a:sym typeface="Chivo"/>
            </a:endParaRPr>
          </a:p>
        </p:txBody>
      </p:sp>
      <p:grpSp>
        <p:nvGrpSpPr>
          <p:cNvPr id="345" name="Google Shape;345;p69"/>
          <p:cNvGrpSpPr/>
          <p:nvPr/>
        </p:nvGrpSpPr>
        <p:grpSpPr>
          <a:xfrm>
            <a:off x="429275" y="3932525"/>
            <a:ext cx="1833300" cy="646500"/>
            <a:chOff x="1697325" y="4038575"/>
            <a:chExt cx="1833300" cy="646500"/>
          </a:xfrm>
        </p:grpSpPr>
        <p:sp>
          <p:nvSpPr>
            <p:cNvPr id="346" name="Google Shape;346;p69"/>
            <p:cNvSpPr/>
            <p:nvPr/>
          </p:nvSpPr>
          <p:spPr>
            <a:xfrm flipH="1">
              <a:off x="1697325" y="4038575"/>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47" name="Google Shape;347;p69"/>
            <p:cNvSpPr txBox="1"/>
            <p:nvPr/>
          </p:nvSpPr>
          <p:spPr>
            <a:xfrm>
              <a:off x="1807125" y="4161725"/>
              <a:ext cx="16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70"/>
          <p:cNvSpPr txBox="1">
            <a:spLocks noGrp="1"/>
          </p:cNvSpPr>
          <p:nvPr>
            <p:ph type="body" idx="4294967295"/>
          </p:nvPr>
        </p:nvSpPr>
        <p:spPr>
          <a:xfrm>
            <a:off x="270000" y="2508325"/>
            <a:ext cx="4104000" cy="487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000">
                <a:solidFill>
                  <a:schemeClr val="accent1"/>
                </a:solidFill>
                <a:latin typeface="PT Serif"/>
                <a:ea typeface="PT Serif"/>
                <a:cs typeface="PT Serif"/>
                <a:sym typeface="PT Serif"/>
              </a:rPr>
              <a:t>Emotional abuse</a:t>
            </a:r>
            <a:endParaRPr sz="3000">
              <a:solidFill>
                <a:schemeClr val="accent1"/>
              </a:solidFill>
              <a:latin typeface="PT Serif"/>
              <a:ea typeface="PT Serif"/>
              <a:cs typeface="PT Serif"/>
              <a:sym typeface="PT Serif"/>
            </a:endParaRPr>
          </a:p>
        </p:txBody>
      </p:sp>
      <p:sp>
        <p:nvSpPr>
          <p:cNvPr id="353" name="Google Shape;353;p70"/>
          <p:cNvSpPr txBox="1">
            <a:spLocks noGrp="1"/>
          </p:cNvSpPr>
          <p:nvPr>
            <p:ph type="body" idx="4294967295"/>
          </p:nvPr>
        </p:nvSpPr>
        <p:spPr>
          <a:xfrm>
            <a:off x="270000" y="3155650"/>
            <a:ext cx="3988800" cy="107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a:solidFill>
                  <a:srgbClr val="000000"/>
                </a:solidFill>
              </a:rPr>
              <a:t>Emotional abuse is 'the persistent emotional maltreatment of a child such as to cause severe and adverse effects on the child’s emotional development.’</a:t>
            </a:r>
            <a:endParaRPr sz="1700">
              <a:solidFill>
                <a:schemeClr val="accent1"/>
              </a:solidFill>
              <a:latin typeface="Chivo Medium"/>
              <a:ea typeface="Chivo Medium"/>
              <a:cs typeface="Chivo Medium"/>
              <a:sym typeface="Chivo Medium"/>
            </a:endParaRPr>
          </a:p>
        </p:txBody>
      </p:sp>
      <p:sp>
        <p:nvSpPr>
          <p:cNvPr id="354" name="Google Shape;354;p70"/>
          <p:cNvSpPr txBox="1">
            <a:spLocks noGrp="1"/>
          </p:cNvSpPr>
          <p:nvPr>
            <p:ph type="body" idx="4294967295"/>
          </p:nvPr>
        </p:nvSpPr>
        <p:spPr>
          <a:xfrm>
            <a:off x="4831200" y="870900"/>
            <a:ext cx="3988800" cy="10191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Char char="●"/>
            </a:pPr>
            <a:r>
              <a:rPr lang="en-GB" sz="1400">
                <a:solidFill>
                  <a:srgbClr val="000000"/>
                </a:solidFill>
              </a:rPr>
              <a:t>Delays in physical development</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Marks on the body from self-harm</a:t>
            </a:r>
            <a:endParaRPr sz="1400">
              <a:solidFill>
                <a:srgbClr val="000000"/>
              </a:solidFill>
            </a:endParaRPr>
          </a:p>
        </p:txBody>
      </p:sp>
      <p:sp>
        <p:nvSpPr>
          <p:cNvPr id="355" name="Google Shape;355;p70"/>
          <p:cNvSpPr txBox="1"/>
          <p:nvPr/>
        </p:nvSpPr>
        <p:spPr>
          <a:xfrm>
            <a:off x="5956950" y="1890000"/>
            <a:ext cx="1737300" cy="360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Behavioural signs</a:t>
            </a:r>
            <a:endParaRPr>
              <a:latin typeface="Chivo SemiBold"/>
              <a:ea typeface="Chivo SemiBold"/>
              <a:cs typeface="Chivo SemiBold"/>
              <a:sym typeface="Chivo SemiBold"/>
            </a:endParaRPr>
          </a:p>
        </p:txBody>
      </p:sp>
      <p:sp>
        <p:nvSpPr>
          <p:cNvPr id="356" name="Google Shape;356;p70"/>
          <p:cNvSpPr txBox="1"/>
          <p:nvPr/>
        </p:nvSpPr>
        <p:spPr>
          <a:xfrm>
            <a:off x="4831200" y="2250900"/>
            <a:ext cx="3988800" cy="23826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Lack of confidence</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Struggle to regulate their emotions and have extreme outbursts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Being overly affectionate or clingy towards strangers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Being aggressive or unkind towards other children</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Not having a close relationship with their parents or carers</a:t>
            </a:r>
            <a:endParaRPr>
              <a:latin typeface="Chivo"/>
              <a:ea typeface="Chivo"/>
              <a:cs typeface="Chivo"/>
              <a:sym typeface="Chivo"/>
            </a:endParaRPr>
          </a:p>
        </p:txBody>
      </p:sp>
      <p:sp>
        <p:nvSpPr>
          <p:cNvPr id="357" name="Google Shape;357;p70"/>
          <p:cNvSpPr txBox="1"/>
          <p:nvPr/>
        </p:nvSpPr>
        <p:spPr>
          <a:xfrm>
            <a:off x="6114300" y="510000"/>
            <a:ext cx="1422600" cy="360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Physical signs</a:t>
            </a:r>
            <a:endParaRPr>
              <a:latin typeface="Chivo SemiBold"/>
              <a:ea typeface="Chivo SemiBold"/>
              <a:cs typeface="Chivo SemiBold"/>
              <a:sym typeface="Chivo SemiBold"/>
            </a:endParaRPr>
          </a:p>
        </p:txBody>
      </p:sp>
      <p:pic>
        <p:nvPicPr>
          <p:cNvPr id="358" name="Google Shape;358;p70" title="24-SFGOV-v1_TypesOfAbuse_01_EmotionalAbuse.png"/>
          <p:cNvPicPr preferRelativeResize="0"/>
          <p:nvPr/>
        </p:nvPicPr>
        <p:blipFill rotWithShape="1">
          <a:blip r:embed="rId3">
            <a:alphaModFix/>
          </a:blip>
          <a:srcRect l="19266" t="7481" r="6693" b="7795"/>
          <a:stretch/>
        </p:blipFill>
        <p:spPr>
          <a:xfrm>
            <a:off x="270000" y="853987"/>
            <a:ext cx="2508775" cy="15577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71"/>
          <p:cNvSpPr txBox="1">
            <a:spLocks noGrp="1"/>
          </p:cNvSpPr>
          <p:nvPr>
            <p:ph type="title" idx="4294967295"/>
          </p:nvPr>
        </p:nvSpPr>
        <p:spPr>
          <a:xfrm>
            <a:off x="3599975" y="1467548"/>
            <a:ext cx="5132400" cy="17778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Are we labelling a child's trauma response - like sudden aggression or severe withdrawal - as just "bad behaviour" or defiance?</a:t>
            </a:r>
            <a:endParaRPr sz="1400">
              <a:solidFill>
                <a:srgbClr val="000000"/>
              </a:solidFill>
              <a:latin typeface="Chivo"/>
              <a:ea typeface="Chivo"/>
              <a:cs typeface="Chivo"/>
              <a:sym typeface="Chivo"/>
            </a:endParaRPr>
          </a:p>
          <a:p>
            <a:pPr marL="457200" lvl="0" indent="-330200" algn="l" rtl="0">
              <a:lnSpc>
                <a:spcPct val="115000"/>
              </a:lnSpc>
              <a:spcBef>
                <a:spcPts val="1000"/>
              </a:spcBef>
              <a:spcAft>
                <a:spcPts val="0"/>
              </a:spcAft>
              <a:buClr>
                <a:srgbClr val="000000"/>
              </a:buClr>
              <a:buSzPts val="1600"/>
              <a:buFont typeface="Chivo"/>
              <a:buChar char="●"/>
            </a:pPr>
            <a:r>
              <a:rPr lang="en-GB" sz="1400">
                <a:solidFill>
                  <a:srgbClr val="000000"/>
                </a:solidFill>
                <a:latin typeface="Chivo"/>
                <a:ea typeface="Chivo"/>
                <a:cs typeface="Chivo"/>
                <a:sym typeface="Chivo"/>
              </a:rPr>
              <a:t>Does the child’s presentation, anxiety level, or behaviour fundamentally shift when a specific parent, carer, or adult is present?</a:t>
            </a:r>
            <a:endParaRPr sz="1400">
              <a:solidFill>
                <a:srgbClr val="000000"/>
              </a:solidFill>
              <a:latin typeface="Chivo"/>
              <a:ea typeface="Chivo"/>
              <a:cs typeface="Chivo"/>
              <a:sym typeface="Chivo"/>
            </a:endParaRPr>
          </a:p>
        </p:txBody>
      </p:sp>
      <p:sp>
        <p:nvSpPr>
          <p:cNvPr id="364" name="Google Shape;364;p71"/>
          <p:cNvSpPr txBox="1"/>
          <p:nvPr/>
        </p:nvSpPr>
        <p:spPr>
          <a:xfrm>
            <a:off x="3599975" y="639725"/>
            <a:ext cx="5132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000">
                <a:solidFill>
                  <a:schemeClr val="dk1"/>
                </a:solidFill>
                <a:latin typeface="PT Serif"/>
                <a:ea typeface="PT Serif"/>
                <a:cs typeface="PT Serif"/>
                <a:sym typeface="PT Serif"/>
              </a:rPr>
              <a:t>Always ask yourself…</a:t>
            </a:r>
            <a:endParaRPr sz="3000">
              <a:latin typeface="PT Serif"/>
              <a:ea typeface="PT Serif"/>
              <a:cs typeface="PT Serif"/>
              <a:sym typeface="PT Serif"/>
            </a:endParaRPr>
          </a:p>
        </p:txBody>
      </p:sp>
      <p:sp>
        <p:nvSpPr>
          <p:cNvPr id="365" name="Google Shape;365;p71"/>
          <p:cNvSpPr/>
          <p:nvPr/>
        </p:nvSpPr>
        <p:spPr>
          <a:xfrm>
            <a:off x="-50" y="3544925"/>
            <a:ext cx="9144000" cy="1598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66" name="Google Shape;366;p71"/>
          <p:cNvSpPr txBox="1">
            <a:spLocks noGrp="1"/>
          </p:cNvSpPr>
          <p:nvPr>
            <p:ph type="title" idx="4294967295"/>
          </p:nvPr>
        </p:nvSpPr>
        <p:spPr>
          <a:xfrm>
            <a:off x="2619300" y="3854075"/>
            <a:ext cx="6200700" cy="8034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Since emotional abuse is often a pattern of behaviour rather than a single event, how can we ensure we are recording the 'small things' so that a larger picture can be spotted by the safeguarding team?</a:t>
            </a:r>
            <a:endParaRPr sz="1400">
              <a:solidFill>
                <a:srgbClr val="000000"/>
              </a:solidFill>
              <a:latin typeface="Chivo"/>
              <a:ea typeface="Chivo"/>
              <a:cs typeface="Chivo"/>
              <a:sym typeface="Chivo"/>
            </a:endParaRPr>
          </a:p>
        </p:txBody>
      </p:sp>
      <p:grpSp>
        <p:nvGrpSpPr>
          <p:cNvPr id="367" name="Google Shape;367;p71"/>
          <p:cNvGrpSpPr/>
          <p:nvPr/>
        </p:nvGrpSpPr>
        <p:grpSpPr>
          <a:xfrm>
            <a:off x="429275" y="3932525"/>
            <a:ext cx="1833300" cy="646500"/>
            <a:chOff x="1697325" y="4038575"/>
            <a:chExt cx="1833300" cy="646500"/>
          </a:xfrm>
        </p:grpSpPr>
        <p:sp>
          <p:nvSpPr>
            <p:cNvPr id="368" name="Google Shape;368;p71"/>
            <p:cNvSpPr/>
            <p:nvPr/>
          </p:nvSpPr>
          <p:spPr>
            <a:xfrm flipH="1">
              <a:off x="1697325" y="4038575"/>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69" name="Google Shape;369;p71"/>
            <p:cNvSpPr txBox="1"/>
            <p:nvPr/>
          </p:nvSpPr>
          <p:spPr>
            <a:xfrm>
              <a:off x="1807125" y="4161725"/>
              <a:ext cx="16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pic>
        <p:nvPicPr>
          <p:cNvPr id="370" name="Google Shape;370;p71" title="discussion-point-signs.png"/>
          <p:cNvPicPr preferRelativeResize="0"/>
          <p:nvPr/>
        </p:nvPicPr>
        <p:blipFill rotWithShape="1">
          <a:blip r:embed="rId3">
            <a:alphaModFix/>
          </a:blip>
          <a:srcRect t="21544" r="18180"/>
          <a:stretch/>
        </p:blipFill>
        <p:spPr>
          <a:xfrm flipH="1">
            <a:off x="270000" y="816182"/>
            <a:ext cx="2349300" cy="22527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72"/>
          <p:cNvSpPr txBox="1">
            <a:spLocks noGrp="1"/>
          </p:cNvSpPr>
          <p:nvPr>
            <p:ph type="body" idx="4294967295"/>
          </p:nvPr>
        </p:nvSpPr>
        <p:spPr>
          <a:xfrm>
            <a:off x="270000" y="2552550"/>
            <a:ext cx="4104000" cy="487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000">
                <a:solidFill>
                  <a:schemeClr val="accent1"/>
                </a:solidFill>
                <a:latin typeface="PT Serif"/>
                <a:ea typeface="PT Serif"/>
                <a:cs typeface="PT Serif"/>
                <a:sym typeface="PT Serif"/>
              </a:rPr>
              <a:t>Sexual abuse</a:t>
            </a:r>
            <a:endParaRPr sz="3000">
              <a:solidFill>
                <a:schemeClr val="accent1"/>
              </a:solidFill>
              <a:latin typeface="PT Serif"/>
              <a:ea typeface="PT Serif"/>
              <a:cs typeface="PT Serif"/>
              <a:sym typeface="PT Serif"/>
            </a:endParaRPr>
          </a:p>
        </p:txBody>
      </p:sp>
      <p:sp>
        <p:nvSpPr>
          <p:cNvPr id="376" name="Google Shape;376;p72"/>
          <p:cNvSpPr txBox="1">
            <a:spLocks noGrp="1"/>
          </p:cNvSpPr>
          <p:nvPr>
            <p:ph type="body" idx="4294967295"/>
          </p:nvPr>
        </p:nvSpPr>
        <p:spPr>
          <a:xfrm>
            <a:off x="270000" y="3199875"/>
            <a:ext cx="3988800" cy="127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a:solidFill>
                  <a:srgbClr val="000000"/>
                </a:solidFill>
              </a:rPr>
              <a:t>Sexual abuse involves forcing or enticing a child or young person to take part in sexual activities, not necessarily involving a high level of violence, whether or not the child is aware of what is happening.</a:t>
            </a:r>
            <a:endParaRPr sz="2000">
              <a:solidFill>
                <a:schemeClr val="accent1"/>
              </a:solidFill>
              <a:latin typeface="Chivo Medium"/>
              <a:ea typeface="Chivo Medium"/>
              <a:cs typeface="Chivo Medium"/>
              <a:sym typeface="Chivo Medium"/>
            </a:endParaRPr>
          </a:p>
        </p:txBody>
      </p:sp>
      <p:sp>
        <p:nvSpPr>
          <p:cNvPr id="377" name="Google Shape;377;p72"/>
          <p:cNvSpPr txBox="1">
            <a:spLocks noGrp="1"/>
          </p:cNvSpPr>
          <p:nvPr>
            <p:ph type="body" idx="4294967295"/>
          </p:nvPr>
        </p:nvSpPr>
        <p:spPr>
          <a:xfrm>
            <a:off x="4831200" y="996750"/>
            <a:ext cx="3988800" cy="1270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Char char="●"/>
            </a:pPr>
            <a:r>
              <a:rPr lang="en-GB" sz="1400">
                <a:solidFill>
                  <a:srgbClr val="000000"/>
                </a:solidFill>
              </a:rPr>
              <a:t>Soreness of the genital area</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Bleeding</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Abdominal pain</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Sexually transmitted infections (STIs)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Pregnancy</a:t>
            </a:r>
            <a:endParaRPr sz="1400">
              <a:solidFill>
                <a:srgbClr val="000000"/>
              </a:solidFill>
            </a:endParaRPr>
          </a:p>
        </p:txBody>
      </p:sp>
      <p:sp>
        <p:nvSpPr>
          <p:cNvPr id="378" name="Google Shape;378;p72"/>
          <p:cNvSpPr txBox="1"/>
          <p:nvPr/>
        </p:nvSpPr>
        <p:spPr>
          <a:xfrm>
            <a:off x="5956950" y="2755350"/>
            <a:ext cx="1737300" cy="360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Behavioural signs</a:t>
            </a:r>
            <a:endParaRPr>
              <a:latin typeface="Chivo SemiBold"/>
              <a:ea typeface="Chivo SemiBold"/>
              <a:cs typeface="Chivo SemiBold"/>
              <a:sym typeface="Chivo SemiBold"/>
            </a:endParaRPr>
          </a:p>
        </p:txBody>
      </p:sp>
      <p:sp>
        <p:nvSpPr>
          <p:cNvPr id="379" name="Google Shape;379;p72"/>
          <p:cNvSpPr txBox="1"/>
          <p:nvPr/>
        </p:nvSpPr>
        <p:spPr>
          <a:xfrm>
            <a:off x="4831200" y="3116250"/>
            <a:ext cx="3988800" cy="13914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Age inappropriate sexual knowledge and language</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Avoid being alone with certain people</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Appear to be frightened of someone</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Reluctance to change in front of others</a:t>
            </a:r>
            <a:endParaRPr>
              <a:latin typeface="Chivo"/>
              <a:ea typeface="Chivo"/>
              <a:cs typeface="Chivo"/>
              <a:sym typeface="Chivo"/>
            </a:endParaRPr>
          </a:p>
        </p:txBody>
      </p:sp>
      <p:sp>
        <p:nvSpPr>
          <p:cNvPr id="380" name="Google Shape;380;p72"/>
          <p:cNvSpPr txBox="1"/>
          <p:nvPr/>
        </p:nvSpPr>
        <p:spPr>
          <a:xfrm>
            <a:off x="6114300" y="635850"/>
            <a:ext cx="1422600" cy="360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Physical signs</a:t>
            </a:r>
            <a:endParaRPr>
              <a:latin typeface="Chivo SemiBold"/>
              <a:ea typeface="Chivo SemiBold"/>
              <a:cs typeface="Chivo SemiBold"/>
              <a:sym typeface="Chivo SemiBold"/>
            </a:endParaRPr>
          </a:p>
        </p:txBody>
      </p:sp>
      <p:pic>
        <p:nvPicPr>
          <p:cNvPr id="381" name="Google Shape;381;p72" title="24-SFGOV-v1_TypesOfAbuse_01_SexualAbuse_A.png"/>
          <p:cNvPicPr preferRelativeResize="0"/>
          <p:nvPr/>
        </p:nvPicPr>
        <p:blipFill rotWithShape="1">
          <a:blip r:embed="rId3">
            <a:alphaModFix/>
          </a:blip>
          <a:srcRect l="20932" r="20599"/>
          <a:stretch/>
        </p:blipFill>
        <p:spPr>
          <a:xfrm>
            <a:off x="270000" y="576675"/>
            <a:ext cx="2226924" cy="20665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73"/>
          <p:cNvSpPr txBox="1">
            <a:spLocks noGrp="1"/>
          </p:cNvSpPr>
          <p:nvPr>
            <p:ph type="title" idx="4294967295"/>
          </p:nvPr>
        </p:nvSpPr>
        <p:spPr>
          <a:xfrm>
            <a:off x="3599956" y="1467653"/>
            <a:ext cx="5132400" cy="14115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Is this child displaying sexual knowledge, language, or behaviours that are completely inappropriate for their developmental age?</a:t>
            </a:r>
            <a:endParaRPr sz="1400">
              <a:solidFill>
                <a:srgbClr val="000000"/>
              </a:solidFill>
              <a:latin typeface="Chivo"/>
              <a:ea typeface="Chivo"/>
              <a:cs typeface="Chivo"/>
              <a:sym typeface="Chivo"/>
            </a:endParaRPr>
          </a:p>
          <a:p>
            <a:pPr marL="457200" lvl="0" indent="-298450" algn="l" rtl="0">
              <a:lnSpc>
                <a:spcPct val="115000"/>
              </a:lnSpc>
              <a:spcBef>
                <a:spcPts val="1000"/>
              </a:spcBef>
              <a:spcAft>
                <a:spcPts val="0"/>
              </a:spcAft>
              <a:buClr>
                <a:srgbClr val="000000"/>
              </a:buClr>
              <a:buSzPts val="1100"/>
              <a:buFont typeface="Chivo"/>
              <a:buChar char="●"/>
            </a:pPr>
            <a:r>
              <a:rPr lang="en-GB" sz="1400">
                <a:solidFill>
                  <a:srgbClr val="000000"/>
                </a:solidFill>
                <a:latin typeface="Chivo"/>
                <a:ea typeface="Chivo"/>
                <a:cs typeface="Chivo"/>
                <a:sym typeface="Chivo"/>
              </a:rPr>
              <a:t>Is there a sudden, unexplained shift in their behaviour, peer groups, or secrecy around their online life?</a:t>
            </a:r>
            <a:endParaRPr sz="1400">
              <a:solidFill>
                <a:srgbClr val="000000"/>
              </a:solidFill>
              <a:latin typeface="Chivo"/>
              <a:ea typeface="Chivo"/>
              <a:cs typeface="Chivo"/>
              <a:sym typeface="Chivo"/>
            </a:endParaRPr>
          </a:p>
        </p:txBody>
      </p:sp>
      <p:sp>
        <p:nvSpPr>
          <p:cNvPr id="387" name="Google Shape;387;p73"/>
          <p:cNvSpPr txBox="1"/>
          <p:nvPr/>
        </p:nvSpPr>
        <p:spPr>
          <a:xfrm>
            <a:off x="3599956" y="639819"/>
            <a:ext cx="5132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000">
                <a:solidFill>
                  <a:schemeClr val="dk1"/>
                </a:solidFill>
                <a:latin typeface="PT Serif"/>
                <a:ea typeface="PT Serif"/>
                <a:cs typeface="PT Serif"/>
                <a:sym typeface="PT Serif"/>
              </a:rPr>
              <a:t>Always ask yourself…</a:t>
            </a:r>
            <a:endParaRPr sz="3000">
              <a:latin typeface="PT Serif"/>
              <a:ea typeface="PT Serif"/>
              <a:cs typeface="PT Serif"/>
              <a:sym typeface="PT Serif"/>
            </a:endParaRPr>
          </a:p>
        </p:txBody>
      </p:sp>
      <p:sp>
        <p:nvSpPr>
          <p:cNvPr id="388" name="Google Shape;388;p73"/>
          <p:cNvSpPr/>
          <p:nvPr/>
        </p:nvSpPr>
        <p:spPr>
          <a:xfrm>
            <a:off x="-50" y="3544925"/>
            <a:ext cx="9144000" cy="1598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89" name="Google Shape;389;p73"/>
          <p:cNvSpPr txBox="1">
            <a:spLocks noGrp="1"/>
          </p:cNvSpPr>
          <p:nvPr>
            <p:ph type="title" idx="4294967295"/>
          </p:nvPr>
        </p:nvSpPr>
        <p:spPr>
          <a:xfrm>
            <a:off x="2619300" y="3780850"/>
            <a:ext cx="6200700" cy="11289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A child experiencing sexual abuse or exploitation may feel shame or fear, making them hide their situation. What subtle, non-verbal indicators or sudden behavioural shifts might tell us a child is hiding something, even if they are presenting as "fine" or quiet in our lessons?</a:t>
            </a:r>
            <a:endParaRPr sz="2000">
              <a:solidFill>
                <a:srgbClr val="000000"/>
              </a:solidFill>
              <a:latin typeface="Chivo"/>
              <a:ea typeface="Chivo"/>
              <a:cs typeface="Chivo"/>
              <a:sym typeface="Chivo"/>
            </a:endParaRPr>
          </a:p>
          <a:p>
            <a:pPr marL="0" lvl="0" indent="0" algn="l" rtl="0">
              <a:lnSpc>
                <a:spcPct val="115000"/>
              </a:lnSpc>
              <a:spcBef>
                <a:spcPts val="1000"/>
              </a:spcBef>
              <a:spcAft>
                <a:spcPts val="0"/>
              </a:spcAft>
              <a:buNone/>
            </a:pPr>
            <a:endParaRPr sz="1400">
              <a:solidFill>
                <a:srgbClr val="000000"/>
              </a:solidFill>
              <a:latin typeface="Chivo"/>
              <a:ea typeface="Chivo"/>
              <a:cs typeface="Chivo"/>
              <a:sym typeface="Chivo"/>
            </a:endParaRPr>
          </a:p>
        </p:txBody>
      </p:sp>
      <p:grpSp>
        <p:nvGrpSpPr>
          <p:cNvPr id="390" name="Google Shape;390;p73"/>
          <p:cNvGrpSpPr/>
          <p:nvPr/>
        </p:nvGrpSpPr>
        <p:grpSpPr>
          <a:xfrm>
            <a:off x="429275" y="3932525"/>
            <a:ext cx="1833300" cy="646500"/>
            <a:chOff x="1697325" y="4038575"/>
            <a:chExt cx="1833300" cy="646500"/>
          </a:xfrm>
        </p:grpSpPr>
        <p:sp>
          <p:nvSpPr>
            <p:cNvPr id="391" name="Google Shape;391;p73"/>
            <p:cNvSpPr/>
            <p:nvPr/>
          </p:nvSpPr>
          <p:spPr>
            <a:xfrm flipH="1">
              <a:off x="1697325" y="4038575"/>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392" name="Google Shape;392;p73"/>
            <p:cNvSpPr txBox="1"/>
            <p:nvPr/>
          </p:nvSpPr>
          <p:spPr>
            <a:xfrm>
              <a:off x="1807125" y="4161725"/>
              <a:ext cx="16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pic>
        <p:nvPicPr>
          <p:cNvPr id="393" name="Google Shape;393;p73" title="discussion-point-signs.png"/>
          <p:cNvPicPr preferRelativeResize="0"/>
          <p:nvPr/>
        </p:nvPicPr>
        <p:blipFill rotWithShape="1">
          <a:blip r:embed="rId3">
            <a:alphaModFix/>
          </a:blip>
          <a:srcRect t="21544" r="18180"/>
          <a:stretch/>
        </p:blipFill>
        <p:spPr>
          <a:xfrm flipH="1">
            <a:off x="270000" y="816182"/>
            <a:ext cx="2349300" cy="22527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74"/>
          <p:cNvSpPr txBox="1">
            <a:spLocks noGrp="1"/>
          </p:cNvSpPr>
          <p:nvPr>
            <p:ph type="body" idx="4294967295"/>
          </p:nvPr>
        </p:nvSpPr>
        <p:spPr>
          <a:xfrm>
            <a:off x="270000" y="2731300"/>
            <a:ext cx="4104000" cy="487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000">
                <a:solidFill>
                  <a:schemeClr val="accent1"/>
                </a:solidFill>
                <a:latin typeface="PT Serif"/>
                <a:ea typeface="PT Serif"/>
                <a:cs typeface="PT Serif"/>
                <a:sym typeface="PT Serif"/>
              </a:rPr>
              <a:t>Neglect</a:t>
            </a:r>
            <a:endParaRPr sz="3000">
              <a:solidFill>
                <a:schemeClr val="accent1"/>
              </a:solidFill>
              <a:latin typeface="PT Serif"/>
              <a:ea typeface="PT Serif"/>
              <a:cs typeface="PT Serif"/>
              <a:sym typeface="PT Serif"/>
            </a:endParaRPr>
          </a:p>
        </p:txBody>
      </p:sp>
      <p:sp>
        <p:nvSpPr>
          <p:cNvPr id="399" name="Google Shape;399;p74"/>
          <p:cNvSpPr txBox="1">
            <a:spLocks noGrp="1"/>
          </p:cNvSpPr>
          <p:nvPr>
            <p:ph type="body" idx="4294967295"/>
          </p:nvPr>
        </p:nvSpPr>
        <p:spPr>
          <a:xfrm>
            <a:off x="270000" y="3378625"/>
            <a:ext cx="3988800" cy="104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a:solidFill>
                  <a:srgbClr val="000000"/>
                </a:solidFill>
              </a:rPr>
              <a:t>The persistent failure to meet a child’s basic physical and/or psychological needs, likely to result in the serious impairment of the child’s health or development.</a:t>
            </a:r>
            <a:endParaRPr sz="2300">
              <a:solidFill>
                <a:schemeClr val="accent1"/>
              </a:solidFill>
              <a:latin typeface="Chivo Medium"/>
              <a:ea typeface="Chivo Medium"/>
              <a:cs typeface="Chivo Medium"/>
              <a:sym typeface="Chivo Medium"/>
            </a:endParaRPr>
          </a:p>
        </p:txBody>
      </p:sp>
      <p:sp>
        <p:nvSpPr>
          <p:cNvPr id="400" name="Google Shape;400;p74"/>
          <p:cNvSpPr txBox="1">
            <a:spLocks noGrp="1"/>
          </p:cNvSpPr>
          <p:nvPr>
            <p:ph type="body" idx="4294967295"/>
          </p:nvPr>
        </p:nvSpPr>
        <p:spPr>
          <a:xfrm>
            <a:off x="4831200" y="893722"/>
            <a:ext cx="3988800" cy="12708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Char char="●"/>
            </a:pPr>
            <a:r>
              <a:rPr lang="en-GB" sz="1400">
                <a:solidFill>
                  <a:srgbClr val="000000"/>
                </a:solidFill>
              </a:rPr>
              <a:t>Appearing dirty or smelling</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Wearing unwashed clothes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Ill-fitting clothes or shoes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Untreated injuries or medical issues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Tiredness</a:t>
            </a:r>
            <a:endParaRPr sz="1400">
              <a:solidFill>
                <a:srgbClr val="000000"/>
              </a:solidFill>
            </a:endParaRPr>
          </a:p>
          <a:p>
            <a:pPr marL="457200" lvl="0" indent="-317500" algn="l" rtl="0">
              <a:spcBef>
                <a:spcPts val="0"/>
              </a:spcBef>
              <a:spcAft>
                <a:spcPts val="0"/>
              </a:spcAft>
              <a:buClr>
                <a:srgbClr val="000000"/>
              </a:buClr>
              <a:buSzPts val="1400"/>
              <a:buChar char="●"/>
            </a:pPr>
            <a:r>
              <a:rPr lang="en-GB" sz="1400">
                <a:solidFill>
                  <a:srgbClr val="000000"/>
                </a:solidFill>
              </a:rPr>
              <a:t>Constant hunger</a:t>
            </a:r>
            <a:endParaRPr sz="1700">
              <a:solidFill>
                <a:srgbClr val="000000"/>
              </a:solidFill>
            </a:endParaRPr>
          </a:p>
        </p:txBody>
      </p:sp>
      <p:sp>
        <p:nvSpPr>
          <p:cNvPr id="401" name="Google Shape;401;p74"/>
          <p:cNvSpPr txBox="1"/>
          <p:nvPr/>
        </p:nvSpPr>
        <p:spPr>
          <a:xfrm>
            <a:off x="5956950" y="2858375"/>
            <a:ext cx="1737300" cy="3609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Behavioural signs</a:t>
            </a:r>
            <a:endParaRPr>
              <a:latin typeface="Chivo SemiBold"/>
              <a:ea typeface="Chivo SemiBold"/>
              <a:cs typeface="Chivo SemiBold"/>
              <a:sym typeface="Chivo SemiBold"/>
            </a:endParaRPr>
          </a:p>
        </p:txBody>
      </p:sp>
      <p:sp>
        <p:nvSpPr>
          <p:cNvPr id="402" name="Google Shape;402;p74"/>
          <p:cNvSpPr txBox="1"/>
          <p:nvPr/>
        </p:nvSpPr>
        <p:spPr>
          <a:xfrm>
            <a:off x="4831200" y="3219275"/>
            <a:ext cx="3988800" cy="13914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Poor self-esteem</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Missing developmental milestones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Compulsive stealing</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Frequent truancy</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Poor relationships with peers</a:t>
            </a:r>
            <a:endParaRPr sz="1700">
              <a:latin typeface="Chivo"/>
              <a:ea typeface="Chivo"/>
              <a:cs typeface="Chivo"/>
              <a:sym typeface="Chivo"/>
            </a:endParaRPr>
          </a:p>
        </p:txBody>
      </p:sp>
      <p:sp>
        <p:nvSpPr>
          <p:cNvPr id="403" name="Google Shape;403;p74"/>
          <p:cNvSpPr txBox="1"/>
          <p:nvPr/>
        </p:nvSpPr>
        <p:spPr>
          <a:xfrm>
            <a:off x="6114300" y="532822"/>
            <a:ext cx="1422600" cy="360900"/>
          </a:xfrm>
          <a:prstGeom prst="rect">
            <a:avLst/>
          </a:prstGeom>
          <a:solidFill>
            <a:srgbClr val="7396F7"/>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a:latin typeface="Chivo SemiBold"/>
                <a:ea typeface="Chivo SemiBold"/>
                <a:cs typeface="Chivo SemiBold"/>
                <a:sym typeface="Chivo SemiBold"/>
              </a:rPr>
              <a:t>Physical signs</a:t>
            </a:r>
            <a:endParaRPr>
              <a:latin typeface="Chivo SemiBold"/>
              <a:ea typeface="Chivo SemiBold"/>
              <a:cs typeface="Chivo SemiBold"/>
              <a:sym typeface="Chivo SemiBold"/>
            </a:endParaRPr>
          </a:p>
        </p:txBody>
      </p:sp>
      <p:pic>
        <p:nvPicPr>
          <p:cNvPr id="404" name="Google Shape;404;p74" title="24-SFGOV-v1_TypesOfAbuse_01_Neglect_A.png"/>
          <p:cNvPicPr preferRelativeResize="0"/>
          <p:nvPr/>
        </p:nvPicPr>
        <p:blipFill rotWithShape="1">
          <a:blip r:embed="rId3">
            <a:alphaModFix/>
          </a:blip>
          <a:srcRect l="13194"/>
          <a:stretch/>
        </p:blipFill>
        <p:spPr>
          <a:xfrm>
            <a:off x="308600" y="682675"/>
            <a:ext cx="3277476" cy="20486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75"/>
          <p:cNvSpPr/>
          <p:nvPr/>
        </p:nvSpPr>
        <p:spPr>
          <a:xfrm>
            <a:off x="-50" y="3544925"/>
            <a:ext cx="9144000" cy="15987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10" name="Google Shape;410;p75"/>
          <p:cNvSpPr txBox="1">
            <a:spLocks noGrp="1"/>
          </p:cNvSpPr>
          <p:nvPr>
            <p:ph type="title" idx="4294967295"/>
          </p:nvPr>
        </p:nvSpPr>
        <p:spPr>
          <a:xfrm>
            <a:off x="2619300" y="3738725"/>
            <a:ext cx="6200700" cy="10341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We know many families experience poverty or temporary crises that affect a child's appearance or punctuality. How do we distinguish between a family experiencing poverty and a child suffering from actionable neglect?</a:t>
            </a:r>
            <a:endParaRPr sz="1600">
              <a:solidFill>
                <a:srgbClr val="000000"/>
              </a:solidFill>
              <a:latin typeface="Chivo"/>
              <a:ea typeface="Chivo"/>
              <a:cs typeface="Chivo"/>
              <a:sym typeface="Chivo"/>
            </a:endParaRPr>
          </a:p>
        </p:txBody>
      </p:sp>
      <p:sp>
        <p:nvSpPr>
          <p:cNvPr id="411" name="Google Shape;411;p75"/>
          <p:cNvSpPr txBox="1">
            <a:spLocks noGrp="1"/>
          </p:cNvSpPr>
          <p:nvPr>
            <p:ph type="title" idx="4294967295"/>
          </p:nvPr>
        </p:nvSpPr>
        <p:spPr>
          <a:xfrm>
            <a:off x="3607150" y="1467650"/>
            <a:ext cx="5107500" cy="14115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Is this a one-off bad day, or am I looking at a persistent pattern of neglect?</a:t>
            </a:r>
            <a:endParaRPr sz="140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Is the child regularly lacking the basic essentials needed to learn and thrive - such as adequate food, appropriate clothing, or basic hygiene?</a:t>
            </a:r>
            <a:endParaRPr sz="1400">
              <a:solidFill>
                <a:srgbClr val="000000"/>
              </a:solidFill>
              <a:latin typeface="Chivo"/>
              <a:ea typeface="Chivo"/>
              <a:cs typeface="Chivo"/>
              <a:sym typeface="Chivo"/>
            </a:endParaRPr>
          </a:p>
        </p:txBody>
      </p:sp>
      <p:sp>
        <p:nvSpPr>
          <p:cNvPr id="412" name="Google Shape;412;p75"/>
          <p:cNvSpPr txBox="1"/>
          <p:nvPr/>
        </p:nvSpPr>
        <p:spPr>
          <a:xfrm>
            <a:off x="3607150" y="639825"/>
            <a:ext cx="51075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3000">
                <a:solidFill>
                  <a:schemeClr val="dk1"/>
                </a:solidFill>
                <a:latin typeface="PT Serif"/>
                <a:ea typeface="PT Serif"/>
                <a:cs typeface="PT Serif"/>
                <a:sym typeface="PT Serif"/>
              </a:rPr>
              <a:t>Always ask yourself…</a:t>
            </a:r>
            <a:endParaRPr sz="3000">
              <a:latin typeface="PT Serif"/>
              <a:ea typeface="PT Serif"/>
              <a:cs typeface="PT Serif"/>
              <a:sym typeface="PT Serif"/>
            </a:endParaRPr>
          </a:p>
        </p:txBody>
      </p:sp>
      <p:grpSp>
        <p:nvGrpSpPr>
          <p:cNvPr id="413" name="Google Shape;413;p75"/>
          <p:cNvGrpSpPr/>
          <p:nvPr/>
        </p:nvGrpSpPr>
        <p:grpSpPr>
          <a:xfrm>
            <a:off x="429275" y="3932525"/>
            <a:ext cx="1833300" cy="646500"/>
            <a:chOff x="1697325" y="4038575"/>
            <a:chExt cx="1833300" cy="646500"/>
          </a:xfrm>
        </p:grpSpPr>
        <p:sp>
          <p:nvSpPr>
            <p:cNvPr id="414" name="Google Shape;414;p75"/>
            <p:cNvSpPr/>
            <p:nvPr/>
          </p:nvSpPr>
          <p:spPr>
            <a:xfrm flipH="1">
              <a:off x="1697325" y="4038575"/>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15" name="Google Shape;415;p75"/>
            <p:cNvSpPr txBox="1"/>
            <p:nvPr/>
          </p:nvSpPr>
          <p:spPr>
            <a:xfrm>
              <a:off x="1807125" y="4161725"/>
              <a:ext cx="16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pic>
        <p:nvPicPr>
          <p:cNvPr id="416" name="Google Shape;416;p75" title="discussion-point-signs.png"/>
          <p:cNvPicPr preferRelativeResize="0"/>
          <p:nvPr/>
        </p:nvPicPr>
        <p:blipFill rotWithShape="1">
          <a:blip r:embed="rId3">
            <a:alphaModFix/>
          </a:blip>
          <a:srcRect t="21544" r="18180"/>
          <a:stretch/>
        </p:blipFill>
        <p:spPr>
          <a:xfrm flipH="1">
            <a:off x="270000" y="816182"/>
            <a:ext cx="2349300" cy="22527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76"/>
          <p:cNvSpPr txBox="1">
            <a:spLocks noGrp="1"/>
          </p:cNvSpPr>
          <p:nvPr>
            <p:ph type="title" idx="4294967295"/>
          </p:nvPr>
        </p:nvSpPr>
        <p:spPr>
          <a:xfrm>
            <a:off x="270000" y="403875"/>
            <a:ext cx="87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Key takeaways</a:t>
            </a:r>
            <a:endParaRPr sz="3020"/>
          </a:p>
        </p:txBody>
      </p:sp>
      <p:sp>
        <p:nvSpPr>
          <p:cNvPr id="422" name="Google Shape;422;p76"/>
          <p:cNvSpPr txBox="1">
            <a:spLocks noGrp="1"/>
          </p:cNvSpPr>
          <p:nvPr>
            <p:ph type="body" idx="4294967295"/>
          </p:nvPr>
        </p:nvSpPr>
        <p:spPr>
          <a:xfrm>
            <a:off x="270000" y="1180725"/>
            <a:ext cx="5464200" cy="3558900"/>
          </a:xfrm>
          <a:prstGeom prst="rect">
            <a:avLst/>
          </a:prstGeom>
        </p:spPr>
        <p:txBody>
          <a:bodyPr spcFirstLastPara="1" wrap="square" lIns="91425" tIns="91425" rIns="91425" bIns="91425" anchor="t" anchorCtr="0">
            <a:noAutofit/>
          </a:bodyPr>
          <a:lstStyle/>
          <a:p>
            <a:pPr marL="457200" lvl="0" indent="-317500" algn="l" rtl="0">
              <a:spcBef>
                <a:spcPts val="1000"/>
              </a:spcBef>
              <a:spcAft>
                <a:spcPts val="0"/>
              </a:spcAft>
              <a:buClr>
                <a:srgbClr val="000000"/>
              </a:buClr>
              <a:buSzPts val="1400"/>
              <a:buFont typeface="Raleway"/>
              <a:buChar char="●"/>
            </a:pPr>
            <a:r>
              <a:rPr lang="en-GB" sz="1400" b="1">
                <a:solidFill>
                  <a:srgbClr val="000000"/>
                </a:solidFill>
              </a:rPr>
              <a:t>Abuse is not a checklist, it’s a pattern.</a:t>
            </a:r>
            <a:r>
              <a:rPr lang="en-GB" sz="1400">
                <a:solidFill>
                  <a:srgbClr val="000000"/>
                </a:solidFill>
              </a:rPr>
              <a:t> While a single disclosure requires immediate action, remember that emotional abuse and neglect are often identified by noticing small, persistent behavioural or physical shifts over time.</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Context matters.</a:t>
            </a:r>
            <a:r>
              <a:rPr lang="en-GB" sz="1400">
                <a:solidFill>
                  <a:srgbClr val="000000"/>
                </a:solidFill>
              </a:rPr>
              <a:t> Children may experience maltreatment within the home (familial), outside the home (known as extra-familial or contextual) or online.</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Be professionally curious, not an investigator.</a:t>
            </a:r>
            <a:r>
              <a:rPr lang="en-GB" sz="1400">
                <a:solidFill>
                  <a:srgbClr val="000000"/>
                </a:solidFill>
              </a:rPr>
              <a:t> Your job isn't to prove abuse, cross-examine a child, or judge a family's circumstances. Your legal duty under the 2026 framework is simply to notice the gaps, trust your instinct, and report it.</a:t>
            </a:r>
            <a:endParaRPr sz="1700">
              <a:solidFill>
                <a:srgbClr val="000000"/>
              </a:solidFill>
            </a:endParaRPr>
          </a:p>
        </p:txBody>
      </p:sp>
      <p:pic>
        <p:nvPicPr>
          <p:cNvPr id="423" name="Google Shape;423;p76" title="HST_INSET-Pack-2026_Safeguarding-Umbrella-Books_01.png"/>
          <p:cNvPicPr preferRelativeResize="0"/>
          <p:nvPr/>
        </p:nvPicPr>
        <p:blipFill>
          <a:blip r:embed="rId3">
            <a:alphaModFix/>
          </a:blip>
          <a:stretch>
            <a:fillRect/>
          </a:stretch>
        </p:blipFill>
        <p:spPr>
          <a:xfrm>
            <a:off x="6116575" y="968600"/>
            <a:ext cx="2645000" cy="32062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77"/>
          <p:cNvSpPr txBox="1">
            <a:spLocks noGrp="1"/>
          </p:cNvSpPr>
          <p:nvPr>
            <p:ph type="title" idx="4294967295"/>
          </p:nvPr>
        </p:nvSpPr>
        <p:spPr>
          <a:xfrm>
            <a:off x="4864200" y="415400"/>
            <a:ext cx="3955800" cy="993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a:t>
            </a:r>
            <a:br>
              <a:rPr lang="en-GB"/>
            </a:br>
            <a:r>
              <a:rPr lang="en-GB"/>
              <a:t>and support</a:t>
            </a:r>
            <a:endParaRPr/>
          </a:p>
        </p:txBody>
      </p:sp>
      <p:sp>
        <p:nvSpPr>
          <p:cNvPr id="429" name="Google Shape;429;p77"/>
          <p:cNvSpPr txBox="1"/>
          <p:nvPr/>
        </p:nvSpPr>
        <p:spPr>
          <a:xfrm>
            <a:off x="4864200" y="1597688"/>
            <a:ext cx="3955800" cy="58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200" b="1">
              <a:solidFill>
                <a:schemeClr val="accent2"/>
              </a:solidFill>
              <a:latin typeface="Chivo"/>
              <a:ea typeface="Chivo"/>
              <a:cs typeface="Chivo"/>
              <a:sym typeface="Chivo"/>
            </a:endParaRPr>
          </a:p>
        </p:txBody>
      </p:sp>
      <p:sp>
        <p:nvSpPr>
          <p:cNvPr id="430" name="Google Shape;430;p77"/>
          <p:cNvSpPr txBox="1">
            <a:spLocks noGrp="1"/>
          </p:cNvSpPr>
          <p:nvPr>
            <p:ph type="body" idx="4294967295"/>
          </p:nvPr>
        </p:nvSpPr>
        <p:spPr>
          <a:xfrm>
            <a:off x="283229" y="4602108"/>
            <a:ext cx="33762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3"/>
              </a:rPr>
              <a:t>The four main types of abuse (PDF)</a:t>
            </a:r>
            <a:endParaRPr sz="1300">
              <a:solidFill>
                <a:schemeClr val="accent3"/>
              </a:solidFill>
              <a:latin typeface="Chivo SemiBold"/>
              <a:ea typeface="Chivo SemiBold"/>
              <a:cs typeface="Chivo SemiBold"/>
              <a:sym typeface="Chivo SemiBold"/>
            </a:endParaRPr>
          </a:p>
        </p:txBody>
      </p:sp>
      <p:sp>
        <p:nvSpPr>
          <p:cNvPr id="431" name="Google Shape;431;p77"/>
          <p:cNvSpPr txBox="1"/>
          <p:nvPr/>
        </p:nvSpPr>
        <p:spPr>
          <a:xfrm>
            <a:off x="1402000" y="2272800"/>
            <a:ext cx="20994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rgbClr val="DE0026"/>
                </a:solidFill>
                <a:highlight>
                  <a:schemeClr val="lt2"/>
                </a:highlight>
                <a:latin typeface="Chivo"/>
                <a:ea typeface="Chivo"/>
                <a:cs typeface="Chivo"/>
                <a:sym typeface="Chivo"/>
              </a:rPr>
              <a:t>PLACEHOLDER IMAGE</a:t>
            </a:r>
            <a:endParaRPr sz="1200" b="1">
              <a:solidFill>
                <a:srgbClr val="DE0026"/>
              </a:solidFill>
              <a:highlight>
                <a:schemeClr val="lt2"/>
              </a:highlight>
              <a:latin typeface="Chivo"/>
              <a:ea typeface="Chivo"/>
              <a:cs typeface="Chivo"/>
              <a:sym typeface="Chivo"/>
            </a:endParaRPr>
          </a:p>
        </p:txBody>
      </p:sp>
      <p:pic>
        <p:nvPicPr>
          <p:cNvPr id="432" name="Google Shape;432;p77" title="Asset 15.png"/>
          <p:cNvPicPr preferRelativeResize="0"/>
          <p:nvPr/>
        </p:nvPicPr>
        <p:blipFill rotWithShape="1">
          <a:blip r:embed="rId4">
            <a:alphaModFix/>
          </a:blip>
          <a:srcRect b="14988"/>
          <a:stretch/>
        </p:blipFill>
        <p:spPr>
          <a:xfrm>
            <a:off x="8094891" y="721100"/>
            <a:ext cx="725107" cy="687600"/>
          </a:xfrm>
          <a:prstGeom prst="rect">
            <a:avLst/>
          </a:prstGeom>
          <a:noFill/>
          <a:ln>
            <a:noFill/>
          </a:ln>
        </p:spPr>
      </p:pic>
      <p:pic>
        <p:nvPicPr>
          <p:cNvPr id="433" name="Google Shape;433;p77"/>
          <p:cNvPicPr preferRelativeResize="0"/>
          <p:nvPr/>
        </p:nvPicPr>
        <p:blipFill>
          <a:blip r:embed="rId5">
            <a:alphaModFix/>
          </a:blip>
          <a:stretch>
            <a:fillRect/>
          </a:stretch>
        </p:blipFill>
        <p:spPr>
          <a:xfrm>
            <a:off x="270000" y="4666614"/>
            <a:ext cx="201250" cy="201250"/>
          </a:xfrm>
          <a:prstGeom prst="rect">
            <a:avLst/>
          </a:prstGeom>
          <a:noFill/>
          <a:ln>
            <a:noFill/>
          </a:ln>
        </p:spPr>
      </p:pic>
      <p:sp>
        <p:nvSpPr>
          <p:cNvPr id="434" name="Google Shape;434;p77"/>
          <p:cNvSpPr txBox="1">
            <a:spLocks noGrp="1"/>
          </p:cNvSpPr>
          <p:nvPr>
            <p:ph type="body" idx="4294967295"/>
          </p:nvPr>
        </p:nvSpPr>
        <p:spPr>
          <a:xfrm>
            <a:off x="4940500" y="2347225"/>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6"/>
              </a:rPr>
              <a:t>Safeguarding Children in Education course</a:t>
            </a:r>
            <a:endParaRPr sz="1400">
              <a:solidFill>
                <a:schemeClr val="accent3"/>
              </a:solidFill>
              <a:latin typeface="Chivo SemiBold"/>
              <a:ea typeface="Chivo SemiBold"/>
              <a:cs typeface="Chivo SemiBold"/>
              <a:sym typeface="Chivo SemiBold"/>
            </a:endParaRPr>
          </a:p>
        </p:txBody>
      </p:sp>
      <p:pic>
        <p:nvPicPr>
          <p:cNvPr id="435" name="Google Shape;435;p77"/>
          <p:cNvPicPr preferRelativeResize="0"/>
          <p:nvPr/>
        </p:nvPicPr>
        <p:blipFill>
          <a:blip r:embed="rId7">
            <a:alphaModFix/>
          </a:blip>
          <a:stretch>
            <a:fillRect/>
          </a:stretch>
        </p:blipFill>
        <p:spPr>
          <a:xfrm>
            <a:off x="4973400" y="2469300"/>
            <a:ext cx="115551" cy="115551"/>
          </a:xfrm>
          <a:prstGeom prst="rect">
            <a:avLst/>
          </a:prstGeom>
          <a:noFill/>
          <a:ln>
            <a:noFill/>
          </a:ln>
        </p:spPr>
      </p:pic>
      <p:sp>
        <p:nvSpPr>
          <p:cNvPr id="436" name="Google Shape;436;p77"/>
          <p:cNvSpPr txBox="1">
            <a:spLocks noGrp="1"/>
          </p:cNvSpPr>
          <p:nvPr>
            <p:ph type="body" idx="4294967295"/>
          </p:nvPr>
        </p:nvSpPr>
        <p:spPr>
          <a:xfrm>
            <a:off x="6919200" y="233717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8"/>
              </a:rPr>
              <a:t>Signs of abuse in children</a:t>
            </a:r>
            <a:endParaRPr sz="1200">
              <a:solidFill>
                <a:schemeClr val="accent3"/>
              </a:solidFill>
              <a:latin typeface="Chivo SemiBold"/>
              <a:ea typeface="Chivo SemiBold"/>
              <a:cs typeface="Chivo SemiBold"/>
              <a:sym typeface="Chivo SemiBold"/>
            </a:endParaRPr>
          </a:p>
        </p:txBody>
      </p:sp>
      <p:pic>
        <p:nvPicPr>
          <p:cNvPr id="437" name="Google Shape;437;p77"/>
          <p:cNvPicPr preferRelativeResize="0"/>
          <p:nvPr/>
        </p:nvPicPr>
        <p:blipFill>
          <a:blip r:embed="rId7">
            <a:alphaModFix/>
          </a:blip>
          <a:stretch>
            <a:fillRect/>
          </a:stretch>
        </p:blipFill>
        <p:spPr>
          <a:xfrm>
            <a:off x="6952100" y="2459237"/>
            <a:ext cx="115551" cy="115551"/>
          </a:xfrm>
          <a:prstGeom prst="rect">
            <a:avLst/>
          </a:prstGeom>
          <a:noFill/>
          <a:ln>
            <a:noFill/>
          </a:ln>
        </p:spPr>
      </p:pic>
      <p:sp>
        <p:nvSpPr>
          <p:cNvPr id="438" name="Google Shape;438;p77"/>
          <p:cNvSpPr txBox="1">
            <a:spLocks noGrp="1"/>
          </p:cNvSpPr>
          <p:nvPr>
            <p:ph type="body" idx="4294967295"/>
          </p:nvPr>
        </p:nvSpPr>
        <p:spPr>
          <a:xfrm>
            <a:off x="4940500" y="3158094"/>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9"/>
              </a:rPr>
              <a:t>Guidance on child neglect</a:t>
            </a:r>
            <a:endParaRPr sz="1200">
              <a:solidFill>
                <a:schemeClr val="accent3"/>
              </a:solidFill>
              <a:latin typeface="Chivo SemiBold"/>
              <a:ea typeface="Chivo SemiBold"/>
              <a:cs typeface="Chivo SemiBold"/>
              <a:sym typeface="Chivo SemiBold"/>
            </a:endParaRPr>
          </a:p>
        </p:txBody>
      </p:sp>
      <p:pic>
        <p:nvPicPr>
          <p:cNvPr id="439" name="Google Shape;439;p77"/>
          <p:cNvPicPr preferRelativeResize="0"/>
          <p:nvPr/>
        </p:nvPicPr>
        <p:blipFill>
          <a:blip r:embed="rId7">
            <a:alphaModFix/>
          </a:blip>
          <a:stretch>
            <a:fillRect/>
          </a:stretch>
        </p:blipFill>
        <p:spPr>
          <a:xfrm>
            <a:off x="4973400" y="3280150"/>
            <a:ext cx="115551" cy="115551"/>
          </a:xfrm>
          <a:prstGeom prst="rect">
            <a:avLst/>
          </a:prstGeom>
          <a:noFill/>
          <a:ln>
            <a:noFill/>
          </a:ln>
        </p:spPr>
      </p:pic>
      <p:sp>
        <p:nvSpPr>
          <p:cNvPr id="440" name="Google Shape;440;p77"/>
          <p:cNvSpPr txBox="1">
            <a:spLocks noGrp="1"/>
          </p:cNvSpPr>
          <p:nvPr>
            <p:ph type="body" idx="4294967295"/>
          </p:nvPr>
        </p:nvSpPr>
        <p:spPr>
          <a:xfrm>
            <a:off x="6919200" y="3158100"/>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10"/>
              </a:rPr>
              <a:t>Guidance on child sexual abuse</a:t>
            </a:r>
            <a:endParaRPr sz="1300">
              <a:solidFill>
                <a:schemeClr val="accent3"/>
              </a:solidFill>
              <a:latin typeface="Chivo SemiBold"/>
              <a:ea typeface="Chivo SemiBold"/>
              <a:cs typeface="Chivo SemiBold"/>
              <a:sym typeface="Chivo SemiBold"/>
            </a:endParaRPr>
          </a:p>
        </p:txBody>
      </p:sp>
      <p:pic>
        <p:nvPicPr>
          <p:cNvPr id="441" name="Google Shape;441;p77"/>
          <p:cNvPicPr preferRelativeResize="0"/>
          <p:nvPr/>
        </p:nvPicPr>
        <p:blipFill>
          <a:blip r:embed="rId7">
            <a:alphaModFix/>
          </a:blip>
          <a:stretch>
            <a:fillRect/>
          </a:stretch>
        </p:blipFill>
        <p:spPr>
          <a:xfrm>
            <a:off x="6952100" y="3280150"/>
            <a:ext cx="115551" cy="115551"/>
          </a:xfrm>
          <a:prstGeom prst="rect">
            <a:avLst/>
          </a:prstGeom>
          <a:noFill/>
          <a:ln>
            <a:noFill/>
          </a:ln>
        </p:spPr>
      </p:pic>
      <p:sp>
        <p:nvSpPr>
          <p:cNvPr id="442" name="Google Shape;442;p77"/>
          <p:cNvSpPr txBox="1">
            <a:spLocks noGrp="1"/>
          </p:cNvSpPr>
          <p:nvPr>
            <p:ph type="body" idx="4294967295"/>
          </p:nvPr>
        </p:nvSpPr>
        <p:spPr>
          <a:xfrm>
            <a:off x="4940500" y="3979000"/>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11"/>
              </a:rPr>
              <a:t>How to teach children about healthy relationships</a:t>
            </a:r>
            <a:endParaRPr sz="1400">
              <a:solidFill>
                <a:schemeClr val="accent3"/>
              </a:solidFill>
              <a:latin typeface="Chivo SemiBold"/>
              <a:ea typeface="Chivo SemiBold"/>
              <a:cs typeface="Chivo SemiBold"/>
              <a:sym typeface="Chivo SemiBold"/>
            </a:endParaRPr>
          </a:p>
        </p:txBody>
      </p:sp>
      <p:pic>
        <p:nvPicPr>
          <p:cNvPr id="443" name="Google Shape;443;p77"/>
          <p:cNvPicPr preferRelativeResize="0"/>
          <p:nvPr/>
        </p:nvPicPr>
        <p:blipFill>
          <a:blip r:embed="rId7">
            <a:alphaModFix/>
          </a:blip>
          <a:stretch>
            <a:fillRect/>
          </a:stretch>
        </p:blipFill>
        <p:spPr>
          <a:xfrm>
            <a:off x="4973400" y="4101075"/>
            <a:ext cx="115551" cy="115551"/>
          </a:xfrm>
          <a:prstGeom prst="rect">
            <a:avLst/>
          </a:prstGeom>
          <a:noFill/>
          <a:ln>
            <a:noFill/>
          </a:ln>
        </p:spPr>
      </p:pic>
      <p:sp>
        <p:nvSpPr>
          <p:cNvPr id="444" name="Google Shape;444;p77"/>
          <p:cNvSpPr txBox="1">
            <a:spLocks noGrp="1"/>
          </p:cNvSpPr>
          <p:nvPr>
            <p:ph type="body" idx="4294967295"/>
          </p:nvPr>
        </p:nvSpPr>
        <p:spPr>
          <a:xfrm>
            <a:off x="6919200" y="397902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u="sng">
                <a:solidFill>
                  <a:schemeClr val="lt1"/>
                </a:solidFill>
                <a:hlinkClick r:id="rId12">
                  <a:extLst>
                    <a:ext uri="{A12FA001-AC4F-418D-AE19-62706E023703}">
                      <ahyp:hlinkClr xmlns:ahyp="http://schemas.microsoft.com/office/drawing/2018/hyperlinkcolor" val="tx"/>
                    </a:ext>
                  </a:extLst>
                </a:hlinkClick>
              </a:rPr>
              <a:t>   </a:t>
            </a:r>
            <a:r>
              <a:rPr lang="en-GB" sz="1200" u="sng">
                <a:solidFill>
                  <a:schemeClr val="hlink"/>
                </a:solidFill>
                <a:latin typeface="Chivo SemiBold"/>
                <a:ea typeface="Chivo SemiBold"/>
                <a:cs typeface="Chivo SemiBold"/>
                <a:sym typeface="Chivo SemiBold"/>
                <a:hlinkClick r:id="rId13"/>
              </a:rPr>
              <a:t>Understanding why children may stay quiet about abuse</a:t>
            </a:r>
            <a:endParaRPr sz="1400">
              <a:solidFill>
                <a:schemeClr val="accent3"/>
              </a:solidFill>
              <a:latin typeface="Chivo SemiBold"/>
              <a:ea typeface="Chivo SemiBold"/>
              <a:cs typeface="Chivo SemiBold"/>
              <a:sym typeface="Chivo SemiBold"/>
            </a:endParaRPr>
          </a:p>
        </p:txBody>
      </p:sp>
      <p:pic>
        <p:nvPicPr>
          <p:cNvPr id="445" name="Google Shape;445;p77"/>
          <p:cNvPicPr preferRelativeResize="0"/>
          <p:nvPr/>
        </p:nvPicPr>
        <p:blipFill>
          <a:blip r:embed="rId7">
            <a:alphaModFix/>
          </a:blip>
          <a:stretch>
            <a:fillRect/>
          </a:stretch>
        </p:blipFill>
        <p:spPr>
          <a:xfrm>
            <a:off x="6952100" y="4101100"/>
            <a:ext cx="115551" cy="115551"/>
          </a:xfrm>
          <a:prstGeom prst="rect">
            <a:avLst/>
          </a:prstGeom>
          <a:noFill/>
          <a:ln>
            <a:noFill/>
          </a:ln>
        </p:spPr>
      </p:pic>
      <p:pic>
        <p:nvPicPr>
          <p:cNvPr id="446" name="Google Shape;446;p77" title="HST_INSETPack_PrimarySummary2026_Page_18.jpg"/>
          <p:cNvPicPr preferRelativeResize="0"/>
          <p:nvPr/>
        </p:nvPicPr>
        <p:blipFill>
          <a:blip r:embed="rId14">
            <a:alphaModFix/>
          </a:blip>
          <a:stretch>
            <a:fillRect/>
          </a:stretch>
        </p:blipFill>
        <p:spPr>
          <a:xfrm>
            <a:off x="859998" y="415388"/>
            <a:ext cx="2786202" cy="3940721"/>
          </a:xfrm>
          <a:prstGeom prst="rect">
            <a:avLst/>
          </a:prstGeom>
          <a:noFill/>
          <a:ln>
            <a:noFill/>
          </a:ln>
          <a:effectLst>
            <a:outerShdw blurRad="185738" dist="57150" dir="1800000" algn="bl" rotWithShape="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pic>
        <p:nvPicPr>
          <p:cNvPr id="451" name="Google Shape;451;p78" title="HST_Inset-Pack-2026_Title-Slides_01-03.png"/>
          <p:cNvPicPr preferRelativeResize="0"/>
          <p:nvPr/>
        </p:nvPicPr>
        <p:blipFill rotWithShape="1">
          <a:blip r:embed="rId3">
            <a:alphaModFix/>
          </a:blip>
          <a:srcRect l="-1812" t="-1570" b="1570"/>
          <a:stretch/>
        </p:blipFill>
        <p:spPr>
          <a:xfrm>
            <a:off x="16875" y="0"/>
            <a:ext cx="9144000" cy="5143500"/>
          </a:xfrm>
          <a:prstGeom prst="rect">
            <a:avLst/>
          </a:prstGeom>
          <a:noFill/>
          <a:ln>
            <a:noFill/>
          </a:ln>
        </p:spPr>
      </p:pic>
      <p:sp>
        <p:nvSpPr>
          <p:cNvPr id="452" name="Google Shape;452;p78"/>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53" name="Google Shape;453;p78"/>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3</a:t>
            </a:r>
            <a:endParaRPr/>
          </a:p>
        </p:txBody>
      </p:sp>
      <p:sp>
        <p:nvSpPr>
          <p:cNvPr id="454" name="Google Shape;454;p78"/>
          <p:cNvSpPr txBox="1"/>
          <p:nvPr/>
        </p:nvSpPr>
        <p:spPr>
          <a:xfrm>
            <a:off x="1037850" y="8923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Safeguarding issues</a:t>
            </a:r>
            <a:endParaRPr sz="3000">
              <a:latin typeface="PT Serif"/>
              <a:ea typeface="PT Serif"/>
              <a:cs typeface="PT Serif"/>
              <a:sym typeface="PT Serif"/>
            </a:endParaRPr>
          </a:p>
          <a:p>
            <a:pPr marL="0" lvl="0" indent="0" algn="l" rtl="0">
              <a:lnSpc>
                <a:spcPct val="115000"/>
              </a:lnSpc>
              <a:spcBef>
                <a:spcPts val="0"/>
              </a:spcBef>
              <a:spcAft>
                <a:spcPts val="0"/>
              </a:spcAft>
              <a:buNone/>
            </a:pPr>
            <a:endParaRPr sz="3000">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455" name="Google Shape;455;p78"/>
          <p:cNvSpPr txBox="1"/>
          <p:nvPr/>
        </p:nvSpPr>
        <p:spPr>
          <a:xfrm>
            <a:off x="196800" y="15622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grpSp>
        <p:nvGrpSpPr>
          <p:cNvPr id="2" name="Group 1">
            <a:extLst>
              <a:ext uri="{FF2B5EF4-FFF2-40B4-BE49-F238E27FC236}">
                <a16:creationId xmlns:a16="http://schemas.microsoft.com/office/drawing/2014/main" id="{FFA2DDC5-077D-1A63-41E6-2608EB5CAAD0}"/>
              </a:ext>
            </a:extLst>
          </p:cNvPr>
          <p:cNvGrpSpPr/>
          <p:nvPr/>
        </p:nvGrpSpPr>
        <p:grpSpPr>
          <a:xfrm>
            <a:off x="4323000" y="1074138"/>
            <a:ext cx="4497000" cy="2842827"/>
            <a:chOff x="4323000" y="1074138"/>
            <a:chExt cx="4497000" cy="2842827"/>
          </a:xfrm>
        </p:grpSpPr>
        <p:sp>
          <p:nvSpPr>
            <p:cNvPr id="458" name="Google Shape;458;p79"/>
            <p:cNvSpPr txBox="1"/>
            <p:nvPr/>
          </p:nvSpPr>
          <p:spPr>
            <a:xfrm>
              <a:off x="4323000" y="1074138"/>
              <a:ext cx="3729000" cy="47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000" dirty="0">
                  <a:latin typeface="PT Serif"/>
                  <a:ea typeface="PT Serif"/>
                  <a:cs typeface="PT Serif"/>
                  <a:sym typeface="PT Serif"/>
                </a:rPr>
                <a:t>Mental health</a:t>
              </a:r>
              <a:endParaRPr sz="3000" dirty="0">
                <a:solidFill>
                  <a:srgbClr val="0F1422"/>
                </a:solidFill>
                <a:latin typeface="PT Serif"/>
                <a:ea typeface="PT Serif"/>
                <a:cs typeface="PT Serif"/>
                <a:sym typeface="PT Serif"/>
              </a:endParaRPr>
            </a:p>
          </p:txBody>
        </p:sp>
        <p:sp>
          <p:nvSpPr>
            <p:cNvPr id="459" name="Google Shape;459;p79"/>
            <p:cNvSpPr txBox="1"/>
            <p:nvPr/>
          </p:nvSpPr>
          <p:spPr>
            <a:xfrm>
              <a:off x="4323000" y="1703713"/>
              <a:ext cx="4497000" cy="140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dirty="0">
                  <a:latin typeface="Chivo"/>
                  <a:ea typeface="Chivo"/>
                  <a:cs typeface="Chivo"/>
                  <a:sym typeface="Chivo"/>
                </a:rPr>
                <a:t>According to Mind, 1 in 5 children (aged 5 to 16) has a mental health problem.</a:t>
              </a:r>
              <a:endParaRPr dirty="0">
                <a:latin typeface="Chivo"/>
                <a:ea typeface="Chivo"/>
                <a:cs typeface="Chivo"/>
                <a:sym typeface="Chivo"/>
              </a:endParaRPr>
            </a:p>
            <a:p>
              <a:pPr marL="0" lvl="0" indent="0" algn="l" rtl="0">
                <a:lnSpc>
                  <a:spcPct val="115000"/>
                </a:lnSpc>
                <a:spcBef>
                  <a:spcPts val="1000"/>
                </a:spcBef>
                <a:spcAft>
                  <a:spcPts val="0"/>
                </a:spcAft>
                <a:buNone/>
              </a:pPr>
              <a:r>
                <a:rPr lang="en-GB" dirty="0">
                  <a:latin typeface="Chivo"/>
                  <a:ea typeface="Chivo"/>
                  <a:cs typeface="Chivo"/>
                  <a:sym typeface="Chivo"/>
                </a:rPr>
                <a:t>This means that 6 children in any average class are likely to be experiencing mental health problems.</a:t>
              </a:r>
              <a:endParaRPr dirty="0">
                <a:latin typeface="Chivo"/>
                <a:ea typeface="Chivo"/>
                <a:cs typeface="Chivo"/>
                <a:sym typeface="Chivo"/>
              </a:endParaRPr>
            </a:p>
          </p:txBody>
        </p:sp>
        <p:grpSp>
          <p:nvGrpSpPr>
            <p:cNvPr id="460" name="Google Shape;460;p79"/>
            <p:cNvGrpSpPr/>
            <p:nvPr/>
          </p:nvGrpSpPr>
          <p:grpSpPr>
            <a:xfrm>
              <a:off x="4323007" y="3360901"/>
              <a:ext cx="2561577" cy="556064"/>
              <a:chOff x="270000" y="3548863"/>
              <a:chExt cx="2561577" cy="556064"/>
            </a:xfrm>
          </p:grpSpPr>
          <p:pic>
            <p:nvPicPr>
              <p:cNvPr id="461" name="Google Shape;461;p79"/>
              <p:cNvPicPr preferRelativeResize="0"/>
              <p:nvPr/>
            </p:nvPicPr>
            <p:blipFill>
              <a:blip r:embed="rId3">
                <a:alphaModFix/>
              </a:blip>
              <a:stretch>
                <a:fillRect/>
              </a:stretch>
            </p:blipFill>
            <p:spPr>
              <a:xfrm>
                <a:off x="270000" y="3548863"/>
                <a:ext cx="486026" cy="486026"/>
              </a:xfrm>
              <a:prstGeom prst="rect">
                <a:avLst/>
              </a:prstGeom>
              <a:noFill/>
              <a:ln>
                <a:noFill/>
              </a:ln>
            </p:spPr>
          </p:pic>
          <p:pic>
            <p:nvPicPr>
              <p:cNvPr id="462" name="Google Shape;462;p79"/>
              <p:cNvPicPr preferRelativeResize="0"/>
              <p:nvPr/>
            </p:nvPicPr>
            <p:blipFill>
              <a:blip r:embed="rId3">
                <a:alphaModFix/>
              </a:blip>
              <a:stretch>
                <a:fillRect/>
              </a:stretch>
            </p:blipFill>
            <p:spPr>
              <a:xfrm>
                <a:off x="1307776" y="3548863"/>
                <a:ext cx="486026" cy="486026"/>
              </a:xfrm>
              <a:prstGeom prst="rect">
                <a:avLst/>
              </a:prstGeom>
              <a:noFill/>
              <a:ln>
                <a:noFill/>
              </a:ln>
            </p:spPr>
          </p:pic>
          <p:pic>
            <p:nvPicPr>
              <p:cNvPr id="463" name="Google Shape;463;p79"/>
              <p:cNvPicPr preferRelativeResize="0"/>
              <p:nvPr/>
            </p:nvPicPr>
            <p:blipFill>
              <a:blip r:embed="rId4">
                <a:alphaModFix/>
              </a:blip>
              <a:stretch>
                <a:fillRect/>
              </a:stretch>
            </p:blipFill>
            <p:spPr>
              <a:xfrm>
                <a:off x="1826654" y="3618900"/>
                <a:ext cx="486026" cy="486026"/>
              </a:xfrm>
              <a:prstGeom prst="rect">
                <a:avLst/>
              </a:prstGeom>
              <a:noFill/>
              <a:ln>
                <a:noFill/>
              </a:ln>
            </p:spPr>
          </p:pic>
          <p:pic>
            <p:nvPicPr>
              <p:cNvPr id="464" name="Google Shape;464;p79"/>
              <p:cNvPicPr preferRelativeResize="0"/>
              <p:nvPr/>
            </p:nvPicPr>
            <p:blipFill>
              <a:blip r:embed="rId3">
                <a:alphaModFix/>
              </a:blip>
              <a:stretch>
                <a:fillRect/>
              </a:stretch>
            </p:blipFill>
            <p:spPr>
              <a:xfrm>
                <a:off x="788888" y="3548863"/>
                <a:ext cx="486026" cy="486026"/>
              </a:xfrm>
              <a:prstGeom prst="rect">
                <a:avLst/>
              </a:prstGeom>
              <a:noFill/>
              <a:ln>
                <a:noFill/>
              </a:ln>
            </p:spPr>
          </p:pic>
          <p:pic>
            <p:nvPicPr>
              <p:cNvPr id="465" name="Google Shape;465;p79"/>
              <p:cNvPicPr preferRelativeResize="0"/>
              <p:nvPr/>
            </p:nvPicPr>
            <p:blipFill>
              <a:blip r:embed="rId3">
                <a:alphaModFix/>
              </a:blip>
              <a:stretch>
                <a:fillRect/>
              </a:stretch>
            </p:blipFill>
            <p:spPr>
              <a:xfrm>
                <a:off x="2345551" y="3548863"/>
                <a:ext cx="486026" cy="486026"/>
              </a:xfrm>
              <a:prstGeom prst="rect">
                <a:avLst/>
              </a:prstGeom>
              <a:noFill/>
              <a:ln>
                <a:noFill/>
              </a:ln>
            </p:spPr>
          </p:pic>
        </p:grpSp>
      </p:grpSp>
      <p:sp>
        <p:nvSpPr>
          <p:cNvPr id="466" name="Google Shape;466;p79"/>
          <p:cNvSpPr txBox="1">
            <a:spLocks noGrp="1"/>
          </p:cNvSpPr>
          <p:nvPr>
            <p:ph type="body" idx="4294967295"/>
          </p:nvPr>
        </p:nvSpPr>
        <p:spPr>
          <a:xfrm>
            <a:off x="4117187" y="1640288"/>
            <a:ext cx="4497000" cy="2529081"/>
          </a:xfrm>
          <a:prstGeom prst="rect">
            <a:avLst/>
          </a:prstGeom>
        </p:spPr>
        <p:txBody>
          <a:bodyPr spcFirstLastPara="1" wrap="square" lIns="91425" tIns="91425" rIns="91425" bIns="91425" anchor="t" anchorCtr="0">
            <a:noAutofit/>
          </a:bodyPr>
          <a:lstStyle/>
          <a:p>
            <a:pPr marL="457200" lvl="0" indent="-317500" algn="l" rtl="0">
              <a:spcBef>
                <a:spcPts val="1000"/>
              </a:spcBef>
              <a:spcAft>
                <a:spcPts val="0"/>
              </a:spcAft>
              <a:buClr>
                <a:srgbClr val="000000"/>
              </a:buClr>
              <a:buSzPts val="1400"/>
              <a:buChar char="●"/>
            </a:pPr>
            <a:r>
              <a:rPr lang="en-GB" sz="1400" dirty="0">
                <a:solidFill>
                  <a:srgbClr val="000000"/>
                </a:solidFill>
              </a:rPr>
              <a:t>Significant changes in attitude and behaviour.</a:t>
            </a:r>
            <a:endParaRPr sz="1400" dirty="0">
              <a:solidFill>
                <a:srgbClr val="000000"/>
              </a:solidFill>
            </a:endParaRPr>
          </a:p>
          <a:p>
            <a:pPr marL="457200" lvl="0" indent="-317500" algn="l" rtl="0">
              <a:spcBef>
                <a:spcPts val="1000"/>
              </a:spcBef>
              <a:spcAft>
                <a:spcPts val="0"/>
              </a:spcAft>
              <a:buClr>
                <a:srgbClr val="000000"/>
              </a:buClr>
              <a:buSzPts val="1400"/>
              <a:buChar char="●"/>
            </a:pPr>
            <a:r>
              <a:rPr lang="en-GB" sz="1400" dirty="0">
                <a:solidFill>
                  <a:srgbClr val="000000"/>
                </a:solidFill>
              </a:rPr>
              <a:t>Ongoing difficulty sleeping.</a:t>
            </a:r>
            <a:endParaRPr sz="1400" dirty="0">
              <a:solidFill>
                <a:srgbClr val="000000"/>
              </a:solidFill>
            </a:endParaRPr>
          </a:p>
          <a:p>
            <a:pPr marL="457200" lvl="0" indent="-317500" algn="l" rtl="0">
              <a:spcBef>
                <a:spcPts val="1000"/>
              </a:spcBef>
              <a:spcAft>
                <a:spcPts val="0"/>
              </a:spcAft>
              <a:buClr>
                <a:srgbClr val="000000"/>
              </a:buClr>
              <a:buSzPts val="1400"/>
              <a:buChar char="●"/>
            </a:pPr>
            <a:r>
              <a:rPr lang="en-GB" sz="1400" dirty="0">
                <a:solidFill>
                  <a:srgbClr val="000000"/>
                </a:solidFill>
              </a:rPr>
              <a:t>Withdrawing from social situations.</a:t>
            </a:r>
            <a:endParaRPr sz="1400" dirty="0">
              <a:solidFill>
                <a:srgbClr val="000000"/>
              </a:solidFill>
            </a:endParaRPr>
          </a:p>
          <a:p>
            <a:pPr marL="457200" lvl="0" indent="-317500" algn="l" rtl="0">
              <a:spcBef>
                <a:spcPts val="1000"/>
              </a:spcBef>
              <a:spcAft>
                <a:spcPts val="0"/>
              </a:spcAft>
              <a:buClr>
                <a:srgbClr val="000000"/>
              </a:buClr>
              <a:buSzPts val="1400"/>
              <a:buChar char="●"/>
            </a:pPr>
            <a:r>
              <a:rPr lang="en-GB" sz="1400" dirty="0">
                <a:solidFill>
                  <a:srgbClr val="000000"/>
                </a:solidFill>
              </a:rPr>
              <a:t>Not wanting to do things they usually like.</a:t>
            </a:r>
            <a:endParaRPr sz="1400" dirty="0">
              <a:solidFill>
                <a:srgbClr val="000000"/>
              </a:solidFill>
            </a:endParaRPr>
          </a:p>
          <a:p>
            <a:pPr marL="457200" lvl="0" indent="-317500" algn="l" rtl="0">
              <a:spcBef>
                <a:spcPts val="1000"/>
              </a:spcBef>
              <a:spcAft>
                <a:spcPts val="0"/>
              </a:spcAft>
              <a:buClr>
                <a:srgbClr val="000000"/>
              </a:buClr>
              <a:buSzPts val="1400"/>
              <a:buChar char="●"/>
            </a:pPr>
            <a:r>
              <a:rPr lang="en-GB" sz="1400" dirty="0">
                <a:solidFill>
                  <a:srgbClr val="000000"/>
                </a:solidFill>
              </a:rPr>
              <a:t>Physical signs of self-harm or neglecting themselves.</a:t>
            </a:r>
            <a:endParaRPr sz="1700" dirty="0">
              <a:solidFill>
                <a:srgbClr val="000000"/>
              </a:solidFill>
            </a:endParaRPr>
          </a:p>
        </p:txBody>
      </p:sp>
      <p:sp>
        <p:nvSpPr>
          <p:cNvPr id="467" name="Google Shape;467;p79"/>
          <p:cNvSpPr txBox="1"/>
          <p:nvPr/>
        </p:nvSpPr>
        <p:spPr>
          <a:xfrm>
            <a:off x="4324161" y="1125488"/>
            <a:ext cx="31110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None/>
            </a:pPr>
            <a:r>
              <a:rPr lang="en-GB" sz="2400" dirty="0">
                <a:latin typeface="Chivo SemiBold"/>
                <a:ea typeface="Chivo SemiBold"/>
                <a:cs typeface="Chivo SemiBold"/>
                <a:sym typeface="Chivo SemiBold"/>
              </a:rPr>
              <a:t>Signs to look out for</a:t>
            </a:r>
            <a:endParaRPr sz="2400" dirty="0">
              <a:latin typeface="Chivo SemiBold"/>
              <a:ea typeface="Chivo SemiBold"/>
              <a:cs typeface="Chivo SemiBold"/>
              <a:sym typeface="Chivo SemiBold"/>
            </a:endParaRPr>
          </a:p>
        </p:txBody>
      </p:sp>
      <p:pic>
        <p:nvPicPr>
          <p:cNvPr id="4" name="Google Shape;470;p79" title="01@4x.png">
            <a:extLst>
              <a:ext uri="{FF2B5EF4-FFF2-40B4-BE49-F238E27FC236}">
                <a16:creationId xmlns:a16="http://schemas.microsoft.com/office/drawing/2014/main" id="{D9091957-F88F-D98C-0FA5-7C64E5008478}"/>
              </a:ext>
            </a:extLst>
          </p:cNvPr>
          <p:cNvPicPr preferRelativeResize="0"/>
          <p:nvPr/>
        </p:nvPicPr>
        <p:blipFill rotWithShape="1">
          <a:blip r:embed="rId5">
            <a:alphaModFix/>
          </a:blip>
          <a:srcRect t="1143" b="1134"/>
          <a:stretch/>
        </p:blipFill>
        <p:spPr>
          <a:xfrm>
            <a:off x="697650" y="1074150"/>
            <a:ext cx="2850900" cy="308885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 grpId="0" uiExpand="1" build="p"/>
      <p:bldP spid="46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80"/>
          <p:cNvSpPr txBox="1">
            <a:spLocks noGrp="1"/>
          </p:cNvSpPr>
          <p:nvPr>
            <p:ph type="title" idx="4294967295"/>
          </p:nvPr>
        </p:nvSpPr>
        <p:spPr>
          <a:xfrm>
            <a:off x="3604200" y="2141263"/>
            <a:ext cx="5215800" cy="24234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rgbClr val="000000"/>
              </a:buClr>
              <a:buSzPts val="1400"/>
              <a:buFont typeface="Chivo"/>
              <a:buChar char="●"/>
            </a:pPr>
            <a:r>
              <a:rPr lang="en-GB" sz="1400" dirty="0">
                <a:solidFill>
                  <a:srgbClr val="000000"/>
                </a:solidFill>
                <a:latin typeface="Chivo"/>
                <a:ea typeface="Chivo"/>
                <a:cs typeface="Chivo"/>
                <a:sym typeface="Chivo"/>
              </a:rPr>
              <a:t>Promote good mental wellbeing and prevent the onset of mental illness</a:t>
            </a:r>
            <a:endParaRPr sz="1400" dirty="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dirty="0">
                <a:solidFill>
                  <a:srgbClr val="000000"/>
                </a:solidFill>
                <a:latin typeface="Chivo"/>
                <a:ea typeface="Chivo"/>
                <a:cs typeface="Chivo"/>
                <a:sym typeface="Chivo"/>
              </a:rPr>
              <a:t>Observe pupils and identify early those who may be experiencing mental health problems or being at risk of developing one</a:t>
            </a:r>
            <a:endParaRPr sz="1400" dirty="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dirty="0">
                <a:solidFill>
                  <a:srgbClr val="000000"/>
                </a:solidFill>
                <a:latin typeface="Chivo"/>
                <a:ea typeface="Chivo"/>
                <a:cs typeface="Chivo"/>
                <a:sym typeface="Chivo"/>
              </a:rPr>
              <a:t>Ensure early targeted support is provided</a:t>
            </a:r>
            <a:endParaRPr sz="1400" dirty="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dirty="0">
                <a:solidFill>
                  <a:srgbClr val="000000"/>
                </a:solidFill>
                <a:latin typeface="Chivo"/>
                <a:ea typeface="Chivo"/>
                <a:cs typeface="Chivo"/>
                <a:sym typeface="Chivo"/>
              </a:rPr>
              <a:t>Liaise with and/or refer to specialist services where needed</a:t>
            </a:r>
            <a:endParaRPr sz="1400" dirty="0">
              <a:solidFill>
                <a:srgbClr val="000000"/>
              </a:solidFill>
              <a:latin typeface="Chivo"/>
              <a:ea typeface="Chivo"/>
              <a:cs typeface="Chivo"/>
              <a:sym typeface="Chivo"/>
            </a:endParaRPr>
          </a:p>
        </p:txBody>
      </p:sp>
      <p:sp>
        <p:nvSpPr>
          <p:cNvPr id="473" name="Google Shape;473;p80"/>
          <p:cNvSpPr txBox="1"/>
          <p:nvPr/>
        </p:nvSpPr>
        <p:spPr>
          <a:xfrm>
            <a:off x="3604200" y="432763"/>
            <a:ext cx="5215800" cy="1708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dirty="0">
                <a:latin typeface="PT Serif"/>
                <a:ea typeface="PT Serif"/>
                <a:cs typeface="PT Serif"/>
                <a:sym typeface="PT Serif"/>
              </a:rPr>
              <a:t>KCSIE 2026 expects every member of staff to support the fulfilment of 4 key roles:</a:t>
            </a:r>
            <a:endParaRPr sz="3000" dirty="0">
              <a:solidFill>
                <a:schemeClr val="accent2"/>
              </a:solidFill>
              <a:latin typeface="PT Serif"/>
              <a:ea typeface="PT Serif"/>
              <a:cs typeface="PT Serif"/>
              <a:sym typeface="PT Serif"/>
            </a:endParaRPr>
          </a:p>
        </p:txBody>
      </p:sp>
      <p:pic>
        <p:nvPicPr>
          <p:cNvPr id="474" name="Google Shape;474;p80" title="Mental Health.png"/>
          <p:cNvPicPr preferRelativeResize="0"/>
          <p:nvPr/>
        </p:nvPicPr>
        <p:blipFill>
          <a:blip r:embed="rId3">
            <a:alphaModFix/>
          </a:blip>
          <a:stretch>
            <a:fillRect/>
          </a:stretch>
        </p:blipFill>
        <p:spPr>
          <a:xfrm>
            <a:off x="269996" y="1322512"/>
            <a:ext cx="2989698" cy="2498477"/>
          </a:xfrm>
          <a:prstGeom prst="rect">
            <a:avLst/>
          </a:prstGeom>
          <a:noFill/>
          <a:ln>
            <a:noFill/>
          </a:ln>
        </p:spPr>
      </p:pic>
      <p:grpSp>
        <p:nvGrpSpPr>
          <p:cNvPr id="475" name="Google Shape;475;p80"/>
          <p:cNvGrpSpPr/>
          <p:nvPr/>
        </p:nvGrpSpPr>
        <p:grpSpPr>
          <a:xfrm>
            <a:off x="3604200" y="432798"/>
            <a:ext cx="5132291" cy="1253971"/>
            <a:chOff x="3687693" y="432817"/>
            <a:chExt cx="5132291" cy="1253971"/>
          </a:xfrm>
        </p:grpSpPr>
        <p:grpSp>
          <p:nvGrpSpPr>
            <p:cNvPr id="476" name="Google Shape;476;p80"/>
            <p:cNvGrpSpPr/>
            <p:nvPr/>
          </p:nvGrpSpPr>
          <p:grpSpPr>
            <a:xfrm>
              <a:off x="3687693" y="432817"/>
              <a:ext cx="5132291" cy="1253971"/>
              <a:chOff x="3687659" y="2660950"/>
              <a:chExt cx="5132291" cy="1427400"/>
            </a:xfrm>
          </p:grpSpPr>
          <p:sp>
            <p:nvSpPr>
              <p:cNvPr id="477" name="Google Shape;477;p80"/>
              <p:cNvSpPr/>
              <p:nvPr/>
            </p:nvSpPr>
            <p:spPr>
              <a:xfrm flipH="1">
                <a:off x="3762550" y="2737150"/>
                <a:ext cx="5057400" cy="13512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478" name="Google Shape;478;p80"/>
              <p:cNvSpPr/>
              <p:nvPr/>
            </p:nvSpPr>
            <p:spPr>
              <a:xfrm flipH="1">
                <a:off x="3687659" y="2660950"/>
                <a:ext cx="5057467"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you have a concern about a child’s mental</a:t>
                </a:r>
                <a:br>
                  <a:rPr lang="en-GB">
                    <a:latin typeface="Chivo"/>
                    <a:ea typeface="Chivo"/>
                    <a:cs typeface="Chivo"/>
                    <a:sym typeface="Chivo"/>
                  </a:rPr>
                </a:br>
                <a:r>
                  <a:rPr lang="en-GB">
                    <a:latin typeface="Chivo"/>
                    <a:ea typeface="Chivo"/>
                    <a:cs typeface="Chivo"/>
                    <a:sym typeface="Chivo"/>
                  </a:rPr>
                  <a:t>health that is also a safeguarding concern,</a:t>
                </a:r>
                <a:br>
                  <a:rPr lang="en-GB">
                    <a:latin typeface="Chivo"/>
                    <a:ea typeface="Chivo"/>
                    <a:cs typeface="Chivo"/>
                    <a:sym typeface="Chivo"/>
                  </a:rPr>
                </a:br>
                <a:r>
                  <a:rPr lang="en-GB">
                    <a:latin typeface="Chivo"/>
                    <a:ea typeface="Chivo"/>
                    <a:cs typeface="Chivo"/>
                    <a:sym typeface="Chivo"/>
                  </a:rPr>
                  <a:t>follow our child protection policy and speak</a:t>
                </a:r>
                <a:br>
                  <a:rPr lang="en-GB">
                    <a:latin typeface="Chivo"/>
                    <a:ea typeface="Chivo"/>
                    <a:cs typeface="Chivo"/>
                    <a:sym typeface="Chivo"/>
                  </a:rPr>
                </a:br>
                <a:r>
                  <a:rPr lang="en-GB">
                    <a:latin typeface="Chivo"/>
                    <a:ea typeface="Chivo"/>
                    <a:cs typeface="Chivo"/>
                    <a:sym typeface="Chivo"/>
                  </a:rPr>
                  <a:t>to a DSL or deputy.</a:t>
                </a:r>
                <a:endParaRPr sz="2600">
                  <a:latin typeface="Chivo"/>
                  <a:ea typeface="Chivo"/>
                  <a:cs typeface="Chivo"/>
                  <a:sym typeface="Chivo"/>
                </a:endParaRPr>
              </a:p>
            </p:txBody>
          </p:sp>
        </p:grpSp>
        <p:pic>
          <p:nvPicPr>
            <p:cNvPr id="479" name="Google Shape;479;p80" title="Asset 17.png"/>
            <p:cNvPicPr preferRelativeResize="0"/>
            <p:nvPr/>
          </p:nvPicPr>
          <p:blipFill rotWithShape="1">
            <a:blip r:embed="rId4">
              <a:alphaModFix/>
            </a:blip>
            <a:srcRect b="17171"/>
            <a:stretch/>
          </p:blipFill>
          <p:spPr>
            <a:xfrm>
              <a:off x="7827825" y="648150"/>
              <a:ext cx="700325" cy="823325"/>
            </a:xfrm>
            <a:prstGeom prst="rect">
              <a:avLst/>
            </a:prstGeom>
            <a:noFill/>
            <a:ln>
              <a:noFill/>
            </a:ln>
          </p:spPr>
        </p:pic>
      </p:grpSp>
      <p:grpSp>
        <p:nvGrpSpPr>
          <p:cNvPr id="480" name="Google Shape;480;p80"/>
          <p:cNvGrpSpPr/>
          <p:nvPr/>
        </p:nvGrpSpPr>
        <p:grpSpPr>
          <a:xfrm>
            <a:off x="3604279" y="3456732"/>
            <a:ext cx="5132221" cy="1254005"/>
            <a:chOff x="3687772" y="3456751"/>
            <a:chExt cx="5132221" cy="1254005"/>
          </a:xfrm>
        </p:grpSpPr>
        <p:grpSp>
          <p:nvGrpSpPr>
            <p:cNvPr id="481" name="Google Shape;481;p80"/>
            <p:cNvGrpSpPr/>
            <p:nvPr/>
          </p:nvGrpSpPr>
          <p:grpSpPr>
            <a:xfrm>
              <a:off x="3687772" y="3456751"/>
              <a:ext cx="5132221" cy="1254005"/>
              <a:chOff x="3687729" y="2584747"/>
              <a:chExt cx="5132221" cy="1503603"/>
            </a:xfrm>
          </p:grpSpPr>
          <p:sp>
            <p:nvSpPr>
              <p:cNvPr id="482" name="Google Shape;482;p80"/>
              <p:cNvSpPr/>
              <p:nvPr/>
            </p:nvSpPr>
            <p:spPr>
              <a:xfrm flipH="1">
                <a:off x="3762550" y="2737150"/>
                <a:ext cx="5057400" cy="13512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483" name="Google Shape;483;p80"/>
              <p:cNvSpPr/>
              <p:nvPr/>
            </p:nvSpPr>
            <p:spPr>
              <a:xfrm flipH="1">
                <a:off x="3687729" y="2584747"/>
                <a:ext cx="5057400" cy="14274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you feel that </a:t>
                </a:r>
                <a:r>
                  <a:rPr lang="en-GB" b="1">
                    <a:latin typeface="Chivo"/>
                    <a:ea typeface="Chivo"/>
                    <a:cs typeface="Chivo"/>
                    <a:sym typeface="Chivo"/>
                  </a:rPr>
                  <a:t>a child is in danger</a:t>
                </a:r>
                <a:r>
                  <a:rPr lang="en-GB">
                    <a:latin typeface="Chivo"/>
                    <a:ea typeface="Chivo"/>
                    <a:cs typeface="Chivo"/>
                    <a:sym typeface="Chivo"/>
                  </a:rPr>
                  <a:t>, call 999</a:t>
                </a:r>
                <a:br>
                  <a:rPr lang="en-GB">
                    <a:latin typeface="Chivo"/>
                    <a:ea typeface="Chivo"/>
                    <a:cs typeface="Chivo"/>
                    <a:sym typeface="Chivo"/>
                  </a:rPr>
                </a:br>
                <a:r>
                  <a:rPr lang="en-GB">
                    <a:latin typeface="Chivo"/>
                    <a:ea typeface="Chivo"/>
                    <a:cs typeface="Chivo"/>
                    <a:sym typeface="Chivo"/>
                  </a:rPr>
                  <a:t>or arrange for them to be taken to A&amp;E</a:t>
                </a:r>
                <a:br>
                  <a:rPr lang="en-GB">
                    <a:latin typeface="Chivo"/>
                    <a:ea typeface="Chivo"/>
                    <a:cs typeface="Chivo"/>
                    <a:sym typeface="Chivo"/>
                  </a:rPr>
                </a:br>
                <a:r>
                  <a:rPr lang="en-GB">
                    <a:latin typeface="Chivo"/>
                    <a:ea typeface="Chivo"/>
                    <a:cs typeface="Chivo"/>
                    <a:sym typeface="Chivo"/>
                  </a:rPr>
                  <a:t>immediately by a parent/carer or other</a:t>
                </a:r>
                <a:br>
                  <a:rPr lang="en-GB">
                    <a:latin typeface="Chivo"/>
                    <a:ea typeface="Chivo"/>
                    <a:cs typeface="Chivo"/>
                    <a:sym typeface="Chivo"/>
                  </a:rPr>
                </a:br>
                <a:r>
                  <a:rPr lang="en-GB">
                    <a:latin typeface="Chivo"/>
                    <a:ea typeface="Chivo"/>
                    <a:cs typeface="Chivo"/>
                    <a:sym typeface="Chivo"/>
                  </a:rPr>
                  <a:t>suitable person. </a:t>
                </a:r>
                <a:endParaRPr sz="3200">
                  <a:latin typeface="Chivo"/>
                  <a:ea typeface="Chivo"/>
                  <a:cs typeface="Chivo"/>
                  <a:sym typeface="Chivo"/>
                </a:endParaRPr>
              </a:p>
            </p:txBody>
          </p:sp>
        </p:grpSp>
        <p:pic>
          <p:nvPicPr>
            <p:cNvPr id="484" name="Google Shape;484;p80"/>
            <p:cNvPicPr preferRelativeResize="0"/>
            <p:nvPr/>
          </p:nvPicPr>
          <p:blipFill>
            <a:blip r:embed="rId5">
              <a:alphaModFix/>
            </a:blip>
            <a:stretch>
              <a:fillRect/>
            </a:stretch>
          </p:blipFill>
          <p:spPr>
            <a:xfrm>
              <a:off x="7459373" y="3774987"/>
              <a:ext cx="1130025" cy="617524"/>
            </a:xfrm>
            <a:prstGeom prst="rect">
              <a:avLst/>
            </a:prstGeom>
            <a:noFill/>
            <a:ln>
              <a:noFill/>
            </a:ln>
          </p:spPr>
        </p:pic>
      </p:grpSp>
      <p:grpSp>
        <p:nvGrpSpPr>
          <p:cNvPr id="485" name="Google Shape;485;p80"/>
          <p:cNvGrpSpPr/>
          <p:nvPr/>
        </p:nvGrpSpPr>
        <p:grpSpPr>
          <a:xfrm>
            <a:off x="3604200" y="1976452"/>
            <a:ext cx="5132291" cy="1253971"/>
            <a:chOff x="3687693" y="1976471"/>
            <a:chExt cx="5132291" cy="1253971"/>
          </a:xfrm>
        </p:grpSpPr>
        <p:grpSp>
          <p:nvGrpSpPr>
            <p:cNvPr id="486" name="Google Shape;486;p80"/>
            <p:cNvGrpSpPr/>
            <p:nvPr/>
          </p:nvGrpSpPr>
          <p:grpSpPr>
            <a:xfrm>
              <a:off x="3687693" y="1976471"/>
              <a:ext cx="5132291" cy="1253971"/>
              <a:chOff x="3687659" y="2660950"/>
              <a:chExt cx="5132291" cy="1427400"/>
            </a:xfrm>
          </p:grpSpPr>
          <p:sp>
            <p:nvSpPr>
              <p:cNvPr id="487" name="Google Shape;487;p80"/>
              <p:cNvSpPr/>
              <p:nvPr/>
            </p:nvSpPr>
            <p:spPr>
              <a:xfrm flipH="1">
                <a:off x="3762550" y="2737150"/>
                <a:ext cx="5057400" cy="13512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488" name="Google Shape;488;p80"/>
              <p:cNvSpPr/>
              <p:nvPr/>
            </p:nvSpPr>
            <p:spPr>
              <a:xfrm flipH="1">
                <a:off x="3687659" y="2660950"/>
                <a:ext cx="5057467"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a child needs help urgently for their</a:t>
                </a:r>
                <a:br>
                  <a:rPr lang="en-GB">
                    <a:latin typeface="Chivo"/>
                    <a:ea typeface="Chivo"/>
                    <a:cs typeface="Chivo"/>
                    <a:sym typeface="Chivo"/>
                  </a:rPr>
                </a:br>
                <a:r>
                  <a:rPr lang="en-GB">
                    <a:latin typeface="Chivo"/>
                    <a:ea typeface="Chivo"/>
                    <a:cs typeface="Chivo"/>
                    <a:sym typeface="Chivo"/>
                  </a:rPr>
                  <a:t>mental health, </a:t>
                </a:r>
                <a:r>
                  <a:rPr lang="en-GB" b="1">
                    <a:latin typeface="Chivo"/>
                    <a:ea typeface="Chivo"/>
                    <a:cs typeface="Chivo"/>
                    <a:sym typeface="Chivo"/>
                  </a:rPr>
                  <a:t>but it's not an emergency</a:t>
                </a:r>
                <a:r>
                  <a:rPr lang="en-GB">
                    <a:latin typeface="Chivo"/>
                    <a:ea typeface="Chivo"/>
                    <a:cs typeface="Chivo"/>
                    <a:sym typeface="Chivo"/>
                  </a:rPr>
                  <a:t>,</a:t>
                </a:r>
                <a:br>
                  <a:rPr lang="en-GB">
                    <a:latin typeface="Chivo"/>
                    <a:ea typeface="Chivo"/>
                    <a:cs typeface="Chivo"/>
                    <a:sym typeface="Chivo"/>
                  </a:rPr>
                </a:br>
                <a:r>
                  <a:rPr lang="en-GB">
                    <a:latin typeface="Chivo"/>
                    <a:ea typeface="Chivo"/>
                    <a:cs typeface="Chivo"/>
                    <a:sym typeface="Chivo"/>
                  </a:rPr>
                  <a:t>get help from NHS 111 online or call 111 and </a:t>
                </a:r>
                <a:br>
                  <a:rPr lang="en-GB">
                    <a:latin typeface="Chivo"/>
                    <a:ea typeface="Chivo"/>
                    <a:cs typeface="Chivo"/>
                    <a:sym typeface="Chivo"/>
                  </a:rPr>
                </a:br>
                <a:r>
                  <a:rPr lang="en-GB">
                    <a:latin typeface="Chivo"/>
                    <a:ea typeface="Chivo"/>
                    <a:cs typeface="Chivo"/>
                    <a:sym typeface="Chivo"/>
                  </a:rPr>
                  <a:t>select the mental health option.</a:t>
                </a:r>
                <a:endParaRPr sz="2900">
                  <a:latin typeface="Chivo"/>
                  <a:ea typeface="Chivo"/>
                  <a:cs typeface="Chivo"/>
                  <a:sym typeface="Chivo"/>
                </a:endParaRPr>
              </a:p>
            </p:txBody>
          </p:sp>
        </p:grpSp>
        <p:pic>
          <p:nvPicPr>
            <p:cNvPr id="489" name="Google Shape;489;p80"/>
            <p:cNvPicPr preferRelativeResize="0"/>
            <p:nvPr/>
          </p:nvPicPr>
          <p:blipFill>
            <a:blip r:embed="rId6">
              <a:alphaModFix/>
            </a:blip>
            <a:stretch>
              <a:fillRect/>
            </a:stretch>
          </p:blipFill>
          <p:spPr>
            <a:xfrm>
              <a:off x="7831675" y="2207000"/>
              <a:ext cx="729550" cy="72955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3"/>
                                        </p:tgtEl>
                                        <p:attrNameLst>
                                          <p:attrName>style.visibility</p:attrName>
                                        </p:attrNameLst>
                                      </p:cBhvr>
                                      <p:to>
                                        <p:strVal val="visible"/>
                                      </p:to>
                                    </p:set>
                                  </p:childTnLst>
                                  <p:subTnLst>
                                    <p:set>
                                      <p:cBhvr override="childStyle">
                                        <p:cTn dur="1" fill="hold" display="0" masterRel="nextClick" afterEffect="1"/>
                                        <p:tgtEl>
                                          <p:spTgt spid="47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
                                            <p:txEl>
                                              <p:pRg st="0" end="0"/>
                                            </p:txEl>
                                          </p:spTgt>
                                        </p:tgtEl>
                                        <p:attrNameLst>
                                          <p:attrName>style.visibility</p:attrName>
                                        </p:attrNameLst>
                                      </p:cBhvr>
                                      <p:to>
                                        <p:strVal val="visible"/>
                                      </p:to>
                                    </p:set>
                                  </p:childTnLst>
                                  <p:subTnLst>
                                    <p:set>
                                      <p:cBhvr override="childStyle">
                                        <p:cTn dur="1" fill="hold" display="0" masterRel="nextClick" afterEffect="1"/>
                                        <p:tgtEl>
                                          <p:spTgt spid="472">
                                            <p:txEl>
                                              <p:pRg st="0" end="0"/>
                                            </p:txEl>
                                          </p:spTgt>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472">
                                            <p:txEl>
                                              <p:pRg st="1" end="1"/>
                                            </p:txEl>
                                          </p:spTgt>
                                        </p:tgtEl>
                                        <p:attrNameLst>
                                          <p:attrName>style.visibility</p:attrName>
                                        </p:attrNameLst>
                                      </p:cBhvr>
                                      <p:to>
                                        <p:strVal val="visible"/>
                                      </p:to>
                                    </p:set>
                                  </p:childTnLst>
                                  <p:subTnLst>
                                    <p:set>
                                      <p:cBhvr override="childStyle">
                                        <p:cTn dur="1" fill="hold" display="0" masterRel="nextClick" afterEffect="1"/>
                                        <p:tgtEl>
                                          <p:spTgt spid="472">
                                            <p:txEl>
                                              <p:pRg st="1" end="1"/>
                                            </p:txEl>
                                          </p:spTgt>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472">
                                            <p:txEl>
                                              <p:pRg st="2" end="2"/>
                                            </p:txEl>
                                          </p:spTgt>
                                        </p:tgtEl>
                                        <p:attrNameLst>
                                          <p:attrName>style.visibility</p:attrName>
                                        </p:attrNameLst>
                                      </p:cBhvr>
                                      <p:to>
                                        <p:strVal val="visible"/>
                                      </p:to>
                                    </p:set>
                                  </p:childTnLst>
                                  <p:subTnLst>
                                    <p:set>
                                      <p:cBhvr override="childStyle">
                                        <p:cTn dur="1" fill="hold" display="0" masterRel="nextClick" afterEffect="1"/>
                                        <p:tgtEl>
                                          <p:spTgt spid="472">
                                            <p:txEl>
                                              <p:pRg st="2" end="2"/>
                                            </p:txEl>
                                          </p:spTgt>
                                        </p:tgtEl>
                                        <p:attrNameLst>
                                          <p:attrName>style.visibility</p:attrName>
                                        </p:attrNameLst>
                                      </p:cBhvr>
                                      <p:to>
                                        <p:strVal val="hidden"/>
                                      </p:to>
                                    </p:set>
                                  </p:subTnLst>
                                </p:cTn>
                              </p:par>
                              <p:par>
                                <p:cTn id="15" presetID="1" presetClass="entr" presetSubtype="0" fill="hold" grpId="0" nodeType="withEffect">
                                  <p:stCondLst>
                                    <p:cond delay="0"/>
                                  </p:stCondLst>
                                  <p:childTnLst>
                                    <p:set>
                                      <p:cBhvr>
                                        <p:cTn id="16" dur="1" fill="hold">
                                          <p:stCondLst>
                                            <p:cond delay="0"/>
                                          </p:stCondLst>
                                        </p:cTn>
                                        <p:tgtEl>
                                          <p:spTgt spid="472">
                                            <p:txEl>
                                              <p:pRg st="3" end="3"/>
                                            </p:txEl>
                                          </p:spTgt>
                                        </p:tgtEl>
                                        <p:attrNameLst>
                                          <p:attrName>style.visibility</p:attrName>
                                        </p:attrNameLst>
                                      </p:cBhvr>
                                      <p:to>
                                        <p:strVal val="visible"/>
                                      </p:to>
                                    </p:set>
                                  </p:childTnLst>
                                  <p:subTnLst>
                                    <p:set>
                                      <p:cBhvr override="childStyle">
                                        <p:cTn dur="1" fill="hold" display="0" masterRel="nextClick" afterEffect="1"/>
                                        <p:tgtEl>
                                          <p:spTgt spid="472">
                                            <p:txEl>
                                              <p:pRg st="3" end="3"/>
                                            </p:txEl>
                                          </p:spTgt>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8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 grpId="0" build="allAtOnce"/>
      <p:bldP spid="47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81"/>
          <p:cNvSpPr/>
          <p:nvPr/>
        </p:nvSpPr>
        <p:spPr>
          <a:xfrm>
            <a:off x="270000" y="270000"/>
            <a:ext cx="2890200" cy="2097300"/>
          </a:xfrm>
          <a:prstGeom prst="wedgeRoundRectCallout">
            <a:avLst>
              <a:gd name="adj1" fmla="val -20580"/>
              <a:gd name="adj2" fmla="val 71376"/>
              <a:gd name="adj3" fmla="val 0"/>
            </a:avLst>
          </a:prstGeom>
          <a:solidFill>
            <a:srgbClr val="7396F7"/>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98" name="Google Shape;498;p81"/>
          <p:cNvSpPr/>
          <p:nvPr/>
        </p:nvSpPr>
        <p:spPr>
          <a:xfrm>
            <a:off x="2557650" y="270000"/>
            <a:ext cx="6262500" cy="3522900"/>
          </a:xfrm>
          <a:prstGeom prst="wedgeEllipseCallout">
            <a:avLst>
              <a:gd name="adj1" fmla="val -51183"/>
              <a:gd name="adj2" fmla="val 37349"/>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499" name="Google Shape;499;p81"/>
          <p:cNvSpPr txBox="1">
            <a:spLocks noGrp="1"/>
          </p:cNvSpPr>
          <p:nvPr>
            <p:ph type="title" idx="4294967295"/>
          </p:nvPr>
        </p:nvSpPr>
        <p:spPr>
          <a:xfrm>
            <a:off x="3168704" y="797925"/>
            <a:ext cx="5063700" cy="24423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1000"/>
              </a:spcBef>
              <a:spcAft>
                <a:spcPts val="0"/>
              </a:spcAft>
              <a:buClr>
                <a:srgbClr val="000000"/>
              </a:buClr>
              <a:buSzPts val="1600"/>
              <a:buFont typeface="Chivo"/>
              <a:buChar char="●"/>
            </a:pPr>
            <a:r>
              <a:rPr lang="en-GB" sz="1600">
                <a:solidFill>
                  <a:srgbClr val="000000"/>
                </a:solidFill>
                <a:latin typeface="Chivo"/>
                <a:ea typeface="Chivo"/>
                <a:cs typeface="Chivo"/>
                <a:sym typeface="Chivo"/>
              </a:rPr>
              <a:t>What do we currently do to support vulnerable pupils and foster an environment where they feel safe to talk about how they are feeling?</a:t>
            </a:r>
            <a:endParaRPr sz="1600">
              <a:solidFill>
                <a:srgbClr val="000000"/>
              </a:solidFill>
              <a:latin typeface="Chivo"/>
              <a:ea typeface="Chivo"/>
              <a:cs typeface="Chivo"/>
              <a:sym typeface="Chivo"/>
            </a:endParaRPr>
          </a:p>
          <a:p>
            <a:pPr marL="457200" lvl="0" indent="-330200" algn="l" rtl="0">
              <a:lnSpc>
                <a:spcPct val="115000"/>
              </a:lnSpc>
              <a:spcBef>
                <a:spcPts val="1000"/>
              </a:spcBef>
              <a:spcAft>
                <a:spcPts val="0"/>
              </a:spcAft>
              <a:buClr>
                <a:srgbClr val="000000"/>
              </a:buClr>
              <a:buSzPts val="1600"/>
              <a:buFont typeface="Chivo"/>
              <a:buChar char="●"/>
            </a:pPr>
            <a:r>
              <a:rPr lang="en-GB" sz="1600">
                <a:solidFill>
                  <a:srgbClr val="000000"/>
                </a:solidFill>
                <a:latin typeface="Chivo"/>
                <a:ea typeface="Chivo"/>
                <a:cs typeface="Chivo"/>
                <a:sym typeface="Chivo"/>
              </a:rPr>
              <a:t>How can we improve our collective approach to spotting early indicators and providing Early Help before a pupil reaches a mental health crisis?</a:t>
            </a:r>
            <a:endParaRPr sz="1600">
              <a:solidFill>
                <a:srgbClr val="000000"/>
              </a:solidFill>
              <a:latin typeface="Chivo"/>
              <a:ea typeface="Chivo"/>
              <a:cs typeface="Chivo"/>
              <a:sym typeface="Chivo"/>
            </a:endParaRPr>
          </a:p>
        </p:txBody>
      </p:sp>
      <p:sp>
        <p:nvSpPr>
          <p:cNvPr id="500" name="Google Shape;500;p81"/>
          <p:cNvSpPr txBox="1"/>
          <p:nvPr/>
        </p:nvSpPr>
        <p:spPr>
          <a:xfrm>
            <a:off x="499350" y="729900"/>
            <a:ext cx="2058300" cy="117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Discussion point</a:t>
            </a:r>
            <a:endParaRPr sz="3000">
              <a:solidFill>
                <a:schemeClr val="accent2"/>
              </a:solidFill>
              <a:latin typeface="PT Serif"/>
              <a:ea typeface="PT Serif"/>
              <a:cs typeface="PT Serif"/>
              <a:sym typeface="PT Serif"/>
            </a:endParaRPr>
          </a:p>
        </p:txBody>
      </p:sp>
      <p:pic>
        <p:nvPicPr>
          <p:cNvPr id="501" name="Google Shape;501;p81" title="HST_Slides_Scenario.png"/>
          <p:cNvPicPr preferRelativeResize="0"/>
          <p:nvPr/>
        </p:nvPicPr>
        <p:blipFill>
          <a:blip r:embed="rId3">
            <a:alphaModFix/>
          </a:blip>
          <a:stretch>
            <a:fillRect/>
          </a:stretch>
        </p:blipFill>
        <p:spPr>
          <a:xfrm>
            <a:off x="269988" y="2776250"/>
            <a:ext cx="2097262" cy="2097262"/>
          </a:xfrm>
          <a:prstGeom prst="rect">
            <a:avLst/>
          </a:prstGeom>
          <a:noFill/>
          <a:ln>
            <a:noFill/>
          </a:ln>
        </p:spPr>
      </p:pic>
      <p:grpSp>
        <p:nvGrpSpPr>
          <p:cNvPr id="502" name="Google Shape;502;p81"/>
          <p:cNvGrpSpPr/>
          <p:nvPr/>
        </p:nvGrpSpPr>
        <p:grpSpPr>
          <a:xfrm>
            <a:off x="2659694" y="3571525"/>
            <a:ext cx="6294241" cy="1427400"/>
            <a:chOff x="3687659" y="2660950"/>
            <a:chExt cx="5132291" cy="1427400"/>
          </a:xfrm>
        </p:grpSpPr>
        <p:sp>
          <p:nvSpPr>
            <p:cNvPr id="503" name="Google Shape;503;p81"/>
            <p:cNvSpPr/>
            <p:nvPr/>
          </p:nvSpPr>
          <p:spPr>
            <a:xfrm flipH="1">
              <a:off x="3762550" y="2737150"/>
              <a:ext cx="5057400" cy="13512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grpSp>
          <p:nvGrpSpPr>
            <p:cNvPr id="504" name="Google Shape;504;p81"/>
            <p:cNvGrpSpPr/>
            <p:nvPr/>
          </p:nvGrpSpPr>
          <p:grpSpPr>
            <a:xfrm>
              <a:off x="3687659" y="2660950"/>
              <a:ext cx="5057467" cy="1351200"/>
              <a:chOff x="3687600" y="2833775"/>
              <a:chExt cx="5132400" cy="1351200"/>
            </a:xfrm>
          </p:grpSpPr>
          <p:sp>
            <p:nvSpPr>
              <p:cNvPr id="505" name="Google Shape;505;p81"/>
              <p:cNvSpPr/>
              <p:nvPr/>
            </p:nvSpPr>
            <p:spPr>
              <a:xfrm flipH="1">
                <a:off x="3687600" y="2833775"/>
                <a:ext cx="5132400"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0" rIns="91425" bIns="91425" anchor="ctr" anchorCtr="0">
                <a:noAutofit/>
              </a:bodyPr>
              <a:lstStyle/>
              <a:p>
                <a:pPr marL="0" lvl="0" indent="0" algn="l" rtl="0">
                  <a:lnSpc>
                    <a:spcPct val="115000"/>
                  </a:lnSpc>
                  <a:spcBef>
                    <a:spcPts val="1000"/>
                  </a:spcBef>
                  <a:spcAft>
                    <a:spcPts val="0"/>
                  </a:spcAft>
                  <a:buNone/>
                </a:pPr>
                <a:r>
                  <a:rPr lang="en-GB" b="1">
                    <a:latin typeface="Chivo"/>
                    <a:ea typeface="Chivo"/>
                    <a:cs typeface="Chivo"/>
                    <a:sym typeface="Chivo"/>
                  </a:rPr>
                  <a:t>Pause and reflect</a:t>
                </a:r>
                <a:endParaRPr b="1">
                  <a:latin typeface="Chivo"/>
                  <a:ea typeface="Chivo"/>
                  <a:cs typeface="Chivo"/>
                  <a:sym typeface="Chivo"/>
                </a:endParaRPr>
              </a:p>
              <a:p>
                <a:pPr marL="0" lvl="0" indent="0" algn="l" rtl="0">
                  <a:lnSpc>
                    <a:spcPct val="115000"/>
                  </a:lnSpc>
                  <a:spcBef>
                    <a:spcPts val="1000"/>
                  </a:spcBef>
                  <a:spcAft>
                    <a:spcPts val="0"/>
                  </a:spcAft>
                  <a:buNone/>
                </a:pPr>
                <a:r>
                  <a:rPr lang="en-GB">
                    <a:latin typeface="Chivo"/>
                    <a:ea typeface="Chivo"/>
                    <a:cs typeface="Chivo"/>
                    <a:sym typeface="Chivo"/>
                  </a:rPr>
                  <a:t>If a pupil in your class was struggling with mental health</a:t>
                </a:r>
                <a:br>
                  <a:rPr lang="en-GB">
                    <a:latin typeface="Chivo"/>
                    <a:ea typeface="Chivo"/>
                    <a:cs typeface="Chivo"/>
                    <a:sym typeface="Chivo"/>
                  </a:rPr>
                </a:br>
                <a:r>
                  <a:rPr lang="en-GB">
                    <a:latin typeface="Chivo"/>
                    <a:ea typeface="Chivo"/>
                    <a:cs typeface="Chivo"/>
                    <a:sym typeface="Chivo"/>
                  </a:rPr>
                  <a:t>right now, do they know exactly who to go to in this building,</a:t>
                </a:r>
                <a:br>
                  <a:rPr lang="en-GB">
                    <a:latin typeface="Chivo"/>
                    <a:ea typeface="Chivo"/>
                    <a:cs typeface="Chivo"/>
                    <a:sym typeface="Chivo"/>
                  </a:rPr>
                </a:br>
                <a:r>
                  <a:rPr lang="en-GB">
                    <a:latin typeface="Chivo"/>
                    <a:ea typeface="Chivo"/>
                    <a:cs typeface="Chivo"/>
                    <a:sym typeface="Chivo"/>
                  </a:rPr>
                  <a:t>and do they trust that process?</a:t>
                </a:r>
                <a:endParaRPr>
                  <a:latin typeface="Chivo"/>
                  <a:ea typeface="Chivo"/>
                  <a:cs typeface="Chivo"/>
                  <a:sym typeface="Chivo"/>
                </a:endParaRPr>
              </a:p>
            </p:txBody>
          </p:sp>
          <p:pic>
            <p:nvPicPr>
              <p:cNvPr id="506" name="Google Shape;506;p81" title="Asset 13.png"/>
              <p:cNvPicPr preferRelativeResize="0"/>
              <p:nvPr/>
            </p:nvPicPr>
            <p:blipFill>
              <a:blip r:embed="rId4">
                <a:alphaModFix/>
              </a:blip>
              <a:stretch>
                <a:fillRect/>
              </a:stretch>
            </p:blipFill>
            <p:spPr>
              <a:xfrm>
                <a:off x="8035225" y="2971350"/>
                <a:ext cx="664266" cy="1076051"/>
              </a:xfrm>
              <a:prstGeom prst="rect">
                <a:avLst/>
              </a:prstGeom>
              <a:noFill/>
              <a:ln>
                <a:noFill/>
              </a:ln>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82"/>
          <p:cNvSpPr txBox="1">
            <a:spLocks noGrp="1"/>
          </p:cNvSpPr>
          <p:nvPr>
            <p:ph type="title" idx="4294967295"/>
          </p:nvPr>
        </p:nvSpPr>
        <p:spPr>
          <a:xfrm>
            <a:off x="270000" y="270000"/>
            <a:ext cx="86772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How can we promote positive mental health?</a:t>
            </a:r>
            <a:endParaRPr/>
          </a:p>
        </p:txBody>
      </p:sp>
      <p:sp>
        <p:nvSpPr>
          <p:cNvPr id="512" name="Google Shape;512;p82"/>
          <p:cNvSpPr/>
          <p:nvPr/>
        </p:nvSpPr>
        <p:spPr>
          <a:xfrm flipH="1">
            <a:off x="297175" y="3087950"/>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Signpost visible support</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Display posters around the</a:t>
            </a:r>
            <a:br>
              <a:rPr lang="en-GB" sz="1100">
                <a:latin typeface="Chivo"/>
                <a:ea typeface="Chivo"/>
                <a:cs typeface="Chivo"/>
                <a:sym typeface="Chivo"/>
              </a:rPr>
            </a:br>
            <a:r>
              <a:rPr lang="en-GB" sz="1100">
                <a:latin typeface="Chivo"/>
                <a:ea typeface="Chivo"/>
                <a:cs typeface="Chivo"/>
                <a:sym typeface="Chivo"/>
              </a:rPr>
              <a:t>school to clearly show</a:t>
            </a:r>
            <a:br>
              <a:rPr lang="en-GB" sz="1100">
                <a:latin typeface="Chivo"/>
                <a:ea typeface="Chivo"/>
                <a:cs typeface="Chivo"/>
                <a:sym typeface="Chivo"/>
              </a:rPr>
            </a:br>
            <a:r>
              <a:rPr lang="en-GB" sz="1100">
                <a:latin typeface="Chivo"/>
                <a:ea typeface="Chivo"/>
                <a:cs typeface="Chivo"/>
                <a:sym typeface="Chivo"/>
              </a:rPr>
              <a:t>internal contacts, like our</a:t>
            </a:r>
            <a:br>
              <a:rPr lang="en-GB" sz="1100">
                <a:latin typeface="Chivo"/>
                <a:ea typeface="Chivo"/>
                <a:cs typeface="Chivo"/>
                <a:sym typeface="Chivo"/>
              </a:rPr>
            </a:br>
            <a:r>
              <a:rPr lang="en-GB" sz="1100">
                <a:latin typeface="Chivo"/>
                <a:ea typeface="Chivo"/>
                <a:cs typeface="Chivo"/>
                <a:sym typeface="Chivo"/>
              </a:rPr>
              <a:t>DSLs, and external helplines.</a:t>
            </a:r>
            <a:endParaRPr sz="1200">
              <a:latin typeface="Chivo"/>
              <a:ea typeface="Chivo"/>
              <a:cs typeface="Chivo"/>
              <a:sym typeface="Chivo"/>
            </a:endParaRPr>
          </a:p>
        </p:txBody>
      </p:sp>
      <p:grpSp>
        <p:nvGrpSpPr>
          <p:cNvPr id="513" name="Google Shape;513;p82"/>
          <p:cNvGrpSpPr/>
          <p:nvPr/>
        </p:nvGrpSpPr>
        <p:grpSpPr>
          <a:xfrm>
            <a:off x="4714500" y="3087950"/>
            <a:ext cx="4105500" cy="1549500"/>
            <a:chOff x="4714500" y="3087950"/>
            <a:chExt cx="4105500" cy="1549500"/>
          </a:xfrm>
        </p:grpSpPr>
        <p:sp>
          <p:nvSpPr>
            <p:cNvPr id="514" name="Google Shape;514;p82"/>
            <p:cNvSpPr/>
            <p:nvPr/>
          </p:nvSpPr>
          <p:spPr>
            <a:xfrm flipH="1">
              <a:off x="4714500" y="3087950"/>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Prioritise early help and collaboration </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Record low-level or emerging mental</a:t>
              </a:r>
              <a:br>
                <a:rPr lang="en-GB" sz="1100">
                  <a:latin typeface="Chivo"/>
                  <a:ea typeface="Chivo"/>
                  <a:cs typeface="Chivo"/>
                  <a:sym typeface="Chivo"/>
                </a:rPr>
              </a:br>
              <a:r>
                <a:rPr lang="en-GB" sz="1100">
                  <a:latin typeface="Chivo"/>
                  <a:ea typeface="Chivo"/>
                  <a:cs typeface="Chivo"/>
                  <a:sym typeface="Chivo"/>
                </a:rPr>
                <a:t>health changes on our internal system</a:t>
              </a:r>
              <a:br>
                <a:rPr lang="en-GB" sz="1100">
                  <a:latin typeface="Chivo"/>
                  <a:ea typeface="Chivo"/>
                  <a:cs typeface="Chivo"/>
                  <a:sym typeface="Chivo"/>
                </a:rPr>
              </a:br>
              <a:r>
                <a:rPr lang="en-GB" sz="1100">
                  <a:latin typeface="Chivo"/>
                  <a:ea typeface="Chivo"/>
                  <a:cs typeface="Chivo"/>
                  <a:sym typeface="Chivo"/>
                </a:rPr>
                <a:t>early, ensuring we catch vulnerable</a:t>
              </a:r>
              <a:br>
                <a:rPr lang="en-GB" sz="1100">
                  <a:latin typeface="Chivo"/>
                  <a:ea typeface="Chivo"/>
                  <a:cs typeface="Chivo"/>
                  <a:sym typeface="Chivo"/>
                </a:rPr>
              </a:br>
              <a:r>
                <a:rPr lang="en-GB" sz="1100">
                  <a:latin typeface="Chivo"/>
                  <a:ea typeface="Chivo"/>
                  <a:cs typeface="Chivo"/>
                  <a:sym typeface="Chivo"/>
                </a:rPr>
                <a:t>pupils before a crisis hits.</a:t>
              </a:r>
              <a:endParaRPr sz="1200">
                <a:latin typeface="Chivo"/>
                <a:ea typeface="Chivo"/>
                <a:cs typeface="Chivo"/>
                <a:sym typeface="Chivo"/>
              </a:endParaRPr>
            </a:p>
          </p:txBody>
        </p:sp>
        <p:pic>
          <p:nvPicPr>
            <p:cNvPr id="515" name="Google Shape;515;p82" title="Asset 9.png"/>
            <p:cNvPicPr preferRelativeResize="0"/>
            <p:nvPr/>
          </p:nvPicPr>
          <p:blipFill>
            <a:blip r:embed="rId3">
              <a:alphaModFix/>
            </a:blip>
            <a:stretch>
              <a:fillRect/>
            </a:stretch>
          </p:blipFill>
          <p:spPr>
            <a:xfrm>
              <a:off x="7833750" y="3440425"/>
              <a:ext cx="805900" cy="844550"/>
            </a:xfrm>
            <a:prstGeom prst="rect">
              <a:avLst/>
            </a:prstGeom>
            <a:noFill/>
            <a:ln>
              <a:noFill/>
            </a:ln>
          </p:spPr>
        </p:pic>
      </p:grpSp>
      <p:grpSp>
        <p:nvGrpSpPr>
          <p:cNvPr id="516" name="Google Shape;516;p82"/>
          <p:cNvGrpSpPr/>
          <p:nvPr/>
        </p:nvGrpSpPr>
        <p:grpSpPr>
          <a:xfrm>
            <a:off x="297175" y="1266625"/>
            <a:ext cx="4105500" cy="1549500"/>
            <a:chOff x="297175" y="1266625"/>
            <a:chExt cx="4105500" cy="1549500"/>
          </a:xfrm>
        </p:grpSpPr>
        <p:sp>
          <p:nvSpPr>
            <p:cNvPr id="517" name="Google Shape;517;p82"/>
            <p:cNvSpPr/>
            <p:nvPr/>
          </p:nvSpPr>
          <p:spPr>
            <a:xfrm flipH="1">
              <a:off x="297175" y="1266625"/>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Make mental health known</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Integrate wellbeing themes into</a:t>
              </a:r>
              <a:br>
                <a:rPr lang="en-GB" sz="1100">
                  <a:latin typeface="Chivo"/>
                  <a:ea typeface="Chivo"/>
                  <a:cs typeface="Chivo"/>
                  <a:sym typeface="Chivo"/>
                </a:rPr>
              </a:br>
              <a:r>
                <a:rPr lang="en-GB" sz="1100">
                  <a:latin typeface="Chivo"/>
                  <a:ea typeface="Chivo"/>
                  <a:cs typeface="Chivo"/>
                  <a:sym typeface="Chivo"/>
                </a:rPr>
                <a:t>assemblies, PSHE, and classroom</a:t>
              </a:r>
              <a:br>
                <a:rPr lang="en-GB" sz="1100">
                  <a:latin typeface="Chivo"/>
                  <a:ea typeface="Chivo"/>
                  <a:cs typeface="Chivo"/>
                  <a:sym typeface="Chivo"/>
                </a:rPr>
              </a:br>
              <a:r>
                <a:rPr lang="en-GB" sz="1100">
                  <a:latin typeface="Chivo"/>
                  <a:ea typeface="Chivo"/>
                  <a:cs typeface="Chivo"/>
                  <a:sym typeface="Chivo"/>
                </a:rPr>
                <a:t>check-ins to keep the</a:t>
              </a:r>
              <a:br>
                <a:rPr lang="en-GB" sz="1100">
                  <a:latin typeface="Chivo"/>
                  <a:ea typeface="Chivo"/>
                  <a:cs typeface="Chivo"/>
                  <a:sym typeface="Chivo"/>
                </a:rPr>
              </a:br>
              <a:r>
                <a:rPr lang="en-GB" sz="1100">
                  <a:latin typeface="Chivo"/>
                  <a:ea typeface="Chivo"/>
                  <a:cs typeface="Chivo"/>
                  <a:sym typeface="Chivo"/>
                </a:rPr>
                <a:t>conversation continuous.</a:t>
              </a:r>
              <a:endParaRPr sz="1200">
                <a:latin typeface="Chivo"/>
                <a:ea typeface="Chivo"/>
                <a:cs typeface="Chivo"/>
                <a:sym typeface="Chivo"/>
              </a:endParaRPr>
            </a:p>
          </p:txBody>
        </p:sp>
        <p:pic>
          <p:nvPicPr>
            <p:cNvPr id="518" name="Google Shape;518;p82" title="Child Mental Health.png"/>
            <p:cNvPicPr preferRelativeResize="0"/>
            <p:nvPr/>
          </p:nvPicPr>
          <p:blipFill>
            <a:blip r:embed="rId4">
              <a:alphaModFix/>
            </a:blip>
            <a:stretch>
              <a:fillRect/>
            </a:stretch>
          </p:blipFill>
          <p:spPr>
            <a:xfrm>
              <a:off x="2851372" y="1508025"/>
              <a:ext cx="1425024" cy="1066700"/>
            </a:xfrm>
            <a:prstGeom prst="rect">
              <a:avLst/>
            </a:prstGeom>
            <a:noFill/>
            <a:ln>
              <a:noFill/>
            </a:ln>
          </p:spPr>
        </p:pic>
      </p:grpSp>
      <p:grpSp>
        <p:nvGrpSpPr>
          <p:cNvPr id="519" name="Google Shape;519;p82"/>
          <p:cNvGrpSpPr/>
          <p:nvPr/>
        </p:nvGrpSpPr>
        <p:grpSpPr>
          <a:xfrm>
            <a:off x="4714500" y="1266625"/>
            <a:ext cx="4105500" cy="1549500"/>
            <a:chOff x="4714500" y="1266625"/>
            <a:chExt cx="4105500" cy="1549500"/>
          </a:xfrm>
        </p:grpSpPr>
        <p:sp>
          <p:nvSpPr>
            <p:cNvPr id="520" name="Google Shape;520;p82"/>
            <p:cNvSpPr/>
            <p:nvPr/>
          </p:nvSpPr>
          <p:spPr>
            <a:xfrm flipH="1">
              <a:off x="4714500" y="1266625"/>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Celebrate awareness days</a:t>
              </a:r>
              <a:endParaRPr sz="1200">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Use events like World Mental Health</a:t>
              </a:r>
              <a:br>
                <a:rPr lang="en-GB" sz="1100">
                  <a:latin typeface="Chivo"/>
                  <a:ea typeface="Chivo"/>
                  <a:cs typeface="Chivo"/>
                  <a:sym typeface="Chivo"/>
                </a:rPr>
              </a:br>
              <a:r>
                <a:rPr lang="en-GB" sz="1100">
                  <a:latin typeface="Chivo"/>
                  <a:ea typeface="Chivo"/>
                  <a:cs typeface="Chivo"/>
                  <a:sym typeface="Chivo"/>
                </a:rPr>
                <a:t>Day or Children’s Mental Health Week</a:t>
              </a:r>
              <a:br>
                <a:rPr lang="en-GB" sz="1100">
                  <a:latin typeface="Chivo"/>
                  <a:ea typeface="Chivo"/>
                  <a:cs typeface="Chivo"/>
                  <a:sym typeface="Chivo"/>
                </a:rPr>
              </a:br>
              <a:r>
                <a:rPr lang="en-GB" sz="1100">
                  <a:latin typeface="Chivo"/>
                  <a:ea typeface="Chivo"/>
                  <a:cs typeface="Chivo"/>
                  <a:sym typeface="Chivo"/>
                </a:rPr>
                <a:t>to promote positive mental health and</a:t>
              </a:r>
              <a:br>
                <a:rPr lang="en-GB" sz="1100">
                  <a:latin typeface="Chivo"/>
                  <a:ea typeface="Chivo"/>
                  <a:cs typeface="Chivo"/>
                  <a:sym typeface="Chivo"/>
                </a:rPr>
              </a:br>
              <a:r>
                <a:rPr lang="en-GB" sz="1100">
                  <a:latin typeface="Chivo"/>
                  <a:ea typeface="Chivo"/>
                  <a:cs typeface="Chivo"/>
                  <a:sym typeface="Chivo"/>
                </a:rPr>
                <a:t>run pupil-led campaigns.</a:t>
              </a:r>
              <a:endParaRPr sz="1100">
                <a:latin typeface="Chivo"/>
                <a:ea typeface="Chivo"/>
                <a:cs typeface="Chivo"/>
                <a:sym typeface="Chivo"/>
              </a:endParaRPr>
            </a:p>
          </p:txBody>
        </p:sp>
        <p:pic>
          <p:nvPicPr>
            <p:cNvPr id="521" name="Google Shape;521;p82" title="Asset 10.png"/>
            <p:cNvPicPr preferRelativeResize="0"/>
            <p:nvPr/>
          </p:nvPicPr>
          <p:blipFill>
            <a:blip r:embed="rId5">
              <a:alphaModFix/>
            </a:blip>
            <a:stretch>
              <a:fillRect/>
            </a:stretch>
          </p:blipFill>
          <p:spPr>
            <a:xfrm>
              <a:off x="7833750" y="1711201"/>
              <a:ext cx="805900" cy="660348"/>
            </a:xfrm>
            <a:prstGeom prst="rect">
              <a:avLst/>
            </a:prstGeom>
            <a:noFill/>
            <a:ln>
              <a:noFill/>
            </a:ln>
          </p:spPr>
        </p:pic>
      </p:grpSp>
      <p:pic>
        <p:nvPicPr>
          <p:cNvPr id="522" name="Google Shape;522;p82" title="HST_Hub_It's ok to not be ok_poster.jpg"/>
          <p:cNvPicPr preferRelativeResize="0"/>
          <p:nvPr/>
        </p:nvPicPr>
        <p:blipFill>
          <a:blip r:embed="rId6">
            <a:alphaModFix/>
          </a:blip>
          <a:stretch>
            <a:fillRect/>
          </a:stretch>
        </p:blipFill>
        <p:spPr>
          <a:xfrm>
            <a:off x="3098202" y="3401950"/>
            <a:ext cx="651984" cy="921499"/>
          </a:xfrm>
          <a:prstGeom prst="rect">
            <a:avLst/>
          </a:prstGeom>
          <a:noFill/>
          <a:ln>
            <a:noFill/>
          </a:ln>
          <a:effectLst>
            <a:outerShdw blurRad="33989" dist="11329" dir="360000" algn="bl" rotWithShape="0">
              <a:srgbClr val="000000">
                <a:alpha val="40000"/>
              </a:srgbClr>
            </a:outerShdw>
          </a:effectLst>
        </p:spPr>
      </p:pic>
      <p:pic>
        <p:nvPicPr>
          <p:cNvPr id="523" name="Google Shape;523;p82" title="HST_Hub_ Look After Yourself_ Poster.jpg"/>
          <p:cNvPicPr preferRelativeResize="0"/>
          <p:nvPr/>
        </p:nvPicPr>
        <p:blipFill>
          <a:blip r:embed="rId7">
            <a:alphaModFix/>
          </a:blip>
          <a:stretch>
            <a:fillRect/>
          </a:stretch>
        </p:blipFill>
        <p:spPr>
          <a:xfrm>
            <a:off x="2484266" y="3555972"/>
            <a:ext cx="651984" cy="921499"/>
          </a:xfrm>
          <a:prstGeom prst="rect">
            <a:avLst/>
          </a:prstGeom>
          <a:noFill/>
          <a:ln>
            <a:noFill/>
          </a:ln>
          <a:effectLst>
            <a:outerShdw blurRad="33989" dist="11329" dir="360000" algn="bl" rotWithShape="0">
              <a:srgbClr val="000000">
                <a:alpha val="40000"/>
              </a:srgbClr>
            </a:outerShdw>
          </a:effectLst>
        </p:spPr>
      </p:pic>
      <p:pic>
        <p:nvPicPr>
          <p:cNvPr id="524" name="Google Shape;524;p82" title="HST_Hub_ Don't bottle it up_poster.jpg"/>
          <p:cNvPicPr preferRelativeResize="0"/>
          <p:nvPr/>
        </p:nvPicPr>
        <p:blipFill>
          <a:blip r:embed="rId8">
            <a:alphaModFix/>
          </a:blip>
          <a:stretch>
            <a:fillRect/>
          </a:stretch>
        </p:blipFill>
        <p:spPr>
          <a:xfrm>
            <a:off x="3653675" y="3240050"/>
            <a:ext cx="651975" cy="921486"/>
          </a:xfrm>
          <a:prstGeom prst="rect">
            <a:avLst/>
          </a:prstGeom>
          <a:noFill/>
          <a:ln>
            <a:noFill/>
          </a:ln>
          <a:effectLst>
            <a:outerShdw blurRad="33989" dist="11329" dir="360000" algn="b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528"/>
        <p:cNvGrpSpPr/>
        <p:nvPr/>
      </p:nvGrpSpPr>
      <p:grpSpPr>
        <a:xfrm>
          <a:off x="0" y="0"/>
          <a:ext cx="0" cy="0"/>
          <a:chOff x="0" y="0"/>
          <a:chExt cx="0" cy="0"/>
        </a:xfrm>
      </p:grpSpPr>
      <p:sp>
        <p:nvSpPr>
          <p:cNvPr id="529" name="Google Shape;529;p83"/>
          <p:cNvSpPr txBox="1">
            <a:spLocks noGrp="1"/>
          </p:cNvSpPr>
          <p:nvPr>
            <p:ph type="body" idx="1"/>
          </p:nvPr>
        </p:nvSpPr>
        <p:spPr>
          <a:xfrm>
            <a:off x="6296400" y="1816200"/>
            <a:ext cx="2650800" cy="112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000000"/>
                </a:solidFill>
              </a:rPr>
              <a:t>Conduct risks</a:t>
            </a:r>
            <a:r>
              <a:rPr lang="en-GB" sz="1400">
                <a:solidFill>
                  <a:srgbClr val="000000"/>
                </a:solidFill>
                <a:latin typeface="Chivo Medium"/>
                <a:ea typeface="Chivo Medium"/>
                <a:cs typeface="Chivo Medium"/>
                <a:sym typeface="Chivo Medium"/>
              </a:rPr>
              <a:t> – </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online behaviour that increases the likelihood of, or causes, harm.</a:t>
            </a:r>
            <a:endParaRPr sz="1400">
              <a:solidFill>
                <a:schemeClr val="accent1"/>
              </a:solidFill>
              <a:latin typeface="Chivo Medium"/>
              <a:ea typeface="Chivo Medium"/>
              <a:cs typeface="Chivo Medium"/>
              <a:sym typeface="Chivo Medium"/>
            </a:endParaRPr>
          </a:p>
        </p:txBody>
      </p:sp>
      <p:pic>
        <p:nvPicPr>
          <p:cNvPr id="530" name="Google Shape;530;p83"/>
          <p:cNvPicPr preferRelativeResize="0"/>
          <p:nvPr/>
        </p:nvPicPr>
        <p:blipFill rotWithShape="1">
          <a:blip r:embed="rId3">
            <a:alphaModFix/>
          </a:blip>
          <a:srcRect l="16860" r="16867"/>
          <a:stretch/>
        </p:blipFill>
        <p:spPr>
          <a:xfrm>
            <a:off x="4804825" y="1688100"/>
            <a:ext cx="1377051" cy="1385699"/>
          </a:xfrm>
          <a:prstGeom prst="rect">
            <a:avLst/>
          </a:prstGeom>
          <a:noFill/>
          <a:ln>
            <a:noFill/>
          </a:ln>
        </p:spPr>
      </p:pic>
      <p:sp>
        <p:nvSpPr>
          <p:cNvPr id="531" name="Google Shape;531;p83"/>
          <p:cNvSpPr txBox="1">
            <a:spLocks noGrp="1"/>
          </p:cNvSpPr>
          <p:nvPr>
            <p:ph type="title"/>
          </p:nvPr>
        </p:nvSpPr>
        <p:spPr>
          <a:xfrm>
            <a:off x="196800" y="999302"/>
            <a:ext cx="8750400" cy="513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2400"/>
              <a:t>The four categories of online risks as defined by KCSIE:</a:t>
            </a:r>
            <a:endParaRPr sz="2400"/>
          </a:p>
        </p:txBody>
      </p:sp>
      <p:sp>
        <p:nvSpPr>
          <p:cNvPr id="532" name="Google Shape;532;p83"/>
          <p:cNvSpPr txBox="1">
            <a:spLocks noGrp="1"/>
          </p:cNvSpPr>
          <p:nvPr>
            <p:ph type="body" idx="1"/>
          </p:nvPr>
        </p:nvSpPr>
        <p:spPr>
          <a:xfrm>
            <a:off x="1727600" y="1816175"/>
            <a:ext cx="2650800" cy="1129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000000"/>
                </a:solidFill>
              </a:rPr>
              <a:t>Content risks</a:t>
            </a:r>
            <a:r>
              <a:rPr lang="en-GB" sz="1400">
                <a:solidFill>
                  <a:srgbClr val="000000"/>
                </a:solidFill>
                <a:latin typeface="Chivo Medium"/>
                <a:ea typeface="Chivo Medium"/>
                <a:cs typeface="Chivo Medium"/>
                <a:sym typeface="Chivo Medium"/>
              </a:rPr>
              <a:t> – </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being exposed to illegal, inappropriate or</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harmful content.</a:t>
            </a:r>
            <a:endParaRPr sz="1400">
              <a:solidFill>
                <a:schemeClr val="accent1"/>
              </a:solidFill>
              <a:latin typeface="Chivo Medium"/>
              <a:ea typeface="Chivo Medium"/>
              <a:cs typeface="Chivo Medium"/>
              <a:sym typeface="Chivo Medium"/>
            </a:endParaRPr>
          </a:p>
        </p:txBody>
      </p:sp>
      <p:sp>
        <p:nvSpPr>
          <p:cNvPr id="533" name="Google Shape;533;p83"/>
          <p:cNvSpPr txBox="1">
            <a:spLocks noGrp="1"/>
          </p:cNvSpPr>
          <p:nvPr>
            <p:ph type="body" idx="1"/>
          </p:nvPr>
        </p:nvSpPr>
        <p:spPr>
          <a:xfrm>
            <a:off x="1710000" y="3396675"/>
            <a:ext cx="3021000" cy="115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000000"/>
                </a:solidFill>
              </a:rPr>
              <a:t>Contact risks</a:t>
            </a:r>
            <a:r>
              <a:rPr lang="en-GB" sz="1400">
                <a:solidFill>
                  <a:srgbClr val="000000"/>
                </a:solidFill>
                <a:latin typeface="Chivo Medium"/>
                <a:ea typeface="Chivo Medium"/>
                <a:cs typeface="Chivo Medium"/>
                <a:sym typeface="Chivo Medium"/>
              </a:rPr>
              <a:t> – </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being subjected to harmful online interaction with other users </a:t>
            </a:r>
            <a:r>
              <a:rPr lang="en-GB" sz="1400" b="1" i="1">
                <a:solidFill>
                  <a:srgbClr val="000000"/>
                </a:solidFill>
              </a:rPr>
              <a:t>or generative AI applications that simulate this </a:t>
            </a:r>
            <a:r>
              <a:rPr lang="en-GB" sz="1200" b="1" i="1">
                <a:solidFill>
                  <a:schemeClr val="accent3"/>
                </a:solidFill>
              </a:rPr>
              <a:t>*</a:t>
            </a:r>
            <a:r>
              <a:rPr lang="en-GB" sz="1200" b="1" i="1">
                <a:solidFill>
                  <a:schemeClr val="accent3"/>
                </a:solidFill>
                <a:latin typeface="Roboto"/>
                <a:ea typeface="Roboto"/>
                <a:cs typeface="Roboto"/>
                <a:sym typeface="Roboto"/>
              </a:rPr>
              <a:t>KCSIE 2026</a:t>
            </a:r>
            <a:endParaRPr sz="1200" b="1" i="1">
              <a:solidFill>
                <a:schemeClr val="accent3"/>
              </a:solidFill>
            </a:endParaRPr>
          </a:p>
        </p:txBody>
      </p:sp>
      <p:sp>
        <p:nvSpPr>
          <p:cNvPr id="534" name="Google Shape;534;p83"/>
          <p:cNvSpPr txBox="1">
            <a:spLocks noGrp="1"/>
          </p:cNvSpPr>
          <p:nvPr>
            <p:ph type="body" idx="1"/>
          </p:nvPr>
        </p:nvSpPr>
        <p:spPr>
          <a:xfrm>
            <a:off x="6296400" y="3396701"/>
            <a:ext cx="2650800" cy="1483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400" b="1">
                <a:solidFill>
                  <a:srgbClr val="000000"/>
                </a:solidFill>
              </a:rPr>
              <a:t>Commerce risks</a:t>
            </a:r>
            <a:r>
              <a:rPr lang="en-GB" sz="1400">
                <a:solidFill>
                  <a:srgbClr val="000000"/>
                </a:solidFill>
                <a:latin typeface="Chivo Medium"/>
                <a:ea typeface="Chivo Medium"/>
                <a:cs typeface="Chivo Medium"/>
                <a:sym typeface="Chivo Medium"/>
              </a:rPr>
              <a:t> – </a:t>
            </a:r>
            <a:br>
              <a:rPr lang="en-GB" sz="1400">
                <a:solidFill>
                  <a:srgbClr val="000000"/>
                </a:solidFill>
                <a:latin typeface="Chivo Medium"/>
                <a:ea typeface="Chivo Medium"/>
                <a:cs typeface="Chivo Medium"/>
                <a:sym typeface="Chivo Medium"/>
              </a:rPr>
            </a:br>
            <a:r>
              <a:rPr lang="en-GB" sz="1400">
                <a:solidFill>
                  <a:srgbClr val="000000"/>
                </a:solidFill>
                <a:latin typeface="Chivo Medium"/>
                <a:ea typeface="Chivo Medium"/>
                <a:cs typeface="Chivo Medium"/>
                <a:sym typeface="Chivo Medium"/>
              </a:rPr>
              <a:t>risks such as online gambling, inappropriate advertising, phishing and or financial scams.</a:t>
            </a:r>
            <a:endParaRPr sz="1400">
              <a:solidFill>
                <a:srgbClr val="000000"/>
              </a:solidFill>
              <a:latin typeface="Chivo Medium"/>
              <a:ea typeface="Chivo Medium"/>
              <a:cs typeface="Chivo Medium"/>
              <a:sym typeface="Chivo Medium"/>
            </a:endParaRPr>
          </a:p>
          <a:p>
            <a:pPr marL="0" lvl="0" indent="0" algn="l" rtl="0">
              <a:spcBef>
                <a:spcPts val="0"/>
              </a:spcBef>
              <a:spcAft>
                <a:spcPts val="0"/>
              </a:spcAft>
              <a:buNone/>
            </a:pPr>
            <a:endParaRPr sz="1400">
              <a:solidFill>
                <a:srgbClr val="000000"/>
              </a:solidFill>
              <a:latin typeface="Chivo Medium"/>
              <a:ea typeface="Chivo Medium"/>
              <a:cs typeface="Chivo Medium"/>
              <a:sym typeface="Chivo Medium"/>
            </a:endParaRPr>
          </a:p>
        </p:txBody>
      </p:sp>
      <p:pic>
        <p:nvPicPr>
          <p:cNvPr id="535" name="Google Shape;535;p83"/>
          <p:cNvPicPr preferRelativeResize="0"/>
          <p:nvPr/>
        </p:nvPicPr>
        <p:blipFill rotWithShape="1">
          <a:blip r:embed="rId4">
            <a:alphaModFix/>
          </a:blip>
          <a:srcRect l="16860" r="16867"/>
          <a:stretch/>
        </p:blipFill>
        <p:spPr>
          <a:xfrm>
            <a:off x="270000" y="1688088"/>
            <a:ext cx="1377051" cy="1385699"/>
          </a:xfrm>
          <a:prstGeom prst="rect">
            <a:avLst/>
          </a:prstGeom>
          <a:noFill/>
          <a:ln>
            <a:noFill/>
          </a:ln>
        </p:spPr>
      </p:pic>
      <p:pic>
        <p:nvPicPr>
          <p:cNvPr id="536" name="Google Shape;536;p83"/>
          <p:cNvPicPr preferRelativeResize="0"/>
          <p:nvPr/>
        </p:nvPicPr>
        <p:blipFill rotWithShape="1">
          <a:blip r:embed="rId5">
            <a:alphaModFix/>
          </a:blip>
          <a:srcRect l="16860" r="16867"/>
          <a:stretch/>
        </p:blipFill>
        <p:spPr>
          <a:xfrm>
            <a:off x="4804815" y="3387238"/>
            <a:ext cx="1377051" cy="1385699"/>
          </a:xfrm>
          <a:prstGeom prst="rect">
            <a:avLst/>
          </a:prstGeom>
          <a:noFill/>
          <a:ln>
            <a:noFill/>
          </a:ln>
        </p:spPr>
      </p:pic>
      <p:pic>
        <p:nvPicPr>
          <p:cNvPr id="537" name="Google Shape;537;p83"/>
          <p:cNvPicPr preferRelativeResize="0"/>
          <p:nvPr/>
        </p:nvPicPr>
        <p:blipFill rotWithShape="1">
          <a:blip r:embed="rId6">
            <a:alphaModFix/>
          </a:blip>
          <a:srcRect l="17291" r="17285"/>
          <a:stretch/>
        </p:blipFill>
        <p:spPr>
          <a:xfrm>
            <a:off x="270000" y="3387213"/>
            <a:ext cx="1359352" cy="1385699"/>
          </a:xfrm>
          <a:prstGeom prst="rect">
            <a:avLst/>
          </a:prstGeom>
          <a:noFill/>
          <a:ln>
            <a:noFill/>
          </a:ln>
        </p:spPr>
      </p:pic>
      <p:sp>
        <p:nvSpPr>
          <p:cNvPr id="538" name="Google Shape;538;p83"/>
          <p:cNvSpPr txBox="1"/>
          <p:nvPr/>
        </p:nvSpPr>
        <p:spPr>
          <a:xfrm>
            <a:off x="3305700" y="270000"/>
            <a:ext cx="25326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ONLINE SAFETY</a:t>
            </a:r>
            <a:endParaRPr sz="2400" b="1">
              <a:solidFill>
                <a:schemeClr val="dk1"/>
              </a:solidFill>
              <a:latin typeface="Chivo"/>
              <a:ea typeface="Chivo"/>
              <a:cs typeface="Chivo"/>
              <a:sym typeface="Chivo"/>
            </a:endParaRPr>
          </a:p>
        </p:txBody>
      </p:sp>
      <p:sp>
        <p:nvSpPr>
          <p:cNvPr id="539" name="Google Shape;539;p83"/>
          <p:cNvSpPr/>
          <p:nvPr/>
        </p:nvSpPr>
        <p:spPr>
          <a:xfrm>
            <a:off x="0" y="0"/>
            <a:ext cx="9144000" cy="5143500"/>
          </a:xfrm>
          <a:prstGeom prst="rect">
            <a:avLst/>
          </a:prstGeom>
          <a:solidFill>
            <a:srgbClr val="20293E">
              <a:alpha val="9873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nvGrpSpPr>
          <p:cNvPr id="540" name="Google Shape;540;p83"/>
          <p:cNvGrpSpPr/>
          <p:nvPr/>
        </p:nvGrpSpPr>
        <p:grpSpPr>
          <a:xfrm>
            <a:off x="270000" y="456675"/>
            <a:ext cx="6056374" cy="4230125"/>
            <a:chOff x="270000" y="456675"/>
            <a:chExt cx="6056374" cy="4230125"/>
          </a:xfrm>
        </p:grpSpPr>
        <p:sp>
          <p:nvSpPr>
            <p:cNvPr id="541" name="Google Shape;541;p83"/>
            <p:cNvSpPr txBox="1"/>
            <p:nvPr/>
          </p:nvSpPr>
          <p:spPr>
            <a:xfrm>
              <a:off x="270000" y="456675"/>
              <a:ext cx="19866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Pornography</a:t>
              </a:r>
              <a:endParaRPr sz="1800">
                <a:solidFill>
                  <a:schemeClr val="lt2"/>
                </a:solidFill>
                <a:latin typeface="Chivo Medium"/>
                <a:ea typeface="Chivo Medium"/>
                <a:cs typeface="Chivo Medium"/>
                <a:sym typeface="Chivo Medium"/>
              </a:endParaRPr>
            </a:p>
          </p:txBody>
        </p:sp>
        <p:sp>
          <p:nvSpPr>
            <p:cNvPr id="542" name="Google Shape;542;p83"/>
            <p:cNvSpPr txBox="1"/>
            <p:nvPr/>
          </p:nvSpPr>
          <p:spPr>
            <a:xfrm>
              <a:off x="3161597" y="537425"/>
              <a:ext cx="1272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Racism</a:t>
              </a:r>
              <a:endParaRPr sz="1800">
                <a:latin typeface="Chivo Medium"/>
                <a:ea typeface="Chivo Medium"/>
                <a:cs typeface="Chivo Medium"/>
                <a:sym typeface="Chivo Medium"/>
              </a:endParaRPr>
            </a:p>
          </p:txBody>
        </p:sp>
        <p:sp>
          <p:nvSpPr>
            <p:cNvPr id="543" name="Google Shape;543;p83"/>
            <p:cNvSpPr txBox="1"/>
            <p:nvPr/>
          </p:nvSpPr>
          <p:spPr>
            <a:xfrm>
              <a:off x="1259290" y="1182538"/>
              <a:ext cx="1602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Misogyny</a:t>
              </a:r>
              <a:endParaRPr sz="1800">
                <a:latin typeface="Chivo Medium"/>
                <a:ea typeface="Chivo Medium"/>
                <a:cs typeface="Chivo Medium"/>
                <a:sym typeface="Chivo Medium"/>
              </a:endParaRPr>
            </a:p>
          </p:txBody>
        </p:sp>
        <p:sp>
          <p:nvSpPr>
            <p:cNvPr id="544" name="Google Shape;544;p83"/>
            <p:cNvSpPr txBox="1"/>
            <p:nvPr/>
          </p:nvSpPr>
          <p:spPr>
            <a:xfrm>
              <a:off x="2981650" y="1389813"/>
              <a:ext cx="3194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Self-harm and suicide</a:t>
              </a:r>
              <a:endParaRPr sz="1800">
                <a:latin typeface="Chivo Medium"/>
                <a:ea typeface="Chivo Medium"/>
                <a:cs typeface="Chivo Medium"/>
                <a:sym typeface="Chivo Medium"/>
              </a:endParaRPr>
            </a:p>
          </p:txBody>
        </p:sp>
        <p:sp>
          <p:nvSpPr>
            <p:cNvPr id="545" name="Google Shape;545;p83"/>
            <p:cNvSpPr txBox="1"/>
            <p:nvPr/>
          </p:nvSpPr>
          <p:spPr>
            <a:xfrm>
              <a:off x="270000" y="2064513"/>
              <a:ext cx="2119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Antisemitism</a:t>
              </a:r>
              <a:endParaRPr sz="1800">
                <a:latin typeface="Chivo Medium"/>
                <a:ea typeface="Chivo Medium"/>
                <a:cs typeface="Chivo Medium"/>
                <a:sym typeface="Chivo Medium"/>
              </a:endParaRPr>
            </a:p>
          </p:txBody>
        </p:sp>
        <p:sp>
          <p:nvSpPr>
            <p:cNvPr id="546" name="Google Shape;546;p83"/>
            <p:cNvSpPr txBox="1"/>
            <p:nvPr/>
          </p:nvSpPr>
          <p:spPr>
            <a:xfrm>
              <a:off x="2389793" y="2242188"/>
              <a:ext cx="2451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Radicalisation</a:t>
              </a:r>
              <a:endParaRPr sz="1800">
                <a:latin typeface="Chivo Medium"/>
                <a:ea typeface="Chivo Medium"/>
                <a:cs typeface="Chivo Medium"/>
                <a:sym typeface="Chivo Medium"/>
              </a:endParaRPr>
            </a:p>
          </p:txBody>
        </p:sp>
        <p:sp>
          <p:nvSpPr>
            <p:cNvPr id="547" name="Google Shape;547;p83"/>
            <p:cNvSpPr txBox="1"/>
            <p:nvPr/>
          </p:nvSpPr>
          <p:spPr>
            <a:xfrm>
              <a:off x="726746" y="3078000"/>
              <a:ext cx="19023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Extremism</a:t>
              </a:r>
              <a:endParaRPr sz="1800">
                <a:latin typeface="Chivo Medium"/>
                <a:ea typeface="Chivo Medium"/>
                <a:cs typeface="Chivo Medium"/>
                <a:sym typeface="Chivo Medium"/>
              </a:endParaRPr>
            </a:p>
          </p:txBody>
        </p:sp>
        <p:sp>
          <p:nvSpPr>
            <p:cNvPr id="548" name="Google Shape;548;p83"/>
            <p:cNvSpPr txBox="1"/>
            <p:nvPr/>
          </p:nvSpPr>
          <p:spPr>
            <a:xfrm>
              <a:off x="3601474" y="2910413"/>
              <a:ext cx="27249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Extreme sexual or physical violence</a:t>
              </a:r>
              <a:endParaRPr sz="1800">
                <a:latin typeface="Chivo Medium"/>
                <a:ea typeface="Chivo Medium"/>
                <a:cs typeface="Chivo Medium"/>
                <a:sym typeface="Chivo Medium"/>
              </a:endParaRPr>
            </a:p>
          </p:txBody>
        </p:sp>
        <p:sp>
          <p:nvSpPr>
            <p:cNvPr id="549" name="Google Shape;549;p83"/>
            <p:cNvSpPr txBox="1"/>
            <p:nvPr/>
          </p:nvSpPr>
          <p:spPr>
            <a:xfrm>
              <a:off x="795650" y="3947900"/>
              <a:ext cx="39354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a:solidFill>
                    <a:schemeClr val="lt2"/>
                  </a:solidFill>
                  <a:latin typeface="Chivo Medium"/>
                  <a:ea typeface="Chivo Medium"/>
                  <a:cs typeface="Chivo Medium"/>
                  <a:sym typeface="Chivo Medium"/>
                </a:rPr>
                <a:t>Misinformation, disinformation and conspiracy theories</a:t>
              </a:r>
              <a:endParaRPr sz="1800">
                <a:solidFill>
                  <a:schemeClr val="lt2"/>
                </a:solidFill>
                <a:latin typeface="Chivo Medium"/>
                <a:ea typeface="Chivo Medium"/>
                <a:cs typeface="Chivo Medium"/>
                <a:sym typeface="Chivo Medium"/>
              </a:endParaRPr>
            </a:p>
          </p:txBody>
        </p:sp>
      </p:grpSp>
      <p:pic>
        <p:nvPicPr>
          <p:cNvPr id="550" name="Google Shape;550;p83"/>
          <p:cNvPicPr preferRelativeResize="0"/>
          <p:nvPr/>
        </p:nvPicPr>
        <p:blipFill>
          <a:blip r:embed="rId7">
            <a:alphaModFix/>
          </a:blip>
          <a:stretch>
            <a:fillRect/>
          </a:stretch>
        </p:blipFill>
        <p:spPr>
          <a:xfrm>
            <a:off x="6296400" y="1116975"/>
            <a:ext cx="2327299" cy="2624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5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54"/>
        <p:cNvGrpSpPr/>
        <p:nvPr/>
      </p:nvGrpSpPr>
      <p:grpSpPr>
        <a:xfrm>
          <a:off x="0" y="0"/>
          <a:ext cx="0" cy="0"/>
          <a:chOff x="0" y="0"/>
          <a:chExt cx="0" cy="0"/>
        </a:xfrm>
      </p:grpSpPr>
      <p:pic>
        <p:nvPicPr>
          <p:cNvPr id="555" name="Google Shape;555;p84" title="Do you know.png"/>
          <p:cNvPicPr preferRelativeResize="0"/>
          <p:nvPr/>
        </p:nvPicPr>
        <p:blipFill rotWithShape="1">
          <a:blip r:embed="rId3">
            <a:alphaModFix/>
          </a:blip>
          <a:srcRect l="4113" t="10163" r="4688" b="6330"/>
          <a:stretch/>
        </p:blipFill>
        <p:spPr>
          <a:xfrm>
            <a:off x="4869650" y="282600"/>
            <a:ext cx="3950400" cy="4578300"/>
          </a:xfrm>
          <a:prstGeom prst="snip1Rect">
            <a:avLst>
              <a:gd name="adj" fmla="val 16667"/>
            </a:avLst>
          </a:prstGeom>
          <a:noFill/>
          <a:ln w="19050" cap="flat" cmpd="sng">
            <a:solidFill>
              <a:schemeClr val="lt2"/>
            </a:solidFill>
            <a:prstDash val="solid"/>
            <a:round/>
            <a:headEnd type="none" w="sm" len="sm"/>
            <a:tailEnd type="none" w="sm" len="sm"/>
          </a:ln>
          <a:effectLst>
            <a:outerShdw dist="76200" dir="2760000" algn="bl" rotWithShape="0">
              <a:srgbClr val="000000">
                <a:alpha val="40000"/>
              </a:srgbClr>
            </a:outerShdw>
          </a:effectLst>
        </p:spPr>
      </p:pic>
      <p:sp>
        <p:nvSpPr>
          <p:cNvPr id="556" name="Google Shape;556;p84"/>
          <p:cNvSpPr txBox="1"/>
          <p:nvPr/>
        </p:nvSpPr>
        <p:spPr>
          <a:xfrm>
            <a:off x="270000" y="270000"/>
            <a:ext cx="25326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ONLINE SAFETY</a:t>
            </a:r>
            <a:endParaRPr sz="2400" b="1">
              <a:solidFill>
                <a:schemeClr val="dk1"/>
              </a:solidFill>
              <a:latin typeface="Chivo"/>
              <a:ea typeface="Chivo"/>
              <a:cs typeface="Chivo"/>
              <a:sym typeface="Chivo"/>
            </a:endParaRPr>
          </a:p>
        </p:txBody>
      </p:sp>
      <p:sp>
        <p:nvSpPr>
          <p:cNvPr id="557" name="Google Shape;557;p84"/>
          <p:cNvSpPr txBox="1"/>
          <p:nvPr/>
        </p:nvSpPr>
        <p:spPr>
          <a:xfrm>
            <a:off x="270000" y="981850"/>
            <a:ext cx="4162800" cy="1066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000">
                <a:solidFill>
                  <a:schemeClr val="lt2"/>
                </a:solidFill>
                <a:latin typeface="PT Serif"/>
                <a:ea typeface="PT Serif"/>
                <a:cs typeface="PT Serif"/>
                <a:sym typeface="PT Serif"/>
              </a:rPr>
              <a:t>Misogynistic content and online influencers</a:t>
            </a:r>
            <a:endParaRPr sz="3000">
              <a:solidFill>
                <a:schemeClr val="lt2"/>
              </a:solidFill>
              <a:latin typeface="PT Serif"/>
              <a:ea typeface="PT Serif"/>
              <a:cs typeface="PT Serif"/>
              <a:sym typeface="PT Serif"/>
            </a:endParaRPr>
          </a:p>
        </p:txBody>
      </p:sp>
      <p:sp>
        <p:nvSpPr>
          <p:cNvPr id="558" name="Google Shape;558;p84"/>
          <p:cNvSpPr txBox="1"/>
          <p:nvPr/>
        </p:nvSpPr>
        <p:spPr>
          <a:xfrm>
            <a:off x="270000" y="2154525"/>
            <a:ext cx="4361400" cy="24645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1000"/>
              </a:spcBef>
              <a:spcAft>
                <a:spcPts val="0"/>
              </a:spcAft>
              <a:buClr>
                <a:schemeClr val="lt2"/>
              </a:buClr>
              <a:buSzPts val="1200"/>
              <a:buFont typeface="Chivo"/>
              <a:buChar char="●"/>
            </a:pPr>
            <a:r>
              <a:rPr lang="en-GB" sz="1200">
                <a:solidFill>
                  <a:schemeClr val="lt2"/>
                </a:solidFill>
                <a:latin typeface="Chivo"/>
                <a:ea typeface="Chivo"/>
                <a:cs typeface="Chivo"/>
                <a:sym typeface="Chivo"/>
              </a:rPr>
              <a:t>Young people are exposed to toxic misogynistic content online. The views expressed in this content negatively impacts young people’s behaviour and attitudes towards women and girls.</a:t>
            </a:r>
            <a:endParaRPr sz="1200">
              <a:solidFill>
                <a:schemeClr val="lt2"/>
              </a:solidFill>
              <a:latin typeface="Chivo"/>
              <a:ea typeface="Chivo"/>
              <a:cs typeface="Chivo"/>
              <a:sym typeface="Chivo"/>
            </a:endParaRPr>
          </a:p>
          <a:p>
            <a:pPr marL="457200" lvl="0" indent="-304800" algn="l" rtl="0">
              <a:lnSpc>
                <a:spcPct val="115000"/>
              </a:lnSpc>
              <a:spcBef>
                <a:spcPts val="1000"/>
              </a:spcBef>
              <a:spcAft>
                <a:spcPts val="0"/>
              </a:spcAft>
              <a:buClr>
                <a:schemeClr val="lt2"/>
              </a:buClr>
              <a:buSzPts val="1200"/>
              <a:buFont typeface="Chivo"/>
              <a:buChar char="●"/>
            </a:pPr>
            <a:r>
              <a:rPr lang="en-GB" sz="1200">
                <a:solidFill>
                  <a:schemeClr val="lt2"/>
                </a:solidFill>
                <a:latin typeface="Chivo"/>
                <a:ea typeface="Chivo"/>
                <a:cs typeface="Chivo"/>
                <a:sym typeface="Chivo"/>
              </a:rPr>
              <a:t>“We see these ideologies moving off screens and into school yards” </a:t>
            </a:r>
            <a:r>
              <a:rPr lang="en-GB" sz="1200" b="1" i="1">
                <a:solidFill>
                  <a:schemeClr val="accent3"/>
                </a:solidFill>
                <a:latin typeface="Chivo"/>
                <a:ea typeface="Chivo"/>
                <a:cs typeface="Chivo"/>
                <a:sym typeface="Chivo"/>
              </a:rPr>
              <a:t>[2024 research by UCL]</a:t>
            </a:r>
            <a:endParaRPr sz="1200" b="1" i="1">
              <a:solidFill>
                <a:schemeClr val="accent3"/>
              </a:solidFill>
              <a:latin typeface="Chivo"/>
              <a:ea typeface="Chivo"/>
              <a:cs typeface="Chivo"/>
              <a:sym typeface="Chivo"/>
            </a:endParaRPr>
          </a:p>
          <a:p>
            <a:pPr marL="457200" lvl="0" indent="-304800" algn="l" rtl="0">
              <a:lnSpc>
                <a:spcPct val="115000"/>
              </a:lnSpc>
              <a:spcBef>
                <a:spcPts val="1000"/>
              </a:spcBef>
              <a:spcAft>
                <a:spcPts val="0"/>
              </a:spcAft>
              <a:buClr>
                <a:schemeClr val="lt2"/>
              </a:buClr>
              <a:buSzPts val="1200"/>
              <a:buFont typeface="Chivo"/>
              <a:buChar char="●"/>
            </a:pPr>
            <a:r>
              <a:rPr lang="en-GB" sz="1200">
                <a:solidFill>
                  <a:schemeClr val="lt2"/>
                </a:solidFill>
                <a:latin typeface="Chivo"/>
                <a:ea typeface="Chivo"/>
                <a:cs typeface="Chivo"/>
                <a:sym typeface="Chivo"/>
              </a:rPr>
              <a:t>KCSIE states that hostile or dismissive gender-based attitudes must never be minimised as "boys being boys" or "part of growing up." Staff must treat these behaviours as explicit indicators of online harm and peer abuse.</a:t>
            </a:r>
            <a:endParaRPr sz="1200">
              <a:solidFill>
                <a:schemeClr val="lt2"/>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85"/>
          <p:cNvSpPr/>
          <p:nvPr/>
        </p:nvSpPr>
        <p:spPr>
          <a:xfrm flipH="1">
            <a:off x="1596900" y="1071525"/>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2400" b="1">
                <a:latin typeface="Chivo"/>
                <a:ea typeface="Chivo"/>
                <a:cs typeface="Chivo"/>
                <a:sym typeface="Chivo"/>
              </a:rPr>
              <a:t>AWALT</a:t>
            </a:r>
            <a:endParaRPr sz="2400">
              <a:latin typeface="Chivo"/>
              <a:ea typeface="Chivo"/>
              <a:cs typeface="Chivo"/>
              <a:sym typeface="Chivo"/>
            </a:endParaRPr>
          </a:p>
        </p:txBody>
      </p:sp>
      <p:pic>
        <p:nvPicPr>
          <p:cNvPr id="564" name="Google Shape;564;p85"/>
          <p:cNvPicPr preferRelativeResize="0"/>
          <p:nvPr/>
        </p:nvPicPr>
        <p:blipFill rotWithShape="1">
          <a:blip r:embed="rId3">
            <a:alphaModFix/>
          </a:blip>
          <a:srcRect/>
          <a:stretch/>
        </p:blipFill>
        <p:spPr>
          <a:xfrm>
            <a:off x="4059125" y="638675"/>
            <a:ext cx="4455860" cy="3327799"/>
          </a:xfrm>
          <a:prstGeom prst="rect">
            <a:avLst/>
          </a:prstGeom>
          <a:noFill/>
          <a:ln>
            <a:noFill/>
          </a:ln>
        </p:spPr>
      </p:pic>
      <p:sp>
        <p:nvSpPr>
          <p:cNvPr id="565" name="Google Shape;565;p85"/>
          <p:cNvSpPr txBox="1">
            <a:spLocks noGrp="1"/>
          </p:cNvSpPr>
          <p:nvPr>
            <p:ph type="title" idx="4294967295"/>
          </p:nvPr>
        </p:nvSpPr>
        <p:spPr>
          <a:xfrm>
            <a:off x="270000" y="270000"/>
            <a:ext cx="86772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Knowledge check</a:t>
            </a:r>
            <a:endParaRPr/>
          </a:p>
        </p:txBody>
      </p:sp>
      <p:sp>
        <p:nvSpPr>
          <p:cNvPr id="566" name="Google Shape;566;p85"/>
          <p:cNvSpPr/>
          <p:nvPr/>
        </p:nvSpPr>
        <p:spPr>
          <a:xfrm>
            <a:off x="270000" y="2699000"/>
            <a:ext cx="3661800" cy="14715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Stands for ‘all women are</a:t>
            </a:r>
            <a:br>
              <a:rPr lang="en-GB" sz="1600">
                <a:latin typeface="Chivo"/>
                <a:ea typeface="Chivo"/>
                <a:cs typeface="Chivo"/>
                <a:sym typeface="Chivo"/>
              </a:rPr>
            </a:br>
            <a:r>
              <a:rPr lang="en-GB" sz="1600">
                <a:latin typeface="Chivo"/>
                <a:ea typeface="Chivo"/>
                <a:cs typeface="Chivo"/>
                <a:sym typeface="Chivo"/>
              </a:rPr>
              <a:t>like that’</a:t>
            </a:r>
            <a:endParaRPr sz="1600">
              <a:latin typeface="Chivo"/>
              <a:ea typeface="Chivo"/>
              <a:cs typeface="Chivo"/>
              <a:sym typeface="Chivo"/>
            </a:endParaRPr>
          </a:p>
        </p:txBody>
      </p:sp>
      <p:sp>
        <p:nvSpPr>
          <p:cNvPr id="567" name="Google Shape;567;p85"/>
          <p:cNvSpPr/>
          <p:nvPr/>
        </p:nvSpPr>
        <p:spPr>
          <a:xfrm flipH="1">
            <a:off x="1596900" y="1071525"/>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3000">
                <a:latin typeface="Chivo"/>
                <a:ea typeface="Chivo"/>
                <a:cs typeface="Chivo"/>
                <a:sym typeface="Chivo"/>
              </a:rPr>
              <a:t>🔴 / 💊</a:t>
            </a:r>
            <a:endParaRPr sz="4300">
              <a:latin typeface="Chivo"/>
              <a:ea typeface="Chivo"/>
              <a:cs typeface="Chivo"/>
              <a:sym typeface="Chivo"/>
            </a:endParaRPr>
          </a:p>
        </p:txBody>
      </p:sp>
      <p:sp>
        <p:nvSpPr>
          <p:cNvPr id="568" name="Google Shape;568;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Refers to the ‘red pill’ and a reference to the film The Matrix.</a:t>
            </a:r>
            <a:br>
              <a:rPr lang="en-GB" sz="1600">
                <a:latin typeface="Chivo"/>
                <a:ea typeface="Chivo"/>
                <a:cs typeface="Chivo"/>
                <a:sym typeface="Chivo"/>
              </a:rPr>
            </a:br>
            <a:r>
              <a:rPr lang="en-GB" sz="1600">
                <a:latin typeface="Chivo"/>
                <a:ea typeface="Chivo"/>
                <a:cs typeface="Chivo"/>
                <a:sym typeface="Chivo"/>
              </a:rPr>
              <a:t>To have ‘taken the red pill’ means to have realised the ‘truth’ about women and society.</a:t>
            </a:r>
            <a:endParaRPr sz="1600">
              <a:latin typeface="Chivo"/>
              <a:ea typeface="Chivo"/>
              <a:cs typeface="Chivo"/>
              <a:sym typeface="Chivo"/>
            </a:endParaRPr>
          </a:p>
        </p:txBody>
      </p:sp>
      <p:sp>
        <p:nvSpPr>
          <p:cNvPr id="569" name="Google Shape;569;p85"/>
          <p:cNvSpPr/>
          <p:nvPr/>
        </p:nvSpPr>
        <p:spPr>
          <a:xfrm flipH="1">
            <a:off x="1596900" y="1071500"/>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2400">
                <a:latin typeface="Chivo SemiBold"/>
                <a:ea typeface="Chivo SemiBold"/>
                <a:cs typeface="Chivo SemiBold"/>
                <a:sym typeface="Chivo SemiBold"/>
              </a:rPr>
              <a:t>SDR</a:t>
            </a:r>
            <a:endParaRPr sz="4300">
              <a:latin typeface="Chivo"/>
              <a:ea typeface="Chivo"/>
              <a:cs typeface="Chivo"/>
              <a:sym typeface="Chivo"/>
            </a:endParaRPr>
          </a:p>
        </p:txBody>
      </p:sp>
      <p:sp>
        <p:nvSpPr>
          <p:cNvPr id="570" name="Google Shape;570;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Send to receive (in relation to explicit photographs).</a:t>
            </a:r>
            <a:endParaRPr sz="1600">
              <a:latin typeface="Chivo"/>
              <a:ea typeface="Chivo"/>
              <a:cs typeface="Chivo"/>
              <a:sym typeface="Chivo"/>
            </a:endParaRPr>
          </a:p>
        </p:txBody>
      </p:sp>
      <p:sp>
        <p:nvSpPr>
          <p:cNvPr id="571" name="Google Shape;571;p85"/>
          <p:cNvSpPr/>
          <p:nvPr/>
        </p:nvSpPr>
        <p:spPr>
          <a:xfrm flipH="1">
            <a:off x="1596900" y="1071500"/>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3000">
                <a:latin typeface="Chivo"/>
                <a:ea typeface="Chivo"/>
                <a:cs typeface="Chivo"/>
                <a:sym typeface="Chivo"/>
              </a:rPr>
              <a:t>💜</a:t>
            </a:r>
            <a:endParaRPr sz="3000">
              <a:latin typeface="Chivo SemiBold"/>
              <a:ea typeface="Chivo SemiBold"/>
              <a:cs typeface="Chivo SemiBold"/>
              <a:sym typeface="Chivo SemiBold"/>
            </a:endParaRPr>
          </a:p>
        </p:txBody>
      </p:sp>
      <p:sp>
        <p:nvSpPr>
          <p:cNvPr id="572" name="Google Shape;572;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The purple heart emoji can be used to show a message was sent in a flirtatious way, or that the sender is horny.</a:t>
            </a:r>
            <a:endParaRPr sz="1600">
              <a:latin typeface="Chivo"/>
              <a:ea typeface="Chivo"/>
              <a:cs typeface="Chivo"/>
              <a:sym typeface="Chivo"/>
            </a:endParaRPr>
          </a:p>
        </p:txBody>
      </p:sp>
      <p:sp>
        <p:nvSpPr>
          <p:cNvPr id="573" name="Google Shape;573;p85"/>
          <p:cNvSpPr/>
          <p:nvPr/>
        </p:nvSpPr>
        <p:spPr>
          <a:xfrm flipH="1">
            <a:off x="1596900" y="1071500"/>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2400" b="1">
                <a:latin typeface="Chivo"/>
                <a:ea typeface="Chivo"/>
                <a:cs typeface="Chivo"/>
                <a:sym typeface="Chivo"/>
              </a:rPr>
              <a:t>KYS</a:t>
            </a:r>
            <a:endParaRPr sz="2400" b="1">
              <a:latin typeface="Chivo"/>
              <a:ea typeface="Chivo"/>
              <a:cs typeface="Chivo"/>
              <a:sym typeface="Chivo"/>
            </a:endParaRPr>
          </a:p>
        </p:txBody>
      </p:sp>
      <p:sp>
        <p:nvSpPr>
          <p:cNvPr id="574" name="Google Shape;574;p85"/>
          <p:cNvSpPr/>
          <p:nvPr/>
        </p:nvSpPr>
        <p:spPr>
          <a:xfrm flipH="1">
            <a:off x="1596900" y="1071500"/>
            <a:ext cx="2334900" cy="1050900"/>
          </a:xfrm>
          <a:prstGeom prst="wedgeRoundRectCallout">
            <a:avLst>
              <a:gd name="adj1" fmla="val -20896"/>
              <a:gd name="adj2" fmla="val 71332"/>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3000">
                <a:latin typeface="Chivo"/>
                <a:ea typeface="Chivo"/>
                <a:cs typeface="Chivo"/>
                <a:sym typeface="Chivo"/>
              </a:rPr>
              <a:t>🐍</a:t>
            </a:r>
            <a:endParaRPr sz="3000" b="1">
              <a:latin typeface="Chivo"/>
              <a:ea typeface="Chivo"/>
              <a:cs typeface="Chivo"/>
              <a:sym typeface="Chivo"/>
            </a:endParaRPr>
          </a:p>
        </p:txBody>
      </p:sp>
      <p:sp>
        <p:nvSpPr>
          <p:cNvPr id="575" name="Google Shape;575;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500">
                <a:latin typeface="Chivo"/>
                <a:ea typeface="Chivo"/>
                <a:cs typeface="Chivo"/>
                <a:sym typeface="Chivo"/>
              </a:rPr>
              <a:t>This stands for “kill yourself” and is used to make of fun of someone after they do something embarrassing, or can be used as a form of harassment.</a:t>
            </a:r>
            <a:endParaRPr sz="2000">
              <a:latin typeface="Chivo"/>
              <a:ea typeface="Chivo"/>
              <a:cs typeface="Chivo"/>
              <a:sym typeface="Chivo"/>
            </a:endParaRPr>
          </a:p>
        </p:txBody>
      </p:sp>
      <p:sp>
        <p:nvSpPr>
          <p:cNvPr id="576" name="Google Shape;576;p85"/>
          <p:cNvSpPr/>
          <p:nvPr/>
        </p:nvSpPr>
        <p:spPr>
          <a:xfrm>
            <a:off x="270000" y="2699000"/>
            <a:ext cx="3661800" cy="1551900"/>
          </a:xfrm>
          <a:prstGeom prst="wedgeRoundRectCallout">
            <a:avLst>
              <a:gd name="adj1" fmla="val -20797"/>
              <a:gd name="adj2" fmla="val 78580"/>
              <a:gd name="adj3" fmla="val 0"/>
            </a:avLst>
          </a:prstGeom>
          <a:solidFill>
            <a:schemeClr val="lt2"/>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a:latin typeface="Chivo"/>
                <a:ea typeface="Chivo"/>
                <a:cs typeface="Chivo"/>
                <a:sym typeface="Chivo"/>
              </a:rPr>
              <a:t>Used to call someone untrustworthy or a ‘back-stabber’</a:t>
            </a:r>
            <a:endParaRPr sz="1600">
              <a:latin typeface="Chivo"/>
              <a:ea typeface="Chivo"/>
              <a:cs typeface="Chivo"/>
              <a:sym typeface="Chivo"/>
            </a:endParaRPr>
          </a:p>
        </p:txBody>
      </p:sp>
      <p:sp>
        <p:nvSpPr>
          <p:cNvPr id="577" name="Google Shape;577;p85"/>
          <p:cNvSpPr txBox="1">
            <a:spLocks noGrp="1"/>
          </p:cNvSpPr>
          <p:nvPr>
            <p:ph type="body" idx="4294967295"/>
          </p:nvPr>
        </p:nvSpPr>
        <p:spPr>
          <a:xfrm>
            <a:off x="6400839" y="4581466"/>
            <a:ext cx="2504700" cy="36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solidFill>
                  <a:schemeClr val="hlink"/>
                </a:solidFill>
                <a:uFill>
                  <a:noFill/>
                </a:uFill>
                <a:hlinkClick r:id="rId4"/>
              </a:rPr>
              <a:t>   </a:t>
            </a:r>
            <a:r>
              <a:rPr lang="en-GB" sz="1200" u="sng">
                <a:solidFill>
                  <a:schemeClr val="hlink"/>
                </a:solidFill>
                <a:latin typeface="Chivo SemiBold"/>
                <a:ea typeface="Chivo SemiBold"/>
                <a:cs typeface="Chivo SemiBold"/>
                <a:sym typeface="Chivo SemiBold"/>
                <a:hlinkClick r:id="rId5"/>
              </a:rPr>
              <a:t>Emoji and abbreviations guide</a:t>
            </a:r>
            <a:endParaRPr sz="1200">
              <a:solidFill>
                <a:schemeClr val="accent3"/>
              </a:solidFill>
              <a:latin typeface="Chivo SemiBold"/>
              <a:ea typeface="Chivo SemiBold"/>
              <a:cs typeface="Chivo SemiBold"/>
              <a:sym typeface="Chivo SemiBold"/>
            </a:endParaRPr>
          </a:p>
        </p:txBody>
      </p:sp>
      <p:pic>
        <p:nvPicPr>
          <p:cNvPr id="578" name="Google Shape;578;p85"/>
          <p:cNvPicPr preferRelativeResize="0"/>
          <p:nvPr/>
        </p:nvPicPr>
        <p:blipFill>
          <a:blip r:embed="rId6">
            <a:alphaModFix/>
          </a:blip>
          <a:stretch>
            <a:fillRect/>
          </a:stretch>
        </p:blipFill>
        <p:spPr>
          <a:xfrm>
            <a:off x="6355764" y="4641880"/>
            <a:ext cx="201250" cy="201250"/>
          </a:xfrm>
          <a:prstGeom prst="rect">
            <a:avLst/>
          </a:prstGeom>
          <a:noFill/>
          <a:ln>
            <a:noFill/>
          </a:ln>
        </p:spPr>
      </p:pic>
      <p:pic>
        <p:nvPicPr>
          <p:cNvPr id="579" name="Google Shape;579;p85" title="HST_Hub_EmojiGuide_Page_1.jpg"/>
          <p:cNvPicPr preferRelativeResize="0"/>
          <p:nvPr/>
        </p:nvPicPr>
        <p:blipFill>
          <a:blip r:embed="rId7">
            <a:alphaModFix/>
          </a:blip>
          <a:stretch>
            <a:fillRect/>
          </a:stretch>
        </p:blipFill>
        <p:spPr>
          <a:xfrm>
            <a:off x="7335225" y="2481450"/>
            <a:ext cx="1484776" cy="2100024"/>
          </a:xfrm>
          <a:prstGeom prst="rect">
            <a:avLst/>
          </a:prstGeom>
          <a:noFill/>
          <a:ln>
            <a:noFill/>
          </a:ln>
          <a:effectLst>
            <a:outerShdw blurRad="185738" dist="57150" dir="48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563"/>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66"/>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56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567"/>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56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56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569"/>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570"/>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7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7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57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572"/>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57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7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573"/>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575"/>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57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7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7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7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7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86"/>
          <p:cNvSpPr txBox="1">
            <a:spLocks noGrp="1"/>
          </p:cNvSpPr>
          <p:nvPr>
            <p:ph type="title" idx="4294967295"/>
          </p:nvPr>
        </p:nvSpPr>
        <p:spPr>
          <a:xfrm>
            <a:off x="270000" y="270000"/>
            <a:ext cx="8677200" cy="113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How can we help pupils navigate the</a:t>
            </a:r>
            <a:br>
              <a:rPr lang="en-GB">
                <a:solidFill>
                  <a:srgbClr val="000000"/>
                </a:solidFill>
              </a:rPr>
            </a:br>
            <a:r>
              <a:rPr lang="en-GB">
                <a:solidFill>
                  <a:srgbClr val="000000"/>
                </a:solidFill>
              </a:rPr>
              <a:t>online world safely and confidently?</a:t>
            </a:r>
            <a:endParaRPr/>
          </a:p>
        </p:txBody>
      </p:sp>
      <p:grpSp>
        <p:nvGrpSpPr>
          <p:cNvPr id="585" name="Google Shape;585;p86"/>
          <p:cNvGrpSpPr/>
          <p:nvPr/>
        </p:nvGrpSpPr>
        <p:grpSpPr>
          <a:xfrm>
            <a:off x="310525" y="1556050"/>
            <a:ext cx="4147200" cy="1549500"/>
            <a:chOff x="310525" y="1556050"/>
            <a:chExt cx="4147200" cy="1549500"/>
          </a:xfrm>
        </p:grpSpPr>
        <p:sp>
          <p:nvSpPr>
            <p:cNvPr id="586" name="Google Shape;586;p86"/>
            <p:cNvSpPr/>
            <p:nvPr/>
          </p:nvSpPr>
          <p:spPr>
            <a:xfrm flipH="1">
              <a:off x="310525"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Embed online safety and digital</a:t>
              </a:r>
              <a:br>
                <a:rPr lang="en-GB" sz="1200" b="1">
                  <a:latin typeface="Chivo"/>
                  <a:ea typeface="Chivo"/>
                  <a:cs typeface="Chivo"/>
                  <a:sym typeface="Chivo"/>
                </a:rPr>
              </a:br>
              <a:r>
                <a:rPr lang="en-GB" sz="1200" b="1">
                  <a:latin typeface="Chivo"/>
                  <a:ea typeface="Chivo"/>
                  <a:cs typeface="Chivo"/>
                  <a:sym typeface="Chivo"/>
                </a:rPr>
                <a:t>resilience across the curriculum</a:t>
              </a:r>
              <a:endParaRPr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Integrate media literacy into PSHE.</a:t>
              </a:r>
              <a:br>
                <a:rPr lang="en-GB" sz="1100">
                  <a:latin typeface="Chivo"/>
                  <a:ea typeface="Chivo"/>
                  <a:cs typeface="Chivo"/>
                  <a:sym typeface="Chivo"/>
                </a:rPr>
              </a:br>
              <a:r>
                <a:rPr lang="en-GB" sz="1100">
                  <a:latin typeface="Chivo"/>
                  <a:ea typeface="Chivo"/>
                  <a:cs typeface="Chivo"/>
                  <a:sym typeface="Chivo"/>
                </a:rPr>
                <a:t>Teach pupils how to spot extreme influencer</a:t>
              </a:r>
              <a:br>
                <a:rPr lang="en-GB" sz="1100">
                  <a:latin typeface="Chivo"/>
                  <a:ea typeface="Chivo"/>
                  <a:cs typeface="Chivo"/>
                  <a:sym typeface="Chivo"/>
                </a:rPr>
              </a:br>
              <a:r>
                <a:rPr lang="en-GB" sz="1100">
                  <a:latin typeface="Chivo"/>
                  <a:ea typeface="Chivo"/>
                  <a:cs typeface="Chivo"/>
                  <a:sym typeface="Chivo"/>
                </a:rPr>
                <a:t>rhetoric and misinformation, while equipping</a:t>
              </a:r>
              <a:br>
                <a:rPr lang="en-GB" sz="1100">
                  <a:latin typeface="Chivo"/>
                  <a:ea typeface="Chivo"/>
                  <a:cs typeface="Chivo"/>
                  <a:sym typeface="Chivo"/>
                </a:rPr>
              </a:br>
              <a:r>
                <a:rPr lang="en-GB" sz="1100">
                  <a:latin typeface="Chivo"/>
                  <a:ea typeface="Chivo"/>
                  <a:cs typeface="Chivo"/>
                  <a:sym typeface="Chivo"/>
                </a:rPr>
                <a:t>them with clear strategies to report harm.</a:t>
              </a:r>
              <a:endParaRPr sz="1100">
                <a:latin typeface="Chivo"/>
                <a:ea typeface="Chivo"/>
                <a:cs typeface="Chivo"/>
                <a:sym typeface="Chivo"/>
              </a:endParaRPr>
            </a:p>
          </p:txBody>
        </p:sp>
        <p:pic>
          <p:nvPicPr>
            <p:cNvPr id="587" name="Google Shape;587;p86"/>
            <p:cNvPicPr preferRelativeResize="0"/>
            <p:nvPr/>
          </p:nvPicPr>
          <p:blipFill>
            <a:blip r:embed="rId3">
              <a:alphaModFix/>
            </a:blip>
            <a:stretch>
              <a:fillRect/>
            </a:stretch>
          </p:blipFill>
          <p:spPr>
            <a:xfrm>
              <a:off x="3238500" y="1707250"/>
              <a:ext cx="1071551" cy="866101"/>
            </a:xfrm>
            <a:prstGeom prst="rect">
              <a:avLst/>
            </a:prstGeom>
            <a:noFill/>
            <a:ln>
              <a:noFill/>
            </a:ln>
          </p:spPr>
        </p:pic>
      </p:grpSp>
      <p:grpSp>
        <p:nvGrpSpPr>
          <p:cNvPr id="588" name="Google Shape;588;p86"/>
          <p:cNvGrpSpPr/>
          <p:nvPr/>
        </p:nvGrpSpPr>
        <p:grpSpPr>
          <a:xfrm>
            <a:off x="4686250" y="1556050"/>
            <a:ext cx="4147200" cy="1549500"/>
            <a:chOff x="4686250" y="1556050"/>
            <a:chExt cx="4147200" cy="1549500"/>
          </a:xfrm>
        </p:grpSpPr>
        <p:sp>
          <p:nvSpPr>
            <p:cNvPr id="589" name="Google Shape;589;p86"/>
            <p:cNvSpPr/>
            <p:nvPr/>
          </p:nvSpPr>
          <p:spPr>
            <a:xfrm flipH="1">
              <a:off x="4686250"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Engage and support parents</a:t>
              </a:r>
              <a:br>
                <a:rPr lang="en-GB" sz="1200" b="1">
                  <a:latin typeface="Chivo"/>
                  <a:ea typeface="Chivo"/>
                  <a:cs typeface="Chivo"/>
                  <a:sym typeface="Chivo"/>
                </a:rPr>
              </a:br>
              <a:r>
                <a:rPr lang="en-GB" sz="1200" b="1">
                  <a:latin typeface="Chivo"/>
                  <a:ea typeface="Chivo"/>
                  <a:cs typeface="Chivo"/>
                  <a:sym typeface="Chivo"/>
                </a:rPr>
                <a:t>and carers</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Regularly share resources and</a:t>
              </a:r>
              <a:br>
                <a:rPr lang="en-GB" sz="1100">
                  <a:latin typeface="Chivo"/>
                  <a:ea typeface="Chivo"/>
                  <a:cs typeface="Chivo"/>
                  <a:sym typeface="Chivo"/>
                </a:rPr>
              </a:br>
              <a:r>
                <a:rPr lang="en-GB" sz="1100">
                  <a:latin typeface="Chivo"/>
                  <a:ea typeface="Chivo"/>
                  <a:cs typeface="Chivo"/>
                  <a:sym typeface="Chivo"/>
                </a:rPr>
                <a:t>advice to bridge the safety gap</a:t>
              </a:r>
              <a:br>
                <a:rPr lang="en-GB" sz="1100">
                  <a:latin typeface="Chivo"/>
                  <a:ea typeface="Chivo"/>
                  <a:cs typeface="Chivo"/>
                  <a:sym typeface="Chivo"/>
                </a:rPr>
              </a:br>
              <a:r>
                <a:rPr lang="en-GB" sz="1100">
                  <a:latin typeface="Chivo"/>
                  <a:ea typeface="Chivo"/>
                  <a:cs typeface="Chivo"/>
                  <a:sym typeface="Chivo"/>
                </a:rPr>
                <a:t>between school and home.</a:t>
              </a:r>
              <a:endParaRPr sz="1100">
                <a:latin typeface="Chivo"/>
                <a:ea typeface="Chivo"/>
                <a:cs typeface="Chivo"/>
                <a:sym typeface="Chivo"/>
              </a:endParaRPr>
            </a:p>
          </p:txBody>
        </p:sp>
        <p:pic>
          <p:nvPicPr>
            <p:cNvPr id="590" name="Google Shape;590;p86" title="Share knowledge.png"/>
            <p:cNvPicPr preferRelativeResize="0"/>
            <p:nvPr/>
          </p:nvPicPr>
          <p:blipFill>
            <a:blip r:embed="rId4">
              <a:alphaModFix/>
            </a:blip>
            <a:stretch>
              <a:fillRect/>
            </a:stretch>
          </p:blipFill>
          <p:spPr>
            <a:xfrm>
              <a:off x="7279242" y="1897749"/>
              <a:ext cx="1364707" cy="866100"/>
            </a:xfrm>
            <a:prstGeom prst="rect">
              <a:avLst/>
            </a:prstGeom>
            <a:noFill/>
            <a:ln>
              <a:noFill/>
            </a:ln>
          </p:spPr>
        </p:pic>
      </p:grpSp>
      <p:grpSp>
        <p:nvGrpSpPr>
          <p:cNvPr id="591" name="Google Shape;591;p86"/>
          <p:cNvGrpSpPr/>
          <p:nvPr/>
        </p:nvGrpSpPr>
        <p:grpSpPr>
          <a:xfrm>
            <a:off x="310575" y="3324000"/>
            <a:ext cx="4147200" cy="1549500"/>
            <a:chOff x="310575" y="3324000"/>
            <a:chExt cx="4147200" cy="1549500"/>
          </a:xfrm>
        </p:grpSpPr>
        <p:sp>
          <p:nvSpPr>
            <p:cNvPr id="592" name="Google Shape;592;p86"/>
            <p:cNvSpPr/>
            <p:nvPr/>
          </p:nvSpPr>
          <p:spPr>
            <a:xfrm flipH="1">
              <a:off x="31057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0000" tIns="18000"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Signpost visible support</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Display internet safety posters and refer</a:t>
              </a:r>
              <a:br>
                <a:rPr lang="en-GB" sz="1100">
                  <a:latin typeface="Chivo"/>
                  <a:ea typeface="Chivo"/>
                  <a:cs typeface="Chivo"/>
                  <a:sym typeface="Chivo"/>
                </a:rPr>
              </a:br>
              <a:r>
                <a:rPr lang="en-GB" sz="1100">
                  <a:latin typeface="Chivo"/>
                  <a:ea typeface="Chivo"/>
                  <a:cs typeface="Chivo"/>
                  <a:sym typeface="Chivo"/>
                </a:rPr>
                <a:t>to useful content so pupils know exactly</a:t>
              </a:r>
              <a:br>
                <a:rPr lang="en-GB" sz="1100">
                  <a:latin typeface="Chivo"/>
                  <a:ea typeface="Chivo"/>
                  <a:cs typeface="Chivo"/>
                  <a:sym typeface="Chivo"/>
                </a:rPr>
              </a:br>
              <a:r>
                <a:rPr lang="en-GB" sz="1100">
                  <a:latin typeface="Chivo"/>
                  <a:ea typeface="Chivo"/>
                  <a:cs typeface="Chivo"/>
                  <a:sym typeface="Chivo"/>
                </a:rPr>
                <a:t>how to report concerns or seek help.</a:t>
              </a:r>
              <a:endParaRPr sz="1200">
                <a:latin typeface="Chivo"/>
                <a:ea typeface="Chivo"/>
                <a:cs typeface="Chivo"/>
                <a:sym typeface="Chivo"/>
              </a:endParaRPr>
            </a:p>
          </p:txBody>
        </p:sp>
        <p:pic>
          <p:nvPicPr>
            <p:cNvPr id="593" name="Google Shape;593;p86" title="HST_InternetSecurity_PosterPreview_Trio.png"/>
            <p:cNvPicPr preferRelativeResize="0"/>
            <p:nvPr/>
          </p:nvPicPr>
          <p:blipFill>
            <a:blip r:embed="rId5">
              <a:alphaModFix/>
            </a:blip>
            <a:stretch>
              <a:fillRect/>
            </a:stretch>
          </p:blipFill>
          <p:spPr>
            <a:xfrm>
              <a:off x="3238500" y="3394830"/>
              <a:ext cx="1071551" cy="1407839"/>
            </a:xfrm>
            <a:prstGeom prst="rect">
              <a:avLst/>
            </a:prstGeom>
            <a:noFill/>
            <a:ln>
              <a:noFill/>
            </a:ln>
          </p:spPr>
        </p:pic>
      </p:grpSp>
      <p:grpSp>
        <p:nvGrpSpPr>
          <p:cNvPr id="594" name="Google Shape;594;p86"/>
          <p:cNvGrpSpPr/>
          <p:nvPr/>
        </p:nvGrpSpPr>
        <p:grpSpPr>
          <a:xfrm>
            <a:off x="4686225" y="3324000"/>
            <a:ext cx="4147200" cy="1549500"/>
            <a:chOff x="4686225" y="3324000"/>
            <a:chExt cx="4147200" cy="1549500"/>
          </a:xfrm>
        </p:grpSpPr>
        <p:sp>
          <p:nvSpPr>
            <p:cNvPr id="595" name="Google Shape;595;p86"/>
            <p:cNvSpPr/>
            <p:nvPr/>
          </p:nvSpPr>
          <p:spPr>
            <a:xfrm flipH="1">
              <a:off x="468622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0"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Understand our filtering and</a:t>
              </a:r>
              <a:br>
                <a:rPr lang="en-GB" sz="1200" b="1">
                  <a:latin typeface="Chivo"/>
                  <a:ea typeface="Chivo"/>
                  <a:cs typeface="Chivo"/>
                  <a:sym typeface="Chivo"/>
                </a:rPr>
              </a:br>
              <a:r>
                <a:rPr lang="en-GB" sz="1200" b="1">
                  <a:latin typeface="Chivo"/>
                  <a:ea typeface="Chivo"/>
                  <a:cs typeface="Chivo"/>
                  <a:sym typeface="Chivo"/>
                </a:rPr>
                <a:t>monitoring systems </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Ensure our systems actively block</a:t>
              </a:r>
              <a:br>
                <a:rPr lang="en-GB" sz="1100">
                  <a:latin typeface="Chivo"/>
                  <a:ea typeface="Chivo"/>
                  <a:cs typeface="Chivo"/>
                  <a:sym typeface="Chivo"/>
                </a:rPr>
              </a:br>
              <a:r>
                <a:rPr lang="en-GB" sz="1100">
                  <a:latin typeface="Chivo"/>
                  <a:ea typeface="Chivo"/>
                  <a:cs typeface="Chivo"/>
                  <a:sym typeface="Chivo"/>
                </a:rPr>
                <a:t>harmful online content while</a:t>
              </a:r>
              <a:br>
                <a:rPr lang="en-GB" sz="1100">
                  <a:latin typeface="Chivo"/>
                  <a:ea typeface="Chivo"/>
                  <a:cs typeface="Chivo"/>
                  <a:sym typeface="Chivo"/>
                </a:rPr>
              </a:br>
              <a:r>
                <a:rPr lang="en-GB" sz="1100">
                  <a:latin typeface="Chivo"/>
                  <a:ea typeface="Chivo"/>
                  <a:cs typeface="Chivo"/>
                  <a:sym typeface="Chivo"/>
                </a:rPr>
                <a:t>monitoring any concerning behaviour</a:t>
              </a:r>
              <a:br>
                <a:rPr lang="en-GB" sz="1100">
                  <a:latin typeface="Chivo"/>
                  <a:ea typeface="Chivo"/>
                  <a:cs typeface="Chivo"/>
                  <a:sym typeface="Chivo"/>
                </a:rPr>
              </a:br>
              <a:r>
                <a:rPr lang="en-GB" sz="1100">
                  <a:latin typeface="Chivo"/>
                  <a:ea typeface="Chivo"/>
                  <a:cs typeface="Chivo"/>
                  <a:sym typeface="Chivo"/>
                </a:rPr>
                <a:t>to catch patterns of concern early.</a:t>
              </a:r>
              <a:endParaRPr sz="1200">
                <a:latin typeface="Chivo"/>
                <a:ea typeface="Chivo"/>
                <a:cs typeface="Chivo"/>
                <a:sym typeface="Chivo"/>
              </a:endParaRPr>
            </a:p>
          </p:txBody>
        </p:sp>
        <p:pic>
          <p:nvPicPr>
            <p:cNvPr id="596" name="Google Shape;596;p86" title="24-SFGOV-v1_KeyConceptsIcons_01_Filtering and Monitoring 2.png"/>
            <p:cNvPicPr preferRelativeResize="0"/>
            <p:nvPr/>
          </p:nvPicPr>
          <p:blipFill rotWithShape="1">
            <a:blip r:embed="rId6">
              <a:alphaModFix/>
            </a:blip>
            <a:srcRect l="17875" r="14493" b="8164"/>
            <a:stretch/>
          </p:blipFill>
          <p:spPr>
            <a:xfrm>
              <a:off x="7475000" y="3482351"/>
              <a:ext cx="1228477" cy="1185174"/>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600"/>
        <p:cNvGrpSpPr/>
        <p:nvPr/>
      </p:nvGrpSpPr>
      <p:grpSpPr>
        <a:xfrm>
          <a:off x="0" y="0"/>
          <a:ext cx="0" cy="0"/>
          <a:chOff x="0" y="0"/>
          <a:chExt cx="0" cy="0"/>
        </a:xfrm>
      </p:grpSpPr>
      <p:sp>
        <p:nvSpPr>
          <p:cNvPr id="601" name="Google Shape;601;p87"/>
          <p:cNvSpPr txBox="1">
            <a:spLocks noGrp="1"/>
          </p:cNvSpPr>
          <p:nvPr>
            <p:ph type="title"/>
          </p:nvPr>
        </p:nvSpPr>
        <p:spPr>
          <a:xfrm>
            <a:off x="196800" y="1233450"/>
            <a:ext cx="5160900" cy="34059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000000"/>
                </a:solidFill>
                <a:latin typeface="Chivo"/>
                <a:ea typeface="Chivo"/>
                <a:cs typeface="Chivo"/>
                <a:sym typeface="Chivo"/>
              </a:rPr>
              <a:t>KCSIE explicitly states that child-on-child abuse must never be downplayed, passed off as an inevitable part of growing up, or dismissed as "just banter." This can include:</a:t>
            </a:r>
            <a:endParaRPr sz="1200">
              <a:solidFill>
                <a:srgbClr val="000000"/>
              </a:solidFill>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sz="1400">
                <a:solidFill>
                  <a:srgbClr val="000000"/>
                </a:solidFill>
                <a:latin typeface="Chivo"/>
                <a:ea typeface="Chivo"/>
                <a:cs typeface="Chivo"/>
                <a:sym typeface="Chivo"/>
              </a:rPr>
              <a:t>Bullying</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Abuse in intimate personal relationships between children</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Physical abuse such as hitting, kicking, hair pulling, or otherwise causing physical harm</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Sexual harassment</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Consensual and non-consensual making or sharing of nudes or semi-nudes</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Upskirting</a:t>
            </a:r>
            <a:endParaRPr sz="1400">
              <a:solidFill>
                <a:srgbClr val="000000"/>
              </a:solidFill>
              <a:latin typeface="Chivo"/>
              <a:ea typeface="Chivo"/>
              <a:cs typeface="Chivo"/>
              <a:sym typeface="Chivo"/>
            </a:endParaRPr>
          </a:p>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Initiation/hazing type violence and rituals </a:t>
            </a:r>
            <a:endParaRPr sz="1600">
              <a:solidFill>
                <a:srgbClr val="000000"/>
              </a:solidFill>
              <a:latin typeface="Chivo"/>
              <a:ea typeface="Chivo"/>
              <a:cs typeface="Chivo"/>
              <a:sym typeface="Chivo"/>
            </a:endParaRPr>
          </a:p>
        </p:txBody>
      </p:sp>
      <p:sp>
        <p:nvSpPr>
          <p:cNvPr id="602" name="Google Shape;602;p87"/>
          <p:cNvSpPr txBox="1"/>
          <p:nvPr/>
        </p:nvSpPr>
        <p:spPr>
          <a:xfrm>
            <a:off x="270000" y="504150"/>
            <a:ext cx="37386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CHILD-ON-CHILD ABUSE</a:t>
            </a:r>
            <a:endParaRPr sz="2400" b="1">
              <a:solidFill>
                <a:schemeClr val="dk1"/>
              </a:solidFill>
              <a:latin typeface="Chivo"/>
              <a:ea typeface="Chivo"/>
              <a:cs typeface="Chivo"/>
              <a:sym typeface="Chivo"/>
            </a:endParaRPr>
          </a:p>
        </p:txBody>
      </p:sp>
      <p:pic>
        <p:nvPicPr>
          <p:cNvPr id="603" name="Google Shape;603;p87" title="intolerance@4x.png"/>
          <p:cNvPicPr preferRelativeResize="0"/>
          <p:nvPr/>
        </p:nvPicPr>
        <p:blipFill rotWithShape="1">
          <a:blip r:embed="rId3">
            <a:alphaModFix/>
          </a:blip>
          <a:srcRect l="8997" t="5616" r="4408"/>
          <a:stretch/>
        </p:blipFill>
        <p:spPr>
          <a:xfrm>
            <a:off x="5628675" y="504150"/>
            <a:ext cx="3214801" cy="3538591"/>
          </a:xfrm>
          <a:prstGeom prst="rect">
            <a:avLst/>
          </a:prstGeom>
          <a:noFill/>
          <a:ln>
            <a:noFill/>
          </a:ln>
        </p:spPr>
      </p:pic>
      <p:grpSp>
        <p:nvGrpSpPr>
          <p:cNvPr id="604" name="Google Shape;604;p87"/>
          <p:cNvGrpSpPr/>
          <p:nvPr/>
        </p:nvGrpSpPr>
        <p:grpSpPr>
          <a:xfrm>
            <a:off x="6481525" y="2587450"/>
            <a:ext cx="3214800" cy="3214800"/>
            <a:chOff x="6557725" y="2587450"/>
            <a:chExt cx="3214800" cy="3214800"/>
          </a:xfrm>
        </p:grpSpPr>
        <p:sp>
          <p:nvSpPr>
            <p:cNvPr id="605" name="Google Shape;605;p87"/>
            <p:cNvSpPr/>
            <p:nvPr/>
          </p:nvSpPr>
          <p:spPr>
            <a:xfrm>
              <a:off x="6557725" y="2587450"/>
              <a:ext cx="3214800" cy="32148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06" name="Google Shape;606;p87"/>
            <p:cNvSpPr txBox="1"/>
            <p:nvPr/>
          </p:nvSpPr>
          <p:spPr>
            <a:xfrm>
              <a:off x="7198525" y="3247950"/>
              <a:ext cx="15405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It can happen anywhere</a:t>
              </a:r>
              <a:r>
                <a:rPr lang="en-GB">
                  <a:latin typeface="Chivo"/>
                  <a:ea typeface="Chivo"/>
                  <a:cs typeface="Chivo"/>
                  <a:sym typeface="Chivo"/>
                </a:rPr>
                <a:t> - inside school, outside school, and online.</a:t>
              </a:r>
              <a:endParaRPr sz="17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610"/>
        <p:cNvGrpSpPr/>
        <p:nvPr/>
      </p:nvGrpSpPr>
      <p:grpSpPr>
        <a:xfrm>
          <a:off x="0" y="0"/>
          <a:ext cx="0" cy="0"/>
          <a:chOff x="0" y="0"/>
          <a:chExt cx="0" cy="0"/>
        </a:xfrm>
      </p:grpSpPr>
      <p:sp>
        <p:nvSpPr>
          <p:cNvPr id="611" name="Google Shape;611;p88"/>
          <p:cNvSpPr/>
          <p:nvPr/>
        </p:nvSpPr>
        <p:spPr>
          <a:xfrm>
            <a:off x="-922725" y="1485325"/>
            <a:ext cx="4107600" cy="4107600"/>
          </a:xfrm>
          <a:prstGeom prst="ellipse">
            <a:avLst/>
          </a:prstGeom>
          <a:solidFill>
            <a:srgbClr val="ABC0F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12" name="Google Shape;612;p88"/>
          <p:cNvSpPr/>
          <p:nvPr/>
        </p:nvSpPr>
        <p:spPr>
          <a:xfrm>
            <a:off x="5959175" y="1485325"/>
            <a:ext cx="4107600" cy="4107600"/>
          </a:xfrm>
          <a:prstGeom prst="ellipse">
            <a:avLst/>
          </a:prstGeom>
          <a:solidFill>
            <a:srgbClr val="ABC0FB"/>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13" name="Google Shape;613;p88"/>
          <p:cNvSpPr txBox="1"/>
          <p:nvPr/>
        </p:nvSpPr>
        <p:spPr>
          <a:xfrm>
            <a:off x="2702700" y="270000"/>
            <a:ext cx="37386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CHILD-ON-CHILD ABUSE</a:t>
            </a:r>
            <a:endParaRPr sz="2400" b="1">
              <a:solidFill>
                <a:schemeClr val="dk1"/>
              </a:solidFill>
              <a:latin typeface="Chivo"/>
              <a:ea typeface="Chivo"/>
              <a:cs typeface="Chivo"/>
              <a:sym typeface="Chivo"/>
            </a:endParaRPr>
          </a:p>
        </p:txBody>
      </p:sp>
      <p:sp>
        <p:nvSpPr>
          <p:cNvPr id="614" name="Google Shape;614;p88"/>
          <p:cNvSpPr txBox="1">
            <a:spLocks noGrp="1"/>
          </p:cNvSpPr>
          <p:nvPr>
            <p:ph type="title" idx="4294967295"/>
          </p:nvPr>
        </p:nvSpPr>
        <p:spPr>
          <a:xfrm>
            <a:off x="2638650" y="978938"/>
            <a:ext cx="3866700" cy="5541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a:solidFill>
                  <a:schemeClr val="lt1"/>
                </a:solidFill>
              </a:rPr>
              <a:t>AI and deepfakes </a:t>
            </a:r>
            <a:endParaRPr sz="1500">
              <a:solidFill>
                <a:schemeClr val="lt1"/>
              </a:solidFill>
              <a:latin typeface="Chivo"/>
              <a:ea typeface="Chivo"/>
              <a:cs typeface="Chivo"/>
              <a:sym typeface="Chivo"/>
            </a:endParaRPr>
          </a:p>
        </p:txBody>
      </p:sp>
      <p:sp>
        <p:nvSpPr>
          <p:cNvPr id="615" name="Google Shape;615;p88"/>
          <p:cNvSpPr txBox="1"/>
          <p:nvPr/>
        </p:nvSpPr>
        <p:spPr>
          <a:xfrm>
            <a:off x="297000" y="2215725"/>
            <a:ext cx="2203200" cy="163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Generating, altering, or distributing fake intimate content of peers is a form of sexual harassment and child-on-child abuse.</a:t>
            </a:r>
            <a:endParaRPr sz="1700" b="1"/>
          </a:p>
        </p:txBody>
      </p:sp>
      <p:sp>
        <p:nvSpPr>
          <p:cNvPr id="616" name="Google Shape;616;p88"/>
          <p:cNvSpPr txBox="1"/>
          <p:nvPr/>
        </p:nvSpPr>
        <p:spPr>
          <a:xfrm>
            <a:off x="6643800" y="2215725"/>
            <a:ext cx="2203200" cy="1887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As stated in KCSIE, this includes consensual and non-consensual making or sharing of nudes and seminudes, including those generated using AI.</a:t>
            </a:r>
            <a:endParaRPr sz="2000" b="1"/>
          </a:p>
        </p:txBody>
      </p:sp>
      <p:pic>
        <p:nvPicPr>
          <p:cNvPr id="617" name="Google Shape;617;p88"/>
          <p:cNvPicPr preferRelativeResize="0"/>
          <p:nvPr/>
        </p:nvPicPr>
        <p:blipFill rotWithShape="1">
          <a:blip r:embed="rId3">
            <a:alphaModFix/>
          </a:blip>
          <a:srcRect b="7783"/>
          <a:stretch/>
        </p:blipFill>
        <p:spPr>
          <a:xfrm>
            <a:off x="2848575" y="1687889"/>
            <a:ext cx="3446852" cy="354959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89"/>
          <p:cNvSpPr txBox="1"/>
          <p:nvPr/>
        </p:nvSpPr>
        <p:spPr>
          <a:xfrm>
            <a:off x="308325" y="1070325"/>
            <a:ext cx="4581900" cy="84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a pupil in your class became the victim of a malicious, AI-generated ‘deepfake’ prank by a peer today, what steps would you take?</a:t>
            </a:r>
            <a:endParaRPr>
              <a:latin typeface="Chivo"/>
              <a:ea typeface="Chivo"/>
              <a:cs typeface="Chivo"/>
              <a:sym typeface="Chivo"/>
            </a:endParaRPr>
          </a:p>
        </p:txBody>
      </p:sp>
      <p:sp>
        <p:nvSpPr>
          <p:cNvPr id="623" name="Google Shape;623;p89"/>
          <p:cNvSpPr/>
          <p:nvPr/>
        </p:nvSpPr>
        <p:spPr>
          <a:xfrm flipH="1">
            <a:off x="346501" y="2218263"/>
            <a:ext cx="4581900" cy="18549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sp>
        <p:nvSpPr>
          <p:cNvPr id="624" name="Google Shape;624;p89"/>
          <p:cNvSpPr/>
          <p:nvPr/>
        </p:nvSpPr>
        <p:spPr>
          <a:xfrm flipH="1">
            <a:off x="270150" y="2136325"/>
            <a:ext cx="4581900" cy="18549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b="1">
                <a:latin typeface="Chivo"/>
                <a:ea typeface="Chivo"/>
                <a:cs typeface="Chivo"/>
                <a:sym typeface="Chivo"/>
              </a:rPr>
              <a:t>Pause and reflect</a:t>
            </a:r>
            <a:endParaRPr b="1">
              <a:latin typeface="Chivo"/>
              <a:ea typeface="Chivo"/>
              <a:cs typeface="Chivo"/>
              <a:sym typeface="Chivo"/>
            </a:endParaRPr>
          </a:p>
          <a:p>
            <a:pPr marL="0" lvl="0" indent="0" algn="l" rtl="0">
              <a:lnSpc>
                <a:spcPct val="115000"/>
              </a:lnSpc>
              <a:spcBef>
                <a:spcPts val="0"/>
              </a:spcBef>
              <a:spcAft>
                <a:spcPts val="0"/>
              </a:spcAft>
              <a:buNone/>
            </a:pPr>
            <a:r>
              <a:rPr lang="en-GB">
                <a:latin typeface="Chivo"/>
                <a:ea typeface="Chivo"/>
                <a:cs typeface="Chivo"/>
                <a:sym typeface="Chivo"/>
              </a:rPr>
              <a:t>Do our pupils know exactly how</a:t>
            </a:r>
            <a:br>
              <a:rPr lang="en-GB">
                <a:latin typeface="Chivo"/>
                <a:ea typeface="Chivo"/>
                <a:cs typeface="Chivo"/>
                <a:sym typeface="Chivo"/>
              </a:rPr>
            </a:br>
            <a:r>
              <a:rPr lang="en-GB">
                <a:latin typeface="Chivo"/>
                <a:ea typeface="Chivo"/>
                <a:cs typeface="Chivo"/>
                <a:sym typeface="Chivo"/>
              </a:rPr>
              <a:t>to protect themselves, including</a:t>
            </a:r>
            <a:br>
              <a:rPr lang="en-GB">
                <a:latin typeface="Chivo"/>
                <a:ea typeface="Chivo"/>
                <a:cs typeface="Chivo"/>
                <a:sym typeface="Chivo"/>
              </a:rPr>
            </a:br>
            <a:r>
              <a:rPr lang="en-GB">
                <a:latin typeface="Chivo"/>
                <a:ea typeface="Chivo"/>
                <a:cs typeface="Chivo"/>
                <a:sym typeface="Chivo"/>
              </a:rPr>
              <a:t>how to report a deepfake, block</a:t>
            </a:r>
            <a:br>
              <a:rPr lang="en-GB">
                <a:latin typeface="Chivo"/>
                <a:ea typeface="Chivo"/>
                <a:cs typeface="Chivo"/>
                <a:sym typeface="Chivo"/>
              </a:rPr>
            </a:br>
            <a:r>
              <a:rPr lang="en-GB">
                <a:latin typeface="Chivo"/>
                <a:ea typeface="Chivo"/>
                <a:cs typeface="Chivo"/>
                <a:sym typeface="Chivo"/>
              </a:rPr>
              <a:t>perpetrators, and save evidence</a:t>
            </a:r>
            <a:br>
              <a:rPr lang="en-GB">
                <a:latin typeface="Chivo"/>
                <a:ea typeface="Chivo"/>
                <a:cs typeface="Chivo"/>
                <a:sym typeface="Chivo"/>
              </a:rPr>
            </a:br>
            <a:r>
              <a:rPr lang="en-GB">
                <a:latin typeface="Chivo"/>
                <a:ea typeface="Chivo"/>
                <a:cs typeface="Chivo"/>
                <a:sym typeface="Chivo"/>
              </a:rPr>
              <a:t>without sharing the media further?</a:t>
            </a:r>
            <a:endParaRPr>
              <a:latin typeface="Chivo"/>
              <a:ea typeface="Chivo"/>
              <a:cs typeface="Chivo"/>
              <a:sym typeface="Chivo"/>
            </a:endParaRPr>
          </a:p>
        </p:txBody>
      </p:sp>
      <p:pic>
        <p:nvPicPr>
          <p:cNvPr id="625" name="Google Shape;625;p89" title="Asset 13.png"/>
          <p:cNvPicPr preferRelativeResize="0"/>
          <p:nvPr/>
        </p:nvPicPr>
        <p:blipFill>
          <a:blip r:embed="rId3">
            <a:alphaModFix/>
          </a:blip>
          <a:stretch>
            <a:fillRect/>
          </a:stretch>
        </p:blipFill>
        <p:spPr>
          <a:xfrm>
            <a:off x="3813500" y="2759562"/>
            <a:ext cx="815000" cy="1060375"/>
          </a:xfrm>
          <a:prstGeom prst="rect">
            <a:avLst/>
          </a:prstGeom>
          <a:noFill/>
          <a:ln>
            <a:noFill/>
          </a:ln>
        </p:spPr>
      </p:pic>
      <p:pic>
        <p:nvPicPr>
          <p:cNvPr id="626" name="Google Shape;626;p89" title="HST_AiSafety_Poster.png"/>
          <p:cNvPicPr preferRelativeResize="0"/>
          <p:nvPr/>
        </p:nvPicPr>
        <p:blipFill>
          <a:blip r:embed="rId4">
            <a:alphaModFix/>
          </a:blip>
          <a:stretch>
            <a:fillRect/>
          </a:stretch>
        </p:blipFill>
        <p:spPr>
          <a:xfrm>
            <a:off x="5967672" y="270000"/>
            <a:ext cx="2725303" cy="3854602"/>
          </a:xfrm>
          <a:prstGeom prst="rect">
            <a:avLst/>
          </a:prstGeom>
          <a:noFill/>
          <a:ln>
            <a:noFill/>
          </a:ln>
          <a:effectLst>
            <a:outerShdw blurRad="185738" dist="57150" dir="4800000" algn="bl" rotWithShape="0">
              <a:srgbClr val="000000">
                <a:alpha val="50000"/>
              </a:srgbClr>
            </a:outerShdw>
          </a:effectLst>
        </p:spPr>
      </p:pic>
      <p:sp>
        <p:nvSpPr>
          <p:cNvPr id="627" name="Google Shape;627;p89"/>
          <p:cNvSpPr/>
          <p:nvPr/>
        </p:nvSpPr>
        <p:spPr>
          <a:xfrm flipH="1">
            <a:off x="0" y="4494200"/>
            <a:ext cx="9144000" cy="649200"/>
          </a:xfrm>
          <a:prstGeom prst="round1Rect">
            <a:avLst>
              <a:gd name="adj" fmla="val 0"/>
            </a:avLst>
          </a:prstGeom>
          <a:solidFill>
            <a:schemeClr val="accent2"/>
          </a:solid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GB" sz="1200">
                <a:latin typeface="Chivo"/>
                <a:ea typeface="Chivo"/>
                <a:cs typeface="Chivo"/>
                <a:sym typeface="Chivo"/>
              </a:rPr>
              <a:t>        If a pupil tells you about an altered image, deepfake, or online extortion attempt,</a:t>
            </a:r>
            <a:br>
              <a:rPr lang="en-GB" sz="1200">
                <a:latin typeface="Chivo"/>
                <a:ea typeface="Chivo"/>
                <a:cs typeface="Chivo"/>
                <a:sym typeface="Chivo"/>
              </a:rPr>
            </a:br>
            <a:r>
              <a:rPr lang="en-GB" sz="1200">
                <a:latin typeface="Chivo"/>
                <a:ea typeface="Chivo"/>
                <a:cs typeface="Chivo"/>
                <a:sym typeface="Chivo"/>
              </a:rPr>
              <a:t>       do not view or share the media. </a:t>
            </a:r>
            <a:r>
              <a:rPr lang="en-GB" sz="1200" b="1">
                <a:latin typeface="Chivo"/>
                <a:ea typeface="Chivo"/>
                <a:cs typeface="Chivo"/>
                <a:sym typeface="Chivo"/>
              </a:rPr>
              <a:t>Report it to a DSL immediately.</a:t>
            </a:r>
            <a:endParaRPr sz="1200" b="1">
              <a:solidFill>
                <a:schemeClr val="dk2"/>
              </a:solidFill>
              <a:latin typeface="Chivo"/>
              <a:ea typeface="Chivo"/>
              <a:cs typeface="Chivo"/>
              <a:sym typeface="Chivo"/>
            </a:endParaRPr>
          </a:p>
        </p:txBody>
      </p:sp>
      <p:sp>
        <p:nvSpPr>
          <p:cNvPr id="628" name="Google Shape;628;p89"/>
          <p:cNvSpPr txBox="1">
            <a:spLocks noGrp="1"/>
          </p:cNvSpPr>
          <p:nvPr>
            <p:ph type="body" idx="4294967295"/>
          </p:nvPr>
        </p:nvSpPr>
        <p:spPr>
          <a:xfrm>
            <a:off x="7229700" y="4568759"/>
            <a:ext cx="15903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a:t>
            </a:r>
            <a:r>
              <a:rPr lang="en-GB" sz="1200" b="1" u="sng">
                <a:solidFill>
                  <a:schemeClr val="hlink"/>
                </a:solidFill>
                <a:hlinkClick r:id="rId5"/>
              </a:rPr>
              <a:t>AI Safety Poster</a:t>
            </a:r>
            <a:endParaRPr sz="1300" b="1">
              <a:solidFill>
                <a:schemeClr val="accent3"/>
              </a:solidFill>
            </a:endParaRPr>
          </a:p>
        </p:txBody>
      </p:sp>
      <p:pic>
        <p:nvPicPr>
          <p:cNvPr id="629" name="Google Shape;629;p89"/>
          <p:cNvPicPr preferRelativeResize="0"/>
          <p:nvPr/>
        </p:nvPicPr>
        <p:blipFill>
          <a:blip r:embed="rId6">
            <a:alphaModFix/>
          </a:blip>
          <a:stretch>
            <a:fillRect/>
          </a:stretch>
        </p:blipFill>
        <p:spPr>
          <a:xfrm>
            <a:off x="7229700" y="4693023"/>
            <a:ext cx="201250" cy="201250"/>
          </a:xfrm>
          <a:prstGeom prst="rect">
            <a:avLst/>
          </a:prstGeom>
          <a:noFill/>
          <a:ln>
            <a:noFill/>
          </a:ln>
        </p:spPr>
      </p:pic>
      <p:pic>
        <p:nvPicPr>
          <p:cNvPr id="630" name="Google Shape;630;p89" title="Warning@4x.png"/>
          <p:cNvPicPr preferRelativeResize="0"/>
          <p:nvPr/>
        </p:nvPicPr>
        <p:blipFill>
          <a:blip r:embed="rId7">
            <a:alphaModFix/>
          </a:blip>
          <a:stretch>
            <a:fillRect/>
          </a:stretch>
        </p:blipFill>
        <p:spPr>
          <a:xfrm>
            <a:off x="270150" y="4601856"/>
            <a:ext cx="400200" cy="400200"/>
          </a:xfrm>
          <a:prstGeom prst="rect">
            <a:avLst/>
          </a:prstGeom>
          <a:noFill/>
          <a:ln>
            <a:noFill/>
          </a:ln>
        </p:spPr>
      </p:pic>
      <p:sp>
        <p:nvSpPr>
          <p:cNvPr id="631" name="Google Shape;631;p89"/>
          <p:cNvSpPr txBox="1"/>
          <p:nvPr/>
        </p:nvSpPr>
        <p:spPr>
          <a:xfrm>
            <a:off x="346500" y="296225"/>
            <a:ext cx="17838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SCENARIO</a:t>
            </a:r>
            <a:endParaRPr sz="2400" b="1">
              <a:solidFill>
                <a:schemeClr val="dk1"/>
              </a:solidFill>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3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90"/>
          <p:cNvSpPr txBox="1">
            <a:spLocks noGrp="1"/>
          </p:cNvSpPr>
          <p:nvPr>
            <p:ph type="title" idx="4294967295"/>
          </p:nvPr>
        </p:nvSpPr>
        <p:spPr>
          <a:xfrm>
            <a:off x="270000" y="270000"/>
            <a:ext cx="86772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How can we help prevent child-on-child abuse?</a:t>
            </a:r>
            <a:endParaRPr/>
          </a:p>
        </p:txBody>
      </p:sp>
      <p:grpSp>
        <p:nvGrpSpPr>
          <p:cNvPr id="637" name="Google Shape;637;p90"/>
          <p:cNvGrpSpPr/>
          <p:nvPr/>
        </p:nvGrpSpPr>
        <p:grpSpPr>
          <a:xfrm>
            <a:off x="297175" y="1266625"/>
            <a:ext cx="4105500" cy="1549500"/>
            <a:chOff x="297175" y="1266625"/>
            <a:chExt cx="4105500" cy="1549500"/>
          </a:xfrm>
        </p:grpSpPr>
        <p:sp>
          <p:nvSpPr>
            <p:cNvPr id="638" name="Google Shape;638;p90"/>
            <p:cNvSpPr/>
            <p:nvPr/>
          </p:nvSpPr>
          <p:spPr>
            <a:xfrm flipH="1">
              <a:off x="297175" y="1266625"/>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Be clear and consistent</a:t>
              </a:r>
              <a:endParaRPr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Make sure to be clear regarding</a:t>
              </a:r>
              <a:br>
                <a:rPr lang="en-GB" sz="1100">
                  <a:latin typeface="Chivo"/>
                  <a:ea typeface="Chivo"/>
                  <a:cs typeface="Chivo"/>
                  <a:sym typeface="Chivo"/>
                </a:rPr>
              </a:br>
              <a:r>
                <a:rPr lang="en-GB" sz="1100">
                  <a:latin typeface="Chivo"/>
                  <a:ea typeface="Chivo"/>
                  <a:cs typeface="Chivo"/>
                  <a:sym typeface="Chivo"/>
                </a:rPr>
                <a:t>what is acceptable behaviour,</a:t>
              </a:r>
              <a:br>
                <a:rPr lang="en-GB" sz="1100">
                  <a:latin typeface="Chivo"/>
                  <a:ea typeface="Chivo"/>
                  <a:cs typeface="Chivo"/>
                  <a:sym typeface="Chivo"/>
                </a:rPr>
              </a:br>
              <a:r>
                <a:rPr lang="en-GB" sz="1100">
                  <a:latin typeface="Chivo"/>
                  <a:ea typeface="Chivo"/>
                  <a:cs typeface="Chivo"/>
                  <a:sym typeface="Chivo"/>
                </a:rPr>
                <a:t>language, and peer interaction.</a:t>
              </a:r>
              <a:endParaRPr sz="1200">
                <a:latin typeface="Chivo"/>
                <a:ea typeface="Chivo"/>
                <a:cs typeface="Chivo"/>
                <a:sym typeface="Chivo"/>
              </a:endParaRPr>
            </a:p>
          </p:txBody>
        </p:sp>
        <p:pic>
          <p:nvPicPr>
            <p:cNvPr id="639" name="Google Shape;639;p90" title="Consistency@3x.png"/>
            <p:cNvPicPr preferRelativeResize="0"/>
            <p:nvPr/>
          </p:nvPicPr>
          <p:blipFill>
            <a:blip r:embed="rId3">
              <a:alphaModFix/>
            </a:blip>
            <a:stretch>
              <a:fillRect/>
            </a:stretch>
          </p:blipFill>
          <p:spPr>
            <a:xfrm>
              <a:off x="3157825" y="1561098"/>
              <a:ext cx="961450" cy="960555"/>
            </a:xfrm>
            <a:prstGeom prst="rect">
              <a:avLst/>
            </a:prstGeom>
            <a:noFill/>
            <a:ln>
              <a:noFill/>
            </a:ln>
          </p:spPr>
        </p:pic>
      </p:grpSp>
      <p:grpSp>
        <p:nvGrpSpPr>
          <p:cNvPr id="640" name="Google Shape;640;p90"/>
          <p:cNvGrpSpPr/>
          <p:nvPr/>
        </p:nvGrpSpPr>
        <p:grpSpPr>
          <a:xfrm>
            <a:off x="4714500" y="1266625"/>
            <a:ext cx="4105500" cy="1549500"/>
            <a:chOff x="4714500" y="1266625"/>
            <a:chExt cx="4105500" cy="1549500"/>
          </a:xfrm>
        </p:grpSpPr>
        <p:sp>
          <p:nvSpPr>
            <p:cNvPr id="641" name="Google Shape;641;p90"/>
            <p:cNvSpPr/>
            <p:nvPr/>
          </p:nvSpPr>
          <p:spPr>
            <a:xfrm flipH="1">
              <a:off x="4714500" y="1266625"/>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Know the high risk “blind spots”</a:t>
              </a:r>
              <a:endParaRPr sz="1300">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Try to be alert to when children might be</a:t>
              </a:r>
              <a:br>
                <a:rPr lang="en-GB" sz="1100">
                  <a:latin typeface="Chivo"/>
                  <a:ea typeface="Chivo"/>
                  <a:cs typeface="Chivo"/>
                  <a:sym typeface="Chivo"/>
                </a:rPr>
              </a:br>
              <a:r>
                <a:rPr lang="en-GB" sz="1100">
                  <a:latin typeface="Chivo"/>
                  <a:ea typeface="Chivo"/>
                  <a:cs typeface="Chivo"/>
                  <a:sym typeface="Chivo"/>
                </a:rPr>
                <a:t>at highest risk around the school day.</a:t>
              </a:r>
              <a:endParaRPr sz="1100">
                <a:latin typeface="Chivo"/>
                <a:ea typeface="Chivo"/>
                <a:cs typeface="Chivo"/>
                <a:sym typeface="Chivo"/>
              </a:endParaRPr>
            </a:p>
          </p:txBody>
        </p:sp>
        <p:pic>
          <p:nvPicPr>
            <p:cNvPr id="642" name="Google Shape;642;p90"/>
            <p:cNvPicPr preferRelativeResize="0"/>
            <p:nvPr/>
          </p:nvPicPr>
          <p:blipFill>
            <a:blip r:embed="rId4">
              <a:alphaModFix/>
            </a:blip>
            <a:stretch>
              <a:fillRect/>
            </a:stretch>
          </p:blipFill>
          <p:spPr>
            <a:xfrm>
              <a:off x="7709725" y="1735062"/>
              <a:ext cx="961451" cy="612625"/>
            </a:xfrm>
            <a:prstGeom prst="rect">
              <a:avLst/>
            </a:prstGeom>
            <a:noFill/>
            <a:ln>
              <a:noFill/>
            </a:ln>
          </p:spPr>
        </p:pic>
      </p:grpSp>
      <p:grpSp>
        <p:nvGrpSpPr>
          <p:cNvPr id="643" name="Google Shape;643;p90"/>
          <p:cNvGrpSpPr/>
          <p:nvPr/>
        </p:nvGrpSpPr>
        <p:grpSpPr>
          <a:xfrm>
            <a:off x="297175" y="3087950"/>
            <a:ext cx="4105500" cy="1549500"/>
            <a:chOff x="297175" y="3087950"/>
            <a:chExt cx="4105500" cy="1549500"/>
          </a:xfrm>
        </p:grpSpPr>
        <p:sp>
          <p:nvSpPr>
            <p:cNvPr id="644" name="Google Shape;644;p90"/>
            <p:cNvSpPr/>
            <p:nvPr/>
          </p:nvSpPr>
          <p:spPr>
            <a:xfrm flipH="1">
              <a:off x="297175" y="3087950"/>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Maintain professional curiosity</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Never assume that if there</a:t>
              </a:r>
              <a:br>
                <a:rPr lang="en-GB" sz="1100">
                  <a:latin typeface="Chivo"/>
                  <a:ea typeface="Chivo"/>
                  <a:cs typeface="Chivo"/>
                  <a:sym typeface="Chivo"/>
                </a:rPr>
              </a:br>
              <a:r>
                <a:rPr lang="en-GB" sz="1100">
                  <a:latin typeface="Chivo"/>
                  <a:ea typeface="Chivo"/>
                  <a:cs typeface="Chivo"/>
                  <a:sym typeface="Chivo"/>
                </a:rPr>
                <a:t>are no reports in our school, </a:t>
              </a:r>
              <a:br>
                <a:rPr lang="en-GB" sz="1100">
                  <a:latin typeface="Chivo"/>
                  <a:ea typeface="Chivo"/>
                  <a:cs typeface="Chivo"/>
                  <a:sym typeface="Chivo"/>
                </a:rPr>
              </a:br>
              <a:r>
                <a:rPr lang="en-GB" sz="1100">
                  <a:latin typeface="Chivo"/>
                  <a:ea typeface="Chivo"/>
                  <a:cs typeface="Chivo"/>
                  <a:sym typeface="Chivo"/>
                </a:rPr>
                <a:t>it is not happening.</a:t>
              </a:r>
              <a:endParaRPr sz="1100">
                <a:latin typeface="Chivo"/>
                <a:ea typeface="Chivo"/>
                <a:cs typeface="Chivo"/>
                <a:sym typeface="Chivo"/>
              </a:endParaRPr>
            </a:p>
          </p:txBody>
        </p:sp>
        <p:pic>
          <p:nvPicPr>
            <p:cNvPr id="645" name="Google Shape;645;p90" title="HST_External_Lightbulb (1).png"/>
            <p:cNvPicPr preferRelativeResize="0"/>
            <p:nvPr/>
          </p:nvPicPr>
          <p:blipFill rotWithShape="1">
            <a:blip r:embed="rId5">
              <a:alphaModFix/>
            </a:blip>
            <a:srcRect l="7170" t="13694" r="7162" b="13694"/>
            <a:stretch/>
          </p:blipFill>
          <p:spPr>
            <a:xfrm>
              <a:off x="3071940" y="3382425"/>
              <a:ext cx="1133220" cy="960548"/>
            </a:xfrm>
            <a:prstGeom prst="rect">
              <a:avLst/>
            </a:prstGeom>
            <a:noFill/>
            <a:ln>
              <a:noFill/>
            </a:ln>
          </p:spPr>
        </p:pic>
      </p:grpSp>
      <p:grpSp>
        <p:nvGrpSpPr>
          <p:cNvPr id="646" name="Google Shape;646;p90"/>
          <p:cNvGrpSpPr/>
          <p:nvPr/>
        </p:nvGrpSpPr>
        <p:grpSpPr>
          <a:xfrm>
            <a:off x="4714500" y="3087950"/>
            <a:ext cx="4105500" cy="1549500"/>
            <a:chOff x="4714500" y="3087950"/>
            <a:chExt cx="4105500" cy="1549500"/>
          </a:xfrm>
        </p:grpSpPr>
        <p:sp>
          <p:nvSpPr>
            <p:cNvPr id="647" name="Google Shape;647;p90"/>
            <p:cNvSpPr/>
            <p:nvPr/>
          </p:nvSpPr>
          <p:spPr>
            <a:xfrm flipH="1">
              <a:off x="4714500" y="3087950"/>
              <a:ext cx="41055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Challenge inappropriate behaviours</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It should never be ignored, accepted, </a:t>
              </a:r>
              <a:br>
                <a:rPr lang="en-GB" sz="1100">
                  <a:latin typeface="Chivo"/>
                  <a:ea typeface="Chivo"/>
                  <a:cs typeface="Chivo"/>
                  <a:sym typeface="Chivo"/>
                </a:rPr>
              </a:br>
              <a:r>
                <a:rPr lang="en-GB" sz="1100">
                  <a:latin typeface="Chivo"/>
                  <a:ea typeface="Chivo"/>
                  <a:cs typeface="Chivo"/>
                  <a:sym typeface="Chivo"/>
                </a:rPr>
                <a:t>dismissed or downplayed as “just having</a:t>
              </a:r>
              <a:br>
                <a:rPr lang="en-GB" sz="1100">
                  <a:latin typeface="Chivo"/>
                  <a:ea typeface="Chivo"/>
                  <a:cs typeface="Chivo"/>
                  <a:sym typeface="Chivo"/>
                </a:rPr>
              </a:br>
              <a:r>
                <a:rPr lang="en-GB" sz="1100">
                  <a:latin typeface="Chivo"/>
                  <a:ea typeface="Chivo"/>
                  <a:cs typeface="Chivo"/>
                  <a:sym typeface="Chivo"/>
                </a:rPr>
                <a:t>a laugh”.</a:t>
              </a:r>
              <a:endParaRPr sz="1200">
                <a:latin typeface="Chivo"/>
                <a:ea typeface="Chivo"/>
                <a:cs typeface="Chivo"/>
                <a:sym typeface="Chivo"/>
              </a:endParaRPr>
            </a:p>
          </p:txBody>
        </p:sp>
        <p:pic>
          <p:nvPicPr>
            <p:cNvPr id="648" name="Google Shape;648;p90"/>
            <p:cNvPicPr preferRelativeResize="0"/>
            <p:nvPr/>
          </p:nvPicPr>
          <p:blipFill>
            <a:blip r:embed="rId6">
              <a:alphaModFix/>
            </a:blip>
            <a:stretch>
              <a:fillRect/>
            </a:stretch>
          </p:blipFill>
          <p:spPr>
            <a:xfrm>
              <a:off x="7731537" y="3447363"/>
              <a:ext cx="917825" cy="830675"/>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652"/>
        <p:cNvGrpSpPr/>
        <p:nvPr/>
      </p:nvGrpSpPr>
      <p:grpSpPr>
        <a:xfrm>
          <a:off x="0" y="0"/>
          <a:ext cx="0" cy="0"/>
          <a:chOff x="0" y="0"/>
          <a:chExt cx="0" cy="0"/>
        </a:xfrm>
      </p:grpSpPr>
      <p:sp>
        <p:nvSpPr>
          <p:cNvPr id="653" name="Google Shape;653;p91"/>
          <p:cNvSpPr/>
          <p:nvPr/>
        </p:nvSpPr>
        <p:spPr>
          <a:xfrm>
            <a:off x="-922725" y="1637725"/>
            <a:ext cx="4107600" cy="4107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54" name="Google Shape;654;p91"/>
          <p:cNvSpPr/>
          <p:nvPr/>
        </p:nvSpPr>
        <p:spPr>
          <a:xfrm>
            <a:off x="5959175" y="1637725"/>
            <a:ext cx="4107600" cy="4107600"/>
          </a:xfrm>
          <a:prstGeom prst="ellipse">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655" name="Google Shape;655;p91"/>
          <p:cNvSpPr txBox="1"/>
          <p:nvPr/>
        </p:nvSpPr>
        <p:spPr>
          <a:xfrm>
            <a:off x="3095425" y="270000"/>
            <a:ext cx="29529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DOMESTIC ABUSE</a:t>
            </a:r>
            <a:endParaRPr sz="2400" b="1">
              <a:solidFill>
                <a:schemeClr val="dk1"/>
              </a:solidFill>
              <a:latin typeface="Chivo"/>
              <a:ea typeface="Chivo"/>
              <a:cs typeface="Chivo"/>
              <a:sym typeface="Chivo"/>
            </a:endParaRPr>
          </a:p>
        </p:txBody>
      </p:sp>
      <p:sp>
        <p:nvSpPr>
          <p:cNvPr id="656" name="Google Shape;656;p91"/>
          <p:cNvSpPr txBox="1">
            <a:spLocks noGrp="1"/>
          </p:cNvSpPr>
          <p:nvPr>
            <p:ph type="title" idx="4294967295"/>
          </p:nvPr>
        </p:nvSpPr>
        <p:spPr>
          <a:xfrm>
            <a:off x="533400" y="978950"/>
            <a:ext cx="8077200" cy="5541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a:solidFill>
                  <a:schemeClr val="dk2"/>
                </a:solidFill>
              </a:rPr>
              <a:t>Children can be victims of domestic abuse</a:t>
            </a:r>
            <a:endParaRPr>
              <a:solidFill>
                <a:schemeClr val="dk2"/>
              </a:solidFill>
            </a:endParaRPr>
          </a:p>
        </p:txBody>
      </p:sp>
      <p:sp>
        <p:nvSpPr>
          <p:cNvPr id="657" name="Google Shape;657;p91"/>
          <p:cNvSpPr txBox="1"/>
          <p:nvPr/>
        </p:nvSpPr>
        <p:spPr>
          <a:xfrm>
            <a:off x="297000" y="2215725"/>
            <a:ext cx="2274600" cy="163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They may see, hear, or experience the effects of abuse at home and/or suffer domestic abuse in their own intimate relationships</a:t>
            </a:r>
            <a:endParaRPr b="1">
              <a:latin typeface="Chivo"/>
              <a:ea typeface="Chivo"/>
              <a:cs typeface="Chivo"/>
              <a:sym typeface="Chivo"/>
            </a:endParaRPr>
          </a:p>
        </p:txBody>
      </p:sp>
      <p:sp>
        <p:nvSpPr>
          <p:cNvPr id="658" name="Google Shape;658;p91"/>
          <p:cNvSpPr txBox="1"/>
          <p:nvPr/>
        </p:nvSpPr>
        <p:spPr>
          <a:xfrm>
            <a:off x="6643800" y="2215725"/>
            <a:ext cx="2203200" cy="1639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latin typeface="Chivo"/>
                <a:ea typeface="Chivo"/>
                <a:cs typeface="Chivo"/>
                <a:sym typeface="Chivo"/>
              </a:rPr>
              <a:t>Women’s Aid estimate that </a:t>
            </a:r>
            <a:r>
              <a:rPr lang="en-GB" b="1">
                <a:solidFill>
                  <a:schemeClr val="accent3"/>
                </a:solidFill>
                <a:latin typeface="Chivo"/>
                <a:ea typeface="Chivo"/>
                <a:cs typeface="Chivo"/>
                <a:sym typeface="Chivo"/>
              </a:rPr>
              <a:t>160,000 children</a:t>
            </a:r>
            <a:r>
              <a:rPr lang="en-GB" b="1">
                <a:latin typeface="Chivo"/>
                <a:ea typeface="Chivo"/>
                <a:cs typeface="Chivo"/>
                <a:sym typeface="Chivo"/>
              </a:rPr>
              <a:t> are currently living in households where domestic abuse is taking place.</a:t>
            </a:r>
            <a:endParaRPr sz="2300" b="1"/>
          </a:p>
        </p:txBody>
      </p:sp>
      <p:pic>
        <p:nvPicPr>
          <p:cNvPr id="659" name="Google Shape;659;p91" title="HST_Domestic Violence Abuse Training_A.png"/>
          <p:cNvPicPr preferRelativeResize="0"/>
          <p:nvPr/>
        </p:nvPicPr>
        <p:blipFill>
          <a:blip r:embed="rId3">
            <a:alphaModFix/>
          </a:blip>
          <a:stretch>
            <a:fillRect/>
          </a:stretch>
        </p:blipFill>
        <p:spPr>
          <a:xfrm>
            <a:off x="2587237" y="2278890"/>
            <a:ext cx="3969276" cy="28252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0EDE6"/>
        </a:solidFill>
        <a:effectLst/>
      </p:bgPr>
    </p:bg>
    <p:spTree>
      <p:nvGrpSpPr>
        <p:cNvPr id="1" name="Shape 663"/>
        <p:cNvGrpSpPr/>
        <p:nvPr/>
      </p:nvGrpSpPr>
      <p:grpSpPr>
        <a:xfrm>
          <a:off x="0" y="0"/>
          <a:ext cx="0" cy="0"/>
          <a:chOff x="0" y="0"/>
          <a:chExt cx="0" cy="0"/>
        </a:xfrm>
      </p:grpSpPr>
      <p:sp>
        <p:nvSpPr>
          <p:cNvPr id="664" name="Google Shape;664;p92"/>
          <p:cNvSpPr txBox="1">
            <a:spLocks noGrp="1"/>
          </p:cNvSpPr>
          <p:nvPr>
            <p:ph type="title" idx="4294967295"/>
          </p:nvPr>
        </p:nvSpPr>
        <p:spPr>
          <a:xfrm>
            <a:off x="270000" y="1410000"/>
            <a:ext cx="4893000" cy="618000"/>
          </a:xfrm>
          <a:prstGeom prst="rect">
            <a:avLst/>
          </a:prstGeom>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r>
              <a:rPr lang="en-GB" sz="1400">
                <a:solidFill>
                  <a:srgbClr val="000000"/>
                </a:solidFill>
                <a:latin typeface="Chivo"/>
                <a:ea typeface="Chivo"/>
                <a:cs typeface="Chivo"/>
                <a:sym typeface="Chivo"/>
              </a:rPr>
              <a:t>Signs that a child is being exposed to domestic abuse can include:</a:t>
            </a:r>
            <a:endParaRPr sz="1700">
              <a:solidFill>
                <a:srgbClr val="000000"/>
              </a:solidFill>
              <a:latin typeface="Chivo"/>
              <a:ea typeface="Chivo"/>
              <a:cs typeface="Chivo"/>
              <a:sym typeface="Chivo"/>
            </a:endParaRPr>
          </a:p>
        </p:txBody>
      </p:sp>
      <p:sp>
        <p:nvSpPr>
          <p:cNvPr id="665" name="Google Shape;665;p92"/>
          <p:cNvSpPr txBox="1"/>
          <p:nvPr/>
        </p:nvSpPr>
        <p:spPr>
          <a:xfrm>
            <a:off x="343200" y="680700"/>
            <a:ext cx="2929800" cy="554100"/>
          </a:xfrm>
          <a:prstGeom prst="rect">
            <a:avLst/>
          </a:prstGeom>
          <a:solidFill>
            <a:schemeClr val="accent2"/>
          </a:solid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2400" b="1">
                <a:solidFill>
                  <a:schemeClr val="dk1"/>
                </a:solidFill>
                <a:latin typeface="Chivo"/>
                <a:ea typeface="Chivo"/>
                <a:cs typeface="Chivo"/>
                <a:sym typeface="Chivo"/>
              </a:rPr>
              <a:t>DOMESTIC  ABUSE</a:t>
            </a:r>
            <a:endParaRPr sz="2400" b="1">
              <a:solidFill>
                <a:schemeClr val="dk1"/>
              </a:solidFill>
              <a:latin typeface="Chivo"/>
              <a:ea typeface="Chivo"/>
              <a:cs typeface="Chivo"/>
              <a:sym typeface="Chivo"/>
            </a:endParaRPr>
          </a:p>
        </p:txBody>
      </p:sp>
      <p:pic>
        <p:nvPicPr>
          <p:cNvPr id="666" name="Google Shape;666;p92"/>
          <p:cNvPicPr preferRelativeResize="0"/>
          <p:nvPr/>
        </p:nvPicPr>
        <p:blipFill rotWithShape="1">
          <a:blip r:embed="rId3">
            <a:alphaModFix/>
          </a:blip>
          <a:srcRect l="-3385" t="-5006" r="-3385" b="-5006"/>
          <a:stretch/>
        </p:blipFill>
        <p:spPr>
          <a:xfrm>
            <a:off x="4991133" y="269988"/>
            <a:ext cx="2520883" cy="2048373"/>
          </a:xfrm>
          <a:prstGeom prst="rect">
            <a:avLst/>
          </a:prstGeom>
          <a:noFill/>
          <a:ln>
            <a:noFill/>
          </a:ln>
        </p:spPr>
      </p:pic>
      <p:pic>
        <p:nvPicPr>
          <p:cNvPr id="667" name="Google Shape;667;p92" title="Violence.png"/>
          <p:cNvPicPr preferRelativeResize="0"/>
          <p:nvPr/>
        </p:nvPicPr>
        <p:blipFill>
          <a:blip r:embed="rId4">
            <a:alphaModFix/>
          </a:blip>
          <a:stretch>
            <a:fillRect/>
          </a:stretch>
        </p:blipFill>
        <p:spPr>
          <a:xfrm>
            <a:off x="5890198" y="1412036"/>
            <a:ext cx="2929801" cy="3048737"/>
          </a:xfrm>
          <a:prstGeom prst="rect">
            <a:avLst/>
          </a:prstGeom>
          <a:noFill/>
          <a:ln>
            <a:noFill/>
          </a:ln>
        </p:spPr>
      </p:pic>
      <p:sp>
        <p:nvSpPr>
          <p:cNvPr id="668" name="Google Shape;668;p92"/>
          <p:cNvSpPr txBox="1"/>
          <p:nvPr/>
        </p:nvSpPr>
        <p:spPr>
          <a:xfrm>
            <a:off x="270000" y="2203200"/>
            <a:ext cx="5311200" cy="23826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Replicating or replaying what they see at home in school or clubs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Being easily startled</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Nightmares or insomnia </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Frequent sickness and/or truancy </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Becoming aggressive or having violent outbursts</a:t>
            </a:r>
            <a:endParaRPr>
              <a:latin typeface="Chivo"/>
              <a:ea typeface="Chivo"/>
              <a:cs typeface="Chivo"/>
              <a:sym typeface="Chivo"/>
            </a:endParaRPr>
          </a:p>
          <a:p>
            <a:pPr marL="457200" lvl="0" indent="-317500" algn="l" rtl="0">
              <a:lnSpc>
                <a:spcPct val="115000"/>
              </a:lnSpc>
              <a:spcBef>
                <a:spcPts val="0"/>
              </a:spcBef>
              <a:spcAft>
                <a:spcPts val="0"/>
              </a:spcAft>
              <a:buSzPts val="1400"/>
              <a:buFont typeface="Chivo"/>
              <a:buChar char="●"/>
            </a:pPr>
            <a:r>
              <a:rPr lang="en-GB">
                <a:latin typeface="Chivo"/>
                <a:ea typeface="Chivo"/>
                <a:cs typeface="Chivo"/>
                <a:sym typeface="Chivo"/>
              </a:rPr>
              <a:t>Anxious about being away from home because they have to ‘protect’ their parent who is the victim of domestic abuse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93"/>
          <p:cNvSpPr/>
          <p:nvPr/>
        </p:nvSpPr>
        <p:spPr>
          <a:xfrm flipH="1">
            <a:off x="4092213" y="2655850"/>
            <a:ext cx="4294200" cy="22062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A safeguarding, information sharing partnership between the police and schools. The police are required to notify a school’s DSL of an incident of domestic abuse before the start of the next school day.</a:t>
            </a:r>
            <a:endParaRPr sz="1600">
              <a:latin typeface="Chivo"/>
              <a:ea typeface="Chivo"/>
              <a:cs typeface="Chivo"/>
              <a:sym typeface="Chivo"/>
            </a:endParaRPr>
          </a:p>
        </p:txBody>
      </p:sp>
      <p:sp>
        <p:nvSpPr>
          <p:cNvPr id="674" name="Google Shape;674;p93"/>
          <p:cNvSpPr/>
          <p:nvPr/>
        </p:nvSpPr>
        <p:spPr>
          <a:xfrm flipH="1">
            <a:off x="4092213" y="2655850"/>
            <a:ext cx="4294200" cy="22062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It seeks to support children who are experiencing domestic abuse by identifying children in need of support and ensuring that immediate, appropriate support is put in place in a timely manner.</a:t>
            </a:r>
            <a:endParaRPr sz="2200">
              <a:latin typeface="Chivo"/>
              <a:ea typeface="Chivo"/>
              <a:cs typeface="Chivo"/>
              <a:sym typeface="Chivo"/>
            </a:endParaRPr>
          </a:p>
        </p:txBody>
      </p:sp>
      <p:sp>
        <p:nvSpPr>
          <p:cNvPr id="675" name="Google Shape;675;p93"/>
          <p:cNvSpPr/>
          <p:nvPr/>
        </p:nvSpPr>
        <p:spPr>
          <a:xfrm flipH="1">
            <a:off x="4092213" y="2655838"/>
            <a:ext cx="4294200" cy="22062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If the DSL team shares a notification with you, it is strictly confidential. Your role is to provide a supportive environment, avoid questioning the child about the incident, and monitor</a:t>
            </a:r>
            <a:br>
              <a:rPr lang="en-GB">
                <a:latin typeface="Chivo"/>
                <a:ea typeface="Chivo"/>
                <a:cs typeface="Chivo"/>
                <a:sym typeface="Chivo"/>
              </a:rPr>
            </a:br>
            <a:r>
              <a:rPr lang="en-GB">
                <a:latin typeface="Chivo"/>
                <a:ea typeface="Chivo"/>
                <a:cs typeface="Chivo"/>
                <a:sym typeface="Chivo"/>
              </a:rPr>
              <a:t>their presentation.</a:t>
            </a:r>
            <a:endParaRPr sz="2200">
              <a:latin typeface="Chivo"/>
              <a:ea typeface="Chivo"/>
              <a:cs typeface="Chivo"/>
              <a:sym typeface="Chivo"/>
            </a:endParaRPr>
          </a:p>
        </p:txBody>
      </p:sp>
      <p:grpSp>
        <p:nvGrpSpPr>
          <p:cNvPr id="676" name="Google Shape;676;p93"/>
          <p:cNvGrpSpPr/>
          <p:nvPr/>
        </p:nvGrpSpPr>
        <p:grpSpPr>
          <a:xfrm>
            <a:off x="4115837" y="352725"/>
            <a:ext cx="4294200" cy="2374500"/>
            <a:chOff x="4115837" y="352725"/>
            <a:chExt cx="4294200" cy="2374500"/>
          </a:xfrm>
        </p:grpSpPr>
        <p:sp>
          <p:nvSpPr>
            <p:cNvPr id="677" name="Google Shape;677;p93"/>
            <p:cNvSpPr/>
            <p:nvPr/>
          </p:nvSpPr>
          <p:spPr>
            <a:xfrm flipH="1">
              <a:off x="4115837" y="352725"/>
              <a:ext cx="4294200" cy="1950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b="1">
                  <a:latin typeface="Chivo"/>
                  <a:ea typeface="Chivo"/>
                  <a:cs typeface="Chivo"/>
                  <a:sym typeface="Chivo"/>
                </a:rPr>
                <a:t>What is it?</a:t>
              </a:r>
              <a:endParaRPr b="1">
                <a:solidFill>
                  <a:schemeClr val="dk2"/>
                </a:solidFill>
                <a:latin typeface="Chivo"/>
                <a:ea typeface="Chivo"/>
                <a:cs typeface="Chivo"/>
                <a:sym typeface="Chivo"/>
              </a:endParaRPr>
            </a:p>
          </p:txBody>
        </p:sp>
        <p:cxnSp>
          <p:nvCxnSpPr>
            <p:cNvPr id="678" name="Google Shape;678;p93"/>
            <p:cNvCxnSpPr/>
            <p:nvPr/>
          </p:nvCxnSpPr>
          <p:spPr>
            <a:xfrm>
              <a:off x="6262928" y="2303025"/>
              <a:ext cx="0" cy="424200"/>
            </a:xfrm>
            <a:prstGeom prst="straightConnector1">
              <a:avLst/>
            </a:prstGeom>
            <a:noFill/>
            <a:ln w="28575" cap="flat" cmpd="sng">
              <a:solidFill>
                <a:schemeClr val="dk2"/>
              </a:solidFill>
              <a:prstDash val="solid"/>
              <a:round/>
              <a:headEnd type="none" w="med" len="med"/>
              <a:tailEnd type="triangle" w="med" len="med"/>
            </a:ln>
          </p:spPr>
        </p:cxnSp>
      </p:grpSp>
      <p:grpSp>
        <p:nvGrpSpPr>
          <p:cNvPr id="679" name="Google Shape;679;p93"/>
          <p:cNvGrpSpPr/>
          <p:nvPr/>
        </p:nvGrpSpPr>
        <p:grpSpPr>
          <a:xfrm>
            <a:off x="4115828" y="352736"/>
            <a:ext cx="4294200" cy="2374489"/>
            <a:chOff x="-437822" y="-803364"/>
            <a:chExt cx="4294200" cy="2374489"/>
          </a:xfrm>
        </p:grpSpPr>
        <p:sp>
          <p:nvSpPr>
            <p:cNvPr id="680" name="Google Shape;680;p93"/>
            <p:cNvSpPr/>
            <p:nvPr/>
          </p:nvSpPr>
          <p:spPr>
            <a:xfrm flipH="1">
              <a:off x="-437822" y="-803364"/>
              <a:ext cx="4294200" cy="1950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b="1">
                  <a:latin typeface="Chivo"/>
                  <a:ea typeface="Chivo"/>
                  <a:cs typeface="Chivo"/>
                  <a:sym typeface="Chivo"/>
                </a:rPr>
                <a:t>Why do we</a:t>
              </a:r>
              <a:br>
                <a:rPr lang="en-GB" b="1">
                  <a:latin typeface="Chivo"/>
                  <a:ea typeface="Chivo"/>
                  <a:cs typeface="Chivo"/>
                  <a:sym typeface="Chivo"/>
                </a:rPr>
              </a:br>
              <a:r>
                <a:rPr lang="en-GB" b="1">
                  <a:latin typeface="Chivo"/>
                  <a:ea typeface="Chivo"/>
                  <a:cs typeface="Chivo"/>
                  <a:sym typeface="Chivo"/>
                </a:rPr>
                <a:t>receive it?</a:t>
              </a:r>
              <a:endParaRPr sz="1700" b="1">
                <a:solidFill>
                  <a:schemeClr val="dk2"/>
                </a:solidFill>
                <a:latin typeface="Chivo"/>
                <a:ea typeface="Chivo"/>
                <a:cs typeface="Chivo"/>
                <a:sym typeface="Chivo"/>
              </a:endParaRPr>
            </a:p>
          </p:txBody>
        </p:sp>
        <p:cxnSp>
          <p:nvCxnSpPr>
            <p:cNvPr id="681" name="Google Shape;681;p93"/>
            <p:cNvCxnSpPr/>
            <p:nvPr/>
          </p:nvCxnSpPr>
          <p:spPr>
            <a:xfrm>
              <a:off x="1709278" y="1146925"/>
              <a:ext cx="0" cy="424200"/>
            </a:xfrm>
            <a:prstGeom prst="straightConnector1">
              <a:avLst/>
            </a:prstGeom>
            <a:noFill/>
            <a:ln w="28575" cap="flat" cmpd="sng">
              <a:solidFill>
                <a:schemeClr val="dk2"/>
              </a:solidFill>
              <a:prstDash val="solid"/>
              <a:round/>
              <a:headEnd type="none" w="med" len="med"/>
              <a:tailEnd type="triangle" w="med" len="med"/>
            </a:ln>
          </p:spPr>
        </p:cxnSp>
      </p:grpSp>
      <p:pic>
        <p:nvPicPr>
          <p:cNvPr id="682" name="Google Shape;682;p93"/>
          <p:cNvPicPr preferRelativeResize="0"/>
          <p:nvPr/>
        </p:nvPicPr>
        <p:blipFill>
          <a:blip r:embed="rId3">
            <a:alphaModFix/>
          </a:blip>
          <a:stretch>
            <a:fillRect/>
          </a:stretch>
        </p:blipFill>
        <p:spPr>
          <a:xfrm>
            <a:off x="726200" y="2043637"/>
            <a:ext cx="2799800" cy="1056225"/>
          </a:xfrm>
          <a:prstGeom prst="rect">
            <a:avLst/>
          </a:prstGeom>
          <a:noFill/>
          <a:ln>
            <a:noFill/>
          </a:ln>
        </p:spPr>
      </p:pic>
      <p:grpSp>
        <p:nvGrpSpPr>
          <p:cNvPr id="683" name="Google Shape;683;p93"/>
          <p:cNvGrpSpPr/>
          <p:nvPr/>
        </p:nvGrpSpPr>
        <p:grpSpPr>
          <a:xfrm>
            <a:off x="4115828" y="352725"/>
            <a:ext cx="4294200" cy="2374500"/>
            <a:chOff x="-516622" y="1957125"/>
            <a:chExt cx="4294200" cy="2374500"/>
          </a:xfrm>
        </p:grpSpPr>
        <p:pic>
          <p:nvPicPr>
            <p:cNvPr id="684" name="Google Shape;684;p93"/>
            <p:cNvPicPr preferRelativeResize="0"/>
            <p:nvPr/>
          </p:nvPicPr>
          <p:blipFill>
            <a:blip r:embed="rId3">
              <a:alphaModFix/>
            </a:blip>
            <a:stretch>
              <a:fillRect/>
            </a:stretch>
          </p:blipFill>
          <p:spPr>
            <a:xfrm>
              <a:off x="757575" y="2017625"/>
              <a:ext cx="2799800" cy="1056225"/>
            </a:xfrm>
            <a:prstGeom prst="rect">
              <a:avLst/>
            </a:prstGeom>
            <a:noFill/>
            <a:ln>
              <a:noFill/>
            </a:ln>
          </p:spPr>
        </p:pic>
        <p:sp>
          <p:nvSpPr>
            <p:cNvPr id="685" name="Google Shape;685;p93"/>
            <p:cNvSpPr/>
            <p:nvPr/>
          </p:nvSpPr>
          <p:spPr>
            <a:xfrm flipH="1">
              <a:off x="-516622" y="1957125"/>
              <a:ext cx="4294200" cy="1950300"/>
            </a:xfrm>
            <a:prstGeom prst="round1Rect">
              <a:avLst>
                <a:gd name="adj" fmla="val 16667"/>
              </a:avLst>
            </a:prstGeom>
            <a:solidFill>
              <a:schemeClr val="lt1"/>
            </a:solidFill>
            <a:ln w="38100" cap="flat" cmpd="sng">
              <a:solidFill>
                <a:srgbClr val="7396F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b="1">
                  <a:latin typeface="Chivo"/>
                  <a:ea typeface="Chivo"/>
                  <a:cs typeface="Chivo"/>
                  <a:sym typeface="Chivo"/>
                </a:rPr>
                <a:t>What is our responsibility?</a:t>
              </a:r>
              <a:endParaRPr sz="2000" b="1">
                <a:solidFill>
                  <a:schemeClr val="dk2"/>
                </a:solidFill>
                <a:latin typeface="Chivo"/>
                <a:ea typeface="Chivo"/>
                <a:cs typeface="Chivo"/>
                <a:sym typeface="Chivo"/>
              </a:endParaRPr>
            </a:p>
          </p:txBody>
        </p:sp>
        <p:cxnSp>
          <p:nvCxnSpPr>
            <p:cNvPr id="686" name="Google Shape;686;p93"/>
            <p:cNvCxnSpPr/>
            <p:nvPr/>
          </p:nvCxnSpPr>
          <p:spPr>
            <a:xfrm>
              <a:off x="1633603" y="3907425"/>
              <a:ext cx="0" cy="424200"/>
            </a:xfrm>
            <a:prstGeom prst="straightConnector1">
              <a:avLst/>
            </a:prstGeom>
            <a:noFill/>
            <a:ln w="28575" cap="flat" cmpd="sng">
              <a:solidFill>
                <a:schemeClr val="dk2"/>
              </a:solidFill>
              <a:prstDash val="solid"/>
              <a:round/>
              <a:headEnd type="none" w="med" len="med"/>
              <a:tailEnd type="triangle" w="med" len="med"/>
            </a:ln>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676"/>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673"/>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67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67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674"/>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6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94"/>
          <p:cNvSpPr txBox="1">
            <a:spLocks noGrp="1"/>
          </p:cNvSpPr>
          <p:nvPr>
            <p:ph type="title" idx="4294967295"/>
          </p:nvPr>
        </p:nvSpPr>
        <p:spPr>
          <a:xfrm>
            <a:off x="270000" y="270000"/>
            <a:ext cx="81501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How can we support a child who is being exposed to domestic abuse?</a:t>
            </a:r>
            <a:endParaRPr/>
          </a:p>
        </p:txBody>
      </p:sp>
      <p:grpSp>
        <p:nvGrpSpPr>
          <p:cNvPr id="692" name="Google Shape;692;p94"/>
          <p:cNvGrpSpPr/>
          <p:nvPr/>
        </p:nvGrpSpPr>
        <p:grpSpPr>
          <a:xfrm>
            <a:off x="310525" y="1556050"/>
            <a:ext cx="4147200" cy="1549500"/>
            <a:chOff x="310525" y="1556050"/>
            <a:chExt cx="4147200" cy="1549500"/>
          </a:xfrm>
        </p:grpSpPr>
        <p:sp>
          <p:nvSpPr>
            <p:cNvPr id="693" name="Google Shape;693;p94"/>
            <p:cNvSpPr/>
            <p:nvPr/>
          </p:nvSpPr>
          <p:spPr>
            <a:xfrm flipH="1">
              <a:off x="310525"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Stay alert and use professional curiosity</a:t>
              </a:r>
              <a:endParaRPr sz="15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Children often do not recognise controlling or</a:t>
              </a:r>
              <a:br>
                <a:rPr lang="en-GB" sz="1100">
                  <a:latin typeface="Chivo"/>
                  <a:ea typeface="Chivo"/>
                  <a:cs typeface="Chivo"/>
                  <a:sym typeface="Chivo"/>
                </a:rPr>
              </a:br>
              <a:r>
                <a:rPr lang="en-GB" sz="1100">
                  <a:latin typeface="Chivo"/>
                  <a:ea typeface="Chivo"/>
                  <a:cs typeface="Chivo"/>
                  <a:sym typeface="Chivo"/>
                </a:rPr>
                <a:t>violent households as "abuse" because it is</a:t>
              </a:r>
              <a:br>
                <a:rPr lang="en-GB" sz="1100">
                  <a:latin typeface="Chivo"/>
                  <a:ea typeface="Chivo"/>
                  <a:cs typeface="Chivo"/>
                  <a:sym typeface="Chivo"/>
                </a:rPr>
              </a:br>
              <a:r>
                <a:rPr lang="en-GB" sz="1100">
                  <a:latin typeface="Chivo"/>
                  <a:ea typeface="Chivo"/>
                  <a:cs typeface="Chivo"/>
                  <a:sym typeface="Chivo"/>
                </a:rPr>
                <a:t>their normal. Use professional curiosity</a:t>
              </a:r>
              <a:br>
                <a:rPr lang="en-GB" sz="1100">
                  <a:latin typeface="Chivo"/>
                  <a:ea typeface="Chivo"/>
                  <a:cs typeface="Chivo"/>
                  <a:sym typeface="Chivo"/>
                </a:rPr>
              </a:br>
              <a:r>
                <a:rPr lang="en-GB" sz="1100">
                  <a:latin typeface="Chivo"/>
                  <a:ea typeface="Chivo"/>
                  <a:cs typeface="Chivo"/>
                  <a:sym typeface="Chivo"/>
                </a:rPr>
                <a:t>to read between the lines of subtle</a:t>
              </a:r>
              <a:br>
                <a:rPr lang="en-GB" sz="1100">
                  <a:latin typeface="Chivo"/>
                  <a:ea typeface="Chivo"/>
                  <a:cs typeface="Chivo"/>
                  <a:sym typeface="Chivo"/>
                </a:rPr>
              </a:br>
              <a:r>
                <a:rPr lang="en-GB" sz="1100">
                  <a:latin typeface="Chivo"/>
                  <a:ea typeface="Chivo"/>
                  <a:cs typeface="Chivo"/>
                  <a:sym typeface="Chivo"/>
                </a:rPr>
                <a:t>behaviour changes.</a:t>
              </a:r>
              <a:endParaRPr sz="1100">
                <a:latin typeface="Chivo"/>
                <a:ea typeface="Chivo"/>
                <a:cs typeface="Chivo"/>
                <a:sym typeface="Chivo"/>
              </a:endParaRPr>
            </a:p>
          </p:txBody>
        </p:sp>
        <p:pic>
          <p:nvPicPr>
            <p:cNvPr id="694" name="Google Shape;694;p94" title="Alert.png"/>
            <p:cNvPicPr preferRelativeResize="0"/>
            <p:nvPr/>
          </p:nvPicPr>
          <p:blipFill rotWithShape="1">
            <a:blip r:embed="rId3">
              <a:alphaModFix/>
            </a:blip>
            <a:srcRect l="23647" t="16416"/>
            <a:stretch/>
          </p:blipFill>
          <p:spPr>
            <a:xfrm>
              <a:off x="3403071" y="1980275"/>
              <a:ext cx="936256" cy="791024"/>
            </a:xfrm>
            <a:prstGeom prst="rect">
              <a:avLst/>
            </a:prstGeom>
            <a:noFill/>
            <a:ln>
              <a:noFill/>
            </a:ln>
          </p:spPr>
        </p:pic>
      </p:grpSp>
      <p:grpSp>
        <p:nvGrpSpPr>
          <p:cNvPr id="695" name="Google Shape;695;p94"/>
          <p:cNvGrpSpPr/>
          <p:nvPr/>
        </p:nvGrpSpPr>
        <p:grpSpPr>
          <a:xfrm>
            <a:off x="4686250" y="1556050"/>
            <a:ext cx="4147200" cy="1549500"/>
            <a:chOff x="4686250" y="1556050"/>
            <a:chExt cx="4147200" cy="1549500"/>
          </a:xfrm>
        </p:grpSpPr>
        <p:sp>
          <p:nvSpPr>
            <p:cNvPr id="696" name="Google Shape;696;p94"/>
            <p:cNvSpPr/>
            <p:nvPr/>
          </p:nvSpPr>
          <p:spPr>
            <a:xfrm flipH="1">
              <a:off x="4686250"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Explain healthy relationships</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Teaching children and young people</a:t>
              </a:r>
              <a:br>
                <a:rPr lang="en-GB" sz="1100">
                  <a:latin typeface="Chivo"/>
                  <a:ea typeface="Chivo"/>
                  <a:cs typeface="Chivo"/>
                  <a:sym typeface="Chivo"/>
                </a:rPr>
              </a:br>
              <a:r>
                <a:rPr lang="en-GB" sz="1100">
                  <a:latin typeface="Chivo"/>
                  <a:ea typeface="Chivo"/>
                  <a:cs typeface="Chivo"/>
                  <a:sym typeface="Chivo"/>
                </a:rPr>
                <a:t>what a healthy relationship looks like</a:t>
              </a:r>
              <a:br>
                <a:rPr lang="en-GB" sz="1100">
                  <a:latin typeface="Chivo"/>
                  <a:ea typeface="Chivo"/>
                  <a:cs typeface="Chivo"/>
                  <a:sym typeface="Chivo"/>
                </a:rPr>
              </a:br>
              <a:r>
                <a:rPr lang="en-GB" sz="1100">
                  <a:latin typeface="Chivo"/>
                  <a:ea typeface="Chivo"/>
                  <a:cs typeface="Chivo"/>
                  <a:sym typeface="Chivo"/>
                </a:rPr>
                <a:t>will help them to recognise signs of</a:t>
              </a:r>
              <a:br>
                <a:rPr lang="en-GB" sz="1100">
                  <a:latin typeface="Chivo"/>
                  <a:ea typeface="Chivo"/>
                  <a:cs typeface="Chivo"/>
                  <a:sym typeface="Chivo"/>
                </a:rPr>
              </a:br>
              <a:r>
                <a:rPr lang="en-GB" sz="1100">
                  <a:latin typeface="Chivo"/>
                  <a:ea typeface="Chivo"/>
                  <a:cs typeface="Chivo"/>
                  <a:sym typeface="Chivo"/>
                </a:rPr>
                <a:t>abuse in their own relationships.</a:t>
              </a:r>
              <a:endParaRPr sz="1100">
                <a:latin typeface="Chivo"/>
                <a:ea typeface="Chivo"/>
                <a:cs typeface="Chivo"/>
                <a:sym typeface="Chivo"/>
              </a:endParaRPr>
            </a:p>
          </p:txBody>
        </p:sp>
        <p:pic>
          <p:nvPicPr>
            <p:cNvPr id="697" name="Google Shape;697;p94"/>
            <p:cNvPicPr preferRelativeResize="0"/>
            <p:nvPr/>
          </p:nvPicPr>
          <p:blipFill>
            <a:blip r:embed="rId4">
              <a:alphaModFix/>
            </a:blip>
            <a:stretch>
              <a:fillRect/>
            </a:stretch>
          </p:blipFill>
          <p:spPr>
            <a:xfrm>
              <a:off x="7643000" y="1890294"/>
              <a:ext cx="1003900" cy="881018"/>
            </a:xfrm>
            <a:prstGeom prst="rect">
              <a:avLst/>
            </a:prstGeom>
            <a:noFill/>
            <a:ln>
              <a:noFill/>
            </a:ln>
          </p:spPr>
        </p:pic>
      </p:grpSp>
      <p:grpSp>
        <p:nvGrpSpPr>
          <p:cNvPr id="698" name="Google Shape;698;p94"/>
          <p:cNvGrpSpPr/>
          <p:nvPr/>
        </p:nvGrpSpPr>
        <p:grpSpPr>
          <a:xfrm>
            <a:off x="310575" y="3324000"/>
            <a:ext cx="4147200" cy="1549500"/>
            <a:chOff x="310575" y="3324000"/>
            <a:chExt cx="4147200" cy="1549500"/>
          </a:xfrm>
        </p:grpSpPr>
        <p:sp>
          <p:nvSpPr>
            <p:cNvPr id="699" name="Google Shape;699;p94"/>
            <p:cNvSpPr/>
            <p:nvPr/>
          </p:nvSpPr>
          <p:spPr>
            <a:xfrm flipH="1">
              <a:off x="31057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Maintain an ongoing, trusted relationship</a:t>
              </a:r>
              <a:endParaRPr sz="12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If a child discloses domestic abuse,</a:t>
              </a:r>
              <a:br>
                <a:rPr lang="en-GB" sz="1100">
                  <a:latin typeface="Chivo"/>
                  <a:ea typeface="Chivo"/>
                  <a:cs typeface="Chivo"/>
                  <a:sym typeface="Chivo"/>
                </a:rPr>
              </a:br>
              <a:r>
                <a:rPr lang="en-GB" sz="1100">
                  <a:latin typeface="Chivo"/>
                  <a:ea typeface="Chivo"/>
                  <a:cs typeface="Chivo"/>
                  <a:sym typeface="Chivo"/>
                </a:rPr>
                <a:t>ensure you maintain open,  non-judgmental communication. Never use victim-blaming</a:t>
              </a:r>
              <a:br>
                <a:rPr lang="en-GB" sz="1100">
                  <a:latin typeface="Chivo"/>
                  <a:ea typeface="Chivo"/>
                  <a:cs typeface="Chivo"/>
                  <a:sym typeface="Chivo"/>
                </a:rPr>
              </a:br>
              <a:r>
                <a:rPr lang="en-GB" sz="1100">
                  <a:latin typeface="Chivo"/>
                  <a:ea typeface="Chivo"/>
                  <a:cs typeface="Chivo"/>
                  <a:sym typeface="Chivo"/>
                </a:rPr>
                <a:t>language.</a:t>
              </a:r>
              <a:endParaRPr sz="1200">
                <a:latin typeface="Chivo"/>
                <a:ea typeface="Chivo"/>
                <a:cs typeface="Chivo"/>
                <a:sym typeface="Chivo"/>
              </a:endParaRPr>
            </a:p>
          </p:txBody>
        </p:sp>
        <p:pic>
          <p:nvPicPr>
            <p:cNvPr id="700" name="Google Shape;700;p94"/>
            <p:cNvPicPr preferRelativeResize="0"/>
            <p:nvPr/>
          </p:nvPicPr>
          <p:blipFill>
            <a:blip r:embed="rId5">
              <a:alphaModFix/>
            </a:blip>
            <a:stretch>
              <a:fillRect/>
            </a:stretch>
          </p:blipFill>
          <p:spPr>
            <a:xfrm>
              <a:off x="3517235" y="3674663"/>
              <a:ext cx="822088" cy="848174"/>
            </a:xfrm>
            <a:prstGeom prst="rect">
              <a:avLst/>
            </a:prstGeom>
            <a:noFill/>
            <a:ln>
              <a:noFill/>
            </a:ln>
          </p:spPr>
        </p:pic>
      </p:grpSp>
      <p:grpSp>
        <p:nvGrpSpPr>
          <p:cNvPr id="701" name="Google Shape;701;p94"/>
          <p:cNvGrpSpPr/>
          <p:nvPr/>
        </p:nvGrpSpPr>
        <p:grpSpPr>
          <a:xfrm>
            <a:off x="4686225" y="3324000"/>
            <a:ext cx="4147200" cy="1549500"/>
            <a:chOff x="4686225" y="3324000"/>
            <a:chExt cx="4147200" cy="1549500"/>
          </a:xfrm>
        </p:grpSpPr>
        <p:sp>
          <p:nvSpPr>
            <p:cNvPr id="702" name="Google Shape;702;p94"/>
            <p:cNvSpPr/>
            <p:nvPr/>
          </p:nvSpPr>
          <p:spPr>
            <a:xfrm flipH="1">
              <a:off x="468622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1000"/>
                </a:spcBef>
                <a:spcAft>
                  <a:spcPts val="0"/>
                </a:spcAft>
                <a:buNone/>
              </a:pPr>
              <a:r>
                <a:rPr lang="en-GB" sz="1200" b="1">
                  <a:latin typeface="Chivo"/>
                  <a:ea typeface="Chivo"/>
                  <a:cs typeface="Chivo"/>
                  <a:sym typeface="Chivo"/>
                </a:rPr>
                <a:t>Support Operation Encompass </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When information is shared with you,</a:t>
              </a:r>
              <a:br>
                <a:rPr lang="en-GB" sz="1100">
                  <a:latin typeface="Chivo"/>
                  <a:ea typeface="Chivo"/>
                  <a:cs typeface="Chivo"/>
                  <a:sym typeface="Chivo"/>
                </a:rPr>
              </a:br>
              <a:r>
                <a:rPr lang="en-GB" sz="1100">
                  <a:latin typeface="Chivo"/>
                  <a:ea typeface="Chivo"/>
                  <a:cs typeface="Chivo"/>
                  <a:sym typeface="Chivo"/>
                </a:rPr>
                <a:t>ensure you provide appropriate support</a:t>
              </a:r>
              <a:br>
                <a:rPr lang="en-GB" sz="1100">
                  <a:latin typeface="Chivo"/>
                  <a:ea typeface="Chivo"/>
                  <a:cs typeface="Chivo"/>
                  <a:sym typeface="Chivo"/>
                </a:rPr>
              </a:br>
              <a:r>
                <a:rPr lang="en-GB" sz="1100">
                  <a:latin typeface="Chivo"/>
                  <a:ea typeface="Chivo"/>
                  <a:cs typeface="Chivo"/>
                  <a:sym typeface="Chivo"/>
                </a:rPr>
                <a:t>in the classroom and stay alert to the child's behaviour.</a:t>
              </a:r>
              <a:endParaRPr sz="1200">
                <a:latin typeface="Chivo"/>
                <a:ea typeface="Chivo"/>
                <a:cs typeface="Chivo"/>
                <a:sym typeface="Chivo"/>
              </a:endParaRPr>
            </a:p>
          </p:txBody>
        </p:sp>
        <p:pic>
          <p:nvPicPr>
            <p:cNvPr id="703" name="Google Shape;703;p94" title="Asset 19.png"/>
            <p:cNvPicPr preferRelativeResize="0"/>
            <p:nvPr/>
          </p:nvPicPr>
          <p:blipFill rotWithShape="1">
            <a:blip r:embed="rId6">
              <a:alphaModFix/>
            </a:blip>
            <a:srcRect b="28531"/>
            <a:stretch/>
          </p:blipFill>
          <p:spPr>
            <a:xfrm>
              <a:off x="7824813" y="3544950"/>
              <a:ext cx="822100" cy="791026"/>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95"/>
          <p:cNvSpPr txBox="1"/>
          <p:nvPr/>
        </p:nvSpPr>
        <p:spPr>
          <a:xfrm>
            <a:off x="3765350" y="1564325"/>
            <a:ext cx="5054700" cy="276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r>
              <a:rPr lang="en-GB" dirty="0">
                <a:latin typeface="Chivo"/>
                <a:ea typeface="Chivo"/>
                <a:cs typeface="Chivo"/>
                <a:sym typeface="Chivo"/>
              </a:rPr>
              <a:t>KCSIE suggests that schools should generally take a cautious and individualised approach to supporting children who are questioning their gender. The guidance also states:</a:t>
            </a:r>
            <a:endParaRPr dirty="0">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dirty="0">
                <a:latin typeface="Chivo"/>
                <a:ea typeface="Chivo"/>
                <a:cs typeface="Chivo"/>
                <a:sym typeface="Chivo"/>
              </a:rPr>
              <a:t>Schools should not initiate any action regarding social transition.</a:t>
            </a:r>
            <a:endParaRPr dirty="0">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Chivo"/>
              <a:buChar char="●"/>
            </a:pPr>
            <a:r>
              <a:rPr lang="en-GB" dirty="0">
                <a:latin typeface="Chivo"/>
                <a:ea typeface="Chivo"/>
                <a:cs typeface="Chivo"/>
                <a:sym typeface="Chivo"/>
              </a:rPr>
              <a:t>Parents or carers should usually be involved.</a:t>
            </a:r>
            <a:endParaRPr dirty="0">
              <a:latin typeface="Chivo"/>
              <a:ea typeface="Chivo"/>
              <a:cs typeface="Chivo"/>
              <a:sym typeface="Chivo"/>
            </a:endParaRPr>
          </a:p>
          <a:p>
            <a:pPr marL="457200" lvl="0" indent="-317500" algn="l" rtl="0">
              <a:lnSpc>
                <a:spcPct val="115000"/>
              </a:lnSpc>
              <a:spcBef>
                <a:spcPts val="1000"/>
              </a:spcBef>
              <a:spcAft>
                <a:spcPts val="0"/>
              </a:spcAft>
              <a:buClr>
                <a:schemeClr val="dk1"/>
              </a:buClr>
              <a:buSzPts val="1400"/>
              <a:buFont typeface="Chivo"/>
              <a:buChar char="●"/>
            </a:pPr>
            <a:r>
              <a:rPr lang="en-GB" dirty="0">
                <a:latin typeface="Chivo"/>
                <a:ea typeface="Chivo"/>
                <a:cs typeface="Chivo"/>
                <a:sym typeface="Chivo"/>
              </a:rPr>
              <a:t>Schools should focus on safeguarding and wellbeing.</a:t>
            </a:r>
            <a:endParaRPr dirty="0">
              <a:latin typeface="Chivo"/>
              <a:ea typeface="Chivo"/>
              <a:cs typeface="Chivo"/>
              <a:sym typeface="Chivo"/>
            </a:endParaRPr>
          </a:p>
        </p:txBody>
      </p:sp>
      <p:sp>
        <p:nvSpPr>
          <p:cNvPr id="707" name="Google Shape;707;p95"/>
          <p:cNvSpPr txBox="1"/>
          <p:nvPr/>
        </p:nvSpPr>
        <p:spPr>
          <a:xfrm>
            <a:off x="3765350" y="1047100"/>
            <a:ext cx="5054700" cy="3762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None/>
            </a:pPr>
            <a:r>
              <a:rPr lang="en-GB" sz="1500" b="1" dirty="0">
                <a:latin typeface="Chivo"/>
                <a:ea typeface="Chivo"/>
                <a:cs typeface="Chivo"/>
                <a:sym typeface="Chivo"/>
              </a:rPr>
              <a:t>SUPPORTING PUPILS QUESTIONING THEIR GENDER</a:t>
            </a:r>
            <a:endParaRPr sz="1500" dirty="0">
              <a:latin typeface="Chivo SemiBold"/>
              <a:ea typeface="Chivo SemiBold"/>
              <a:cs typeface="Chivo SemiBold"/>
              <a:sym typeface="Chivo SemiBold"/>
            </a:endParaRPr>
          </a:p>
        </p:txBody>
      </p:sp>
      <p:pic>
        <p:nvPicPr>
          <p:cNvPr id="708" name="Google Shape;708;p95"/>
          <p:cNvPicPr preferRelativeResize="0"/>
          <p:nvPr/>
        </p:nvPicPr>
        <p:blipFill>
          <a:blip r:embed="rId3">
            <a:alphaModFix/>
          </a:blip>
          <a:stretch>
            <a:fillRect/>
          </a:stretch>
        </p:blipFill>
        <p:spPr>
          <a:xfrm>
            <a:off x="477868" y="1004525"/>
            <a:ext cx="2728864" cy="3134449"/>
          </a:xfrm>
          <a:prstGeom prst="rect">
            <a:avLst/>
          </a:prstGeom>
          <a:noFill/>
          <a:ln>
            <a:noFill/>
          </a:ln>
        </p:spPr>
      </p:pic>
      <p:sp>
        <p:nvSpPr>
          <p:cNvPr id="709" name="Google Shape;709;p95"/>
          <p:cNvSpPr txBox="1"/>
          <p:nvPr/>
        </p:nvSpPr>
        <p:spPr>
          <a:xfrm>
            <a:off x="3765350" y="1564325"/>
            <a:ext cx="5054700" cy="1391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r>
              <a:rPr lang="en-GB" dirty="0">
                <a:latin typeface="Chivo"/>
                <a:ea typeface="Chivo"/>
                <a:cs typeface="Chivo"/>
                <a:sym typeface="Chivo"/>
              </a:rPr>
              <a:t>Where a child’s wellbeing or safety may be affected, schools should look to secure coordinated support, early help pathways and multi-agency involvement where appropriate, in line with Working Together to Safeguard Children guidelines.</a:t>
            </a:r>
            <a:endParaRPr dirty="0">
              <a:latin typeface="Chivo"/>
              <a:ea typeface="Chivo"/>
              <a:cs typeface="Chivo"/>
              <a:sym typeface="Chiv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
                                            <p:txEl>
                                              <p:pRg st="0" end="0"/>
                                            </p:txEl>
                                          </p:spTgt>
                                        </p:tgtEl>
                                        <p:attrNameLst>
                                          <p:attrName>style.visibility</p:attrName>
                                        </p:attrNameLst>
                                      </p:cBhvr>
                                      <p:to>
                                        <p:strVal val="visible"/>
                                      </p:to>
                                    </p:set>
                                  </p:childTnLst>
                                  <p:subTnLst>
                                    <p:set>
                                      <p:cBhvr override="childStyle">
                                        <p:cTn dur="1" fill="hold" display="0" masterRel="nextClick" afterEffect="1"/>
                                        <p:tgtEl>
                                          <p:spTgt spid="706">
                                            <p:txEl>
                                              <p:pRg st="0" end="0"/>
                                            </p:txEl>
                                          </p:spTgt>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706">
                                            <p:txEl>
                                              <p:pRg st="1" end="1"/>
                                            </p:txEl>
                                          </p:spTgt>
                                        </p:tgtEl>
                                        <p:attrNameLst>
                                          <p:attrName>style.visibility</p:attrName>
                                        </p:attrNameLst>
                                      </p:cBhvr>
                                      <p:to>
                                        <p:strVal val="visible"/>
                                      </p:to>
                                    </p:set>
                                  </p:childTnLst>
                                  <p:subTnLst>
                                    <p:set>
                                      <p:cBhvr override="childStyle">
                                        <p:cTn dur="1" fill="hold" display="0" masterRel="nextClick" afterEffect="1"/>
                                        <p:tgtEl>
                                          <p:spTgt spid="706">
                                            <p:txEl>
                                              <p:pRg st="1" end="1"/>
                                            </p:txEl>
                                          </p:spTgt>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706">
                                            <p:txEl>
                                              <p:pRg st="2" end="2"/>
                                            </p:txEl>
                                          </p:spTgt>
                                        </p:tgtEl>
                                        <p:attrNameLst>
                                          <p:attrName>style.visibility</p:attrName>
                                        </p:attrNameLst>
                                      </p:cBhvr>
                                      <p:to>
                                        <p:strVal val="visible"/>
                                      </p:to>
                                    </p:set>
                                  </p:childTnLst>
                                  <p:subTnLst>
                                    <p:set>
                                      <p:cBhvr override="childStyle">
                                        <p:cTn dur="1" fill="hold" display="0" masterRel="nextClick" afterEffect="1"/>
                                        <p:tgtEl>
                                          <p:spTgt spid="706">
                                            <p:txEl>
                                              <p:pRg st="2" end="2"/>
                                            </p:txEl>
                                          </p:spTgt>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706">
                                            <p:txEl>
                                              <p:pRg st="3" end="3"/>
                                            </p:txEl>
                                          </p:spTgt>
                                        </p:tgtEl>
                                        <p:attrNameLst>
                                          <p:attrName>style.visibility</p:attrName>
                                        </p:attrNameLst>
                                      </p:cBhvr>
                                      <p:to>
                                        <p:strVal val="visible"/>
                                      </p:to>
                                    </p:set>
                                  </p:childTnLst>
                                  <p:subTnLst>
                                    <p:set>
                                      <p:cBhvr override="childStyle">
                                        <p:cTn dur="1" fill="hold" display="0" masterRel="nextClick" afterEffect="1"/>
                                        <p:tgtEl>
                                          <p:spTgt spid="706">
                                            <p:txEl>
                                              <p:pRg st="3" end="3"/>
                                            </p:txEl>
                                          </p:spTgt>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 grpId="0" build="allAtOnce"/>
      <p:bldP spid="70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96"/>
          <p:cNvSpPr txBox="1">
            <a:spLocks noGrp="1"/>
          </p:cNvSpPr>
          <p:nvPr>
            <p:ph type="title" idx="4294967295"/>
          </p:nvPr>
        </p:nvSpPr>
        <p:spPr>
          <a:xfrm>
            <a:off x="270000" y="270000"/>
            <a:ext cx="8355900" cy="1067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Our responsibilities to support pupils questioning their gender</a:t>
            </a:r>
            <a:endParaRPr/>
          </a:p>
        </p:txBody>
      </p:sp>
      <p:grpSp>
        <p:nvGrpSpPr>
          <p:cNvPr id="717" name="Google Shape;717;p96"/>
          <p:cNvGrpSpPr/>
          <p:nvPr/>
        </p:nvGrpSpPr>
        <p:grpSpPr>
          <a:xfrm>
            <a:off x="310525" y="1556050"/>
            <a:ext cx="4147200" cy="1549500"/>
            <a:chOff x="310525" y="1556050"/>
            <a:chExt cx="4147200" cy="1549500"/>
          </a:xfrm>
        </p:grpSpPr>
        <p:sp>
          <p:nvSpPr>
            <p:cNvPr id="718" name="Google Shape;718;p96"/>
            <p:cNvSpPr/>
            <p:nvPr/>
          </p:nvSpPr>
          <p:spPr>
            <a:xfrm flipH="1">
              <a:off x="310525"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Offer strong pastoral care</a:t>
              </a:r>
              <a:endParaRPr sz="16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All children should feel safe, listened to</a:t>
              </a:r>
              <a:br>
                <a:rPr lang="en-GB" sz="1100">
                  <a:latin typeface="Chivo"/>
                  <a:ea typeface="Chivo"/>
                  <a:cs typeface="Chivo"/>
                  <a:sym typeface="Chivo"/>
                </a:rPr>
              </a:br>
              <a:r>
                <a:rPr lang="en-GB" sz="1100">
                  <a:latin typeface="Chivo"/>
                  <a:ea typeface="Chivo"/>
                  <a:cs typeface="Chivo"/>
                  <a:sym typeface="Chivo"/>
                </a:rPr>
                <a:t>and protected from bullying or harassment.</a:t>
              </a:r>
              <a:br>
                <a:rPr lang="en-GB" sz="1100">
                  <a:latin typeface="Chivo"/>
                  <a:ea typeface="Chivo"/>
                  <a:cs typeface="Chivo"/>
                  <a:sym typeface="Chivo"/>
                </a:rPr>
              </a:br>
              <a:r>
                <a:rPr lang="en-GB" sz="1100">
                  <a:latin typeface="Chivo"/>
                  <a:ea typeface="Chivo"/>
                  <a:cs typeface="Chivo"/>
                  <a:sym typeface="Chivo"/>
                </a:rPr>
                <a:t>Take a cautious, safeguarding-led and</a:t>
              </a:r>
              <a:br>
                <a:rPr lang="en-GB" sz="1100">
                  <a:latin typeface="Chivo"/>
                  <a:ea typeface="Chivo"/>
                  <a:cs typeface="Chivo"/>
                  <a:sym typeface="Chivo"/>
                </a:rPr>
              </a:br>
              <a:r>
                <a:rPr lang="en-GB" sz="1100">
                  <a:latin typeface="Chivo"/>
                  <a:ea typeface="Chivo"/>
                  <a:cs typeface="Chivo"/>
                  <a:sym typeface="Chivo"/>
                </a:rPr>
                <a:t>case-by-case approach.</a:t>
              </a:r>
              <a:endParaRPr sz="1100">
                <a:latin typeface="Chivo"/>
                <a:ea typeface="Chivo"/>
                <a:cs typeface="Chivo"/>
                <a:sym typeface="Chivo"/>
              </a:endParaRPr>
            </a:p>
          </p:txBody>
        </p:sp>
        <p:pic>
          <p:nvPicPr>
            <p:cNvPr id="719" name="Google Shape;719;p96" title="24-SFGOV-v1_KeyConceptsIcons_01_A Safeguarding Lead.png"/>
            <p:cNvPicPr preferRelativeResize="0"/>
            <p:nvPr/>
          </p:nvPicPr>
          <p:blipFill>
            <a:blip r:embed="rId3">
              <a:alphaModFix/>
            </a:blip>
            <a:stretch>
              <a:fillRect/>
            </a:stretch>
          </p:blipFill>
          <p:spPr>
            <a:xfrm>
              <a:off x="3438696" y="1778351"/>
              <a:ext cx="896101" cy="1104901"/>
            </a:xfrm>
            <a:prstGeom prst="rect">
              <a:avLst/>
            </a:prstGeom>
            <a:noFill/>
            <a:ln>
              <a:noFill/>
            </a:ln>
          </p:spPr>
        </p:pic>
      </p:grpSp>
      <p:grpSp>
        <p:nvGrpSpPr>
          <p:cNvPr id="720" name="Google Shape;720;p96"/>
          <p:cNvGrpSpPr/>
          <p:nvPr/>
        </p:nvGrpSpPr>
        <p:grpSpPr>
          <a:xfrm>
            <a:off x="4686250" y="1556050"/>
            <a:ext cx="4147200" cy="1549500"/>
            <a:chOff x="4686250" y="1556050"/>
            <a:chExt cx="4147200" cy="1549500"/>
          </a:xfrm>
        </p:grpSpPr>
        <p:sp>
          <p:nvSpPr>
            <p:cNvPr id="721" name="Google Shape;721;p96"/>
            <p:cNvSpPr/>
            <p:nvPr/>
          </p:nvSpPr>
          <p:spPr>
            <a:xfrm flipH="1">
              <a:off x="4686250" y="155605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No informal accommodations</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Individual staff members must not</a:t>
              </a:r>
              <a:br>
                <a:rPr lang="en-GB" sz="1100">
                  <a:latin typeface="Chivo"/>
                  <a:ea typeface="Chivo"/>
                  <a:cs typeface="Chivo"/>
                  <a:sym typeface="Chivo"/>
                </a:rPr>
              </a:br>
              <a:r>
                <a:rPr lang="en-GB" sz="1100">
                  <a:latin typeface="Chivo"/>
                  <a:ea typeface="Chivo"/>
                  <a:cs typeface="Chivo"/>
                  <a:sym typeface="Chivo"/>
                </a:rPr>
                <a:t>make ad-hoc or informal adjustments</a:t>
              </a:r>
              <a:br>
                <a:rPr lang="en-GB" sz="1100">
                  <a:latin typeface="Chivo"/>
                  <a:ea typeface="Chivo"/>
                  <a:cs typeface="Chivo"/>
                  <a:sym typeface="Chivo"/>
                </a:rPr>
              </a:br>
              <a:r>
                <a:rPr lang="en-GB" sz="1100">
                  <a:latin typeface="Chivo"/>
                  <a:ea typeface="Chivo"/>
                  <a:cs typeface="Chivo"/>
                  <a:sym typeface="Chivo"/>
                </a:rPr>
                <a:t>in the classroom.</a:t>
              </a:r>
              <a:endParaRPr sz="1100">
                <a:latin typeface="Chivo"/>
                <a:ea typeface="Chivo"/>
                <a:cs typeface="Chivo"/>
                <a:sym typeface="Chivo"/>
              </a:endParaRPr>
            </a:p>
          </p:txBody>
        </p:sp>
        <p:pic>
          <p:nvPicPr>
            <p:cNvPr id="722" name="Google Shape;722;p96"/>
            <p:cNvPicPr preferRelativeResize="0"/>
            <p:nvPr/>
          </p:nvPicPr>
          <p:blipFill>
            <a:blip r:embed="rId4">
              <a:alphaModFix/>
            </a:blip>
            <a:stretch>
              <a:fillRect/>
            </a:stretch>
          </p:blipFill>
          <p:spPr>
            <a:xfrm>
              <a:off x="7791450" y="1946000"/>
              <a:ext cx="769603" cy="769603"/>
            </a:xfrm>
            <a:prstGeom prst="rect">
              <a:avLst/>
            </a:prstGeom>
            <a:noFill/>
            <a:ln>
              <a:noFill/>
            </a:ln>
          </p:spPr>
        </p:pic>
      </p:grpSp>
      <p:grpSp>
        <p:nvGrpSpPr>
          <p:cNvPr id="723" name="Google Shape;723;p96"/>
          <p:cNvGrpSpPr/>
          <p:nvPr/>
        </p:nvGrpSpPr>
        <p:grpSpPr>
          <a:xfrm>
            <a:off x="310575" y="3324000"/>
            <a:ext cx="4147200" cy="1549500"/>
            <a:chOff x="310575" y="3324000"/>
            <a:chExt cx="4147200" cy="1549500"/>
          </a:xfrm>
        </p:grpSpPr>
        <p:sp>
          <p:nvSpPr>
            <p:cNvPr id="724" name="Google Shape;724;p96"/>
            <p:cNvSpPr/>
            <p:nvPr/>
          </p:nvSpPr>
          <p:spPr>
            <a:xfrm flipH="1">
              <a:off x="31057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Follow the formal process</a:t>
              </a:r>
              <a:endParaRPr sz="1300"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Avoid making immediate decisions in</a:t>
              </a:r>
              <a:br>
                <a:rPr lang="en-GB" sz="1100">
                  <a:latin typeface="Chivo"/>
                  <a:ea typeface="Chivo"/>
                  <a:cs typeface="Chivo"/>
                  <a:sym typeface="Chivo"/>
                </a:rPr>
              </a:br>
              <a:r>
                <a:rPr lang="en-GB" sz="1100">
                  <a:latin typeface="Chivo"/>
                  <a:ea typeface="Chivo"/>
                  <a:cs typeface="Chivo"/>
                  <a:sym typeface="Chivo"/>
                </a:rPr>
                <a:t>response to requests and instead ensure</a:t>
              </a:r>
              <a:br>
                <a:rPr lang="en-GB" sz="1100">
                  <a:latin typeface="Chivo"/>
                  <a:ea typeface="Chivo"/>
                  <a:cs typeface="Chivo"/>
                  <a:sym typeface="Chivo"/>
                </a:rPr>
              </a:br>
              <a:r>
                <a:rPr lang="en-GB" sz="1100">
                  <a:latin typeface="Chivo"/>
                  <a:ea typeface="Chivo"/>
                  <a:cs typeface="Chivo"/>
                  <a:sym typeface="Chivo"/>
                </a:rPr>
                <a:t>that concerns are managed through our</a:t>
              </a:r>
              <a:br>
                <a:rPr lang="en-GB" sz="1100">
                  <a:latin typeface="Chivo"/>
                  <a:ea typeface="Chivo"/>
                  <a:cs typeface="Chivo"/>
                  <a:sym typeface="Chivo"/>
                </a:rPr>
              </a:br>
              <a:r>
                <a:rPr lang="en-GB" sz="1100">
                  <a:latin typeface="Chivo"/>
                  <a:ea typeface="Chivo"/>
                  <a:cs typeface="Chivo"/>
                  <a:sym typeface="Chivo"/>
                </a:rPr>
                <a:t>safeguarding procedures.</a:t>
              </a:r>
              <a:endParaRPr sz="1200">
                <a:latin typeface="Chivo"/>
                <a:ea typeface="Chivo"/>
                <a:cs typeface="Chivo"/>
                <a:sym typeface="Chivo"/>
              </a:endParaRPr>
            </a:p>
          </p:txBody>
        </p:sp>
        <p:pic>
          <p:nvPicPr>
            <p:cNvPr id="725" name="Google Shape;725;p96" title="Safeguarding Policy.png"/>
            <p:cNvPicPr preferRelativeResize="0"/>
            <p:nvPr/>
          </p:nvPicPr>
          <p:blipFill>
            <a:blip r:embed="rId5">
              <a:alphaModFix/>
            </a:blip>
            <a:stretch>
              <a:fillRect/>
            </a:stretch>
          </p:blipFill>
          <p:spPr>
            <a:xfrm>
              <a:off x="3349283" y="3657837"/>
              <a:ext cx="971543" cy="881825"/>
            </a:xfrm>
            <a:prstGeom prst="rect">
              <a:avLst/>
            </a:prstGeom>
            <a:noFill/>
            <a:ln>
              <a:noFill/>
            </a:ln>
          </p:spPr>
        </p:pic>
      </p:grpSp>
      <p:grpSp>
        <p:nvGrpSpPr>
          <p:cNvPr id="726" name="Google Shape;726;p96"/>
          <p:cNvGrpSpPr/>
          <p:nvPr/>
        </p:nvGrpSpPr>
        <p:grpSpPr>
          <a:xfrm>
            <a:off x="4686225" y="3324000"/>
            <a:ext cx="4147200" cy="1549500"/>
            <a:chOff x="4686225" y="3324000"/>
            <a:chExt cx="4147200" cy="1549500"/>
          </a:xfrm>
        </p:grpSpPr>
        <p:sp>
          <p:nvSpPr>
            <p:cNvPr id="727" name="Google Shape;727;p96"/>
            <p:cNvSpPr/>
            <p:nvPr/>
          </p:nvSpPr>
          <p:spPr>
            <a:xfrm flipH="1">
              <a:off x="4686225" y="3324000"/>
              <a:ext cx="4147200" cy="1549500"/>
            </a:xfrm>
            <a:prstGeom prst="round1Rect">
              <a:avLst>
                <a:gd name="adj" fmla="val 16667"/>
              </a:avLst>
            </a:prstGeom>
            <a:solidFill>
              <a:srgbClr val="FCFBF8"/>
            </a:solidFill>
            <a:ln w="28575" cap="flat" cmpd="sng">
              <a:solidFill>
                <a:srgbClr val="7396F7"/>
              </a:solidFill>
              <a:prstDash val="solid"/>
              <a:round/>
              <a:headEnd type="none" w="sm" len="sm"/>
              <a:tailEnd type="none" w="sm" len="sm"/>
            </a:ln>
            <a:effectLst>
              <a:outerShdw dist="76200" dir="2760000" algn="bl" rotWithShape="0">
                <a:srgbClr val="000000">
                  <a:alpha val="40000"/>
                </a:srgbClr>
              </a:outerShdw>
            </a:effectLst>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a:latin typeface="Chivo"/>
                  <a:ea typeface="Chivo"/>
                  <a:cs typeface="Chivo"/>
                  <a:sym typeface="Chivo"/>
                </a:rPr>
                <a:t>Uphold single-sex spaces</a:t>
              </a:r>
              <a:endParaRPr b="1">
                <a:latin typeface="Chivo"/>
                <a:ea typeface="Chivo"/>
                <a:cs typeface="Chivo"/>
                <a:sym typeface="Chivo"/>
              </a:endParaRPr>
            </a:p>
            <a:p>
              <a:pPr marL="0" lvl="0" indent="0" algn="l" rtl="0">
                <a:lnSpc>
                  <a:spcPct val="115000"/>
                </a:lnSpc>
                <a:spcBef>
                  <a:spcPts val="1000"/>
                </a:spcBef>
                <a:spcAft>
                  <a:spcPts val="0"/>
                </a:spcAft>
                <a:buNone/>
              </a:pPr>
              <a:r>
                <a:rPr lang="en-GB" sz="1100">
                  <a:latin typeface="Chivo"/>
                  <a:ea typeface="Chivo"/>
                  <a:cs typeface="Chivo"/>
                  <a:sym typeface="Chivo"/>
                </a:rPr>
                <a:t>To comply with statutory duties, children</a:t>
              </a:r>
              <a:br>
                <a:rPr lang="en-GB" sz="1100">
                  <a:latin typeface="Chivo"/>
                  <a:ea typeface="Chivo"/>
                  <a:cs typeface="Chivo"/>
                  <a:sym typeface="Chivo"/>
                </a:rPr>
              </a:br>
              <a:r>
                <a:rPr lang="en-GB" sz="1100">
                  <a:latin typeface="Chivo"/>
                  <a:ea typeface="Chivo"/>
                  <a:cs typeface="Chivo"/>
                  <a:sym typeface="Chivo"/>
                </a:rPr>
                <a:t>must not be permitted into toilets, changing</a:t>
              </a:r>
              <a:br>
                <a:rPr lang="en-GB" sz="1100">
                  <a:latin typeface="Chivo"/>
                  <a:ea typeface="Chivo"/>
                  <a:cs typeface="Chivo"/>
                  <a:sym typeface="Chivo"/>
                </a:rPr>
              </a:br>
              <a:r>
                <a:rPr lang="en-GB" sz="1100">
                  <a:latin typeface="Chivo"/>
                  <a:ea typeface="Chivo"/>
                  <a:cs typeface="Chivo"/>
                  <a:sym typeface="Chivo"/>
                </a:rPr>
                <a:t>rooms, or boarding or residential</a:t>
              </a:r>
              <a:br>
                <a:rPr lang="en-GB" sz="1100">
                  <a:latin typeface="Chivo"/>
                  <a:ea typeface="Chivo"/>
                  <a:cs typeface="Chivo"/>
                  <a:sym typeface="Chivo"/>
                </a:rPr>
              </a:br>
              <a:r>
                <a:rPr lang="en-GB" sz="1100">
                  <a:latin typeface="Chivo"/>
                  <a:ea typeface="Chivo"/>
                  <a:cs typeface="Chivo"/>
                  <a:sym typeface="Chivo"/>
                </a:rPr>
                <a:t>accommodation designated for the opposite</a:t>
              </a:r>
              <a:br>
                <a:rPr lang="en-GB" sz="1100">
                  <a:latin typeface="Chivo"/>
                  <a:ea typeface="Chivo"/>
                  <a:cs typeface="Chivo"/>
                  <a:sym typeface="Chivo"/>
                </a:rPr>
              </a:br>
              <a:r>
                <a:rPr lang="en-GB" sz="1100">
                  <a:latin typeface="Chivo"/>
                  <a:ea typeface="Chivo"/>
                  <a:cs typeface="Chivo"/>
                  <a:sym typeface="Chivo"/>
                </a:rPr>
                <a:t>biological sex.</a:t>
              </a:r>
              <a:endParaRPr sz="1200">
                <a:latin typeface="Chivo"/>
                <a:ea typeface="Chivo"/>
                <a:cs typeface="Chivo"/>
                <a:sym typeface="Chivo"/>
              </a:endParaRPr>
            </a:p>
          </p:txBody>
        </p:sp>
        <p:pic>
          <p:nvPicPr>
            <p:cNvPr id="728" name="Google Shape;728;p96"/>
            <p:cNvPicPr preferRelativeResize="0"/>
            <p:nvPr/>
          </p:nvPicPr>
          <p:blipFill>
            <a:blip r:embed="rId6">
              <a:alphaModFix/>
            </a:blip>
            <a:stretch>
              <a:fillRect/>
            </a:stretch>
          </p:blipFill>
          <p:spPr>
            <a:xfrm>
              <a:off x="7988806" y="3657838"/>
              <a:ext cx="572237" cy="881823"/>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732"/>
        <p:cNvGrpSpPr/>
        <p:nvPr/>
      </p:nvGrpSpPr>
      <p:grpSpPr>
        <a:xfrm>
          <a:off x="0" y="0"/>
          <a:ext cx="0" cy="0"/>
          <a:chOff x="0" y="0"/>
          <a:chExt cx="0" cy="0"/>
        </a:xfrm>
      </p:grpSpPr>
      <p:sp>
        <p:nvSpPr>
          <p:cNvPr id="733" name="Google Shape;733;p97"/>
          <p:cNvSpPr txBox="1">
            <a:spLocks noGrp="1"/>
          </p:cNvSpPr>
          <p:nvPr>
            <p:ph type="title" idx="4294967295"/>
          </p:nvPr>
        </p:nvSpPr>
        <p:spPr>
          <a:xfrm>
            <a:off x="270000" y="867900"/>
            <a:ext cx="3868800" cy="3921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Amara, aged 12</a:t>
            </a:r>
            <a:endParaRPr>
              <a:solidFill>
                <a:schemeClr val="dk2"/>
              </a:solidFill>
            </a:endParaRPr>
          </a:p>
          <a:p>
            <a:pPr marL="0" lvl="0" indent="0" algn="l" rtl="0">
              <a:lnSpc>
                <a:spcPct val="115000"/>
              </a:lnSpc>
              <a:spcBef>
                <a:spcPts val="0"/>
              </a:spcBef>
              <a:spcAft>
                <a:spcPts val="0"/>
              </a:spcAft>
              <a:buNone/>
            </a:pPr>
            <a:br>
              <a:rPr lang="en-GB" sz="1200">
                <a:solidFill>
                  <a:srgbClr val="000000"/>
                </a:solidFill>
                <a:latin typeface="Chivo"/>
                <a:ea typeface="Chivo"/>
                <a:cs typeface="Chivo"/>
                <a:sym typeface="Chivo"/>
              </a:rPr>
            </a:br>
            <a:r>
              <a:rPr lang="en-GB" sz="1100">
                <a:solidFill>
                  <a:srgbClr val="000000"/>
                </a:solidFill>
                <a:latin typeface="Chivo"/>
                <a:ea typeface="Chivo"/>
                <a:cs typeface="Chivo"/>
                <a:sym typeface="Chivo"/>
              </a:rPr>
              <a:t>Amara, usually a bright and high-achieving student, has recently become extremely socially isolated. Her school attendance has dropped significantly, and her form tutor has noticed that sometimes she wears oversized, heavy clothing even in warm weather and often refuses to engage in PE.</a:t>
            </a: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r>
              <a:rPr lang="en-GB" sz="1100">
                <a:solidFill>
                  <a:srgbClr val="000000"/>
                </a:solidFill>
                <a:latin typeface="Chivo"/>
                <a:ea typeface="Chivo"/>
                <a:cs typeface="Chivo"/>
                <a:sym typeface="Chivo"/>
              </a:rPr>
              <a:t>During a lesson, Amara becomes visibly overwhelmed by a simple task and runs out of the classroom. Later that afternoon, a classmate privately confides in you. They are terrified because Amara has been posting dark messages on a WhatsApp group, including a message from last night suggesting she "won't be around much longer anyway."</a:t>
            </a: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p:txBody>
      </p:sp>
      <p:sp>
        <p:nvSpPr>
          <p:cNvPr id="734" name="Google Shape;734;p97"/>
          <p:cNvSpPr txBox="1"/>
          <p:nvPr/>
        </p:nvSpPr>
        <p:spPr>
          <a:xfrm>
            <a:off x="270000" y="270000"/>
            <a:ext cx="1264200" cy="400200"/>
          </a:xfrm>
          <a:prstGeom prst="rect">
            <a:avLst/>
          </a:prstGeom>
          <a:solidFill>
            <a:schemeClr val="accent2"/>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 A</a:t>
            </a:r>
            <a:endParaRPr b="1">
              <a:solidFill>
                <a:schemeClr val="dk1"/>
              </a:solidFill>
              <a:latin typeface="Chivo"/>
              <a:ea typeface="Chivo"/>
              <a:cs typeface="Chivo"/>
              <a:sym typeface="Chivo"/>
            </a:endParaRPr>
          </a:p>
        </p:txBody>
      </p:sp>
      <p:pic>
        <p:nvPicPr>
          <p:cNvPr id="735" name="Google Shape;735;p97"/>
          <p:cNvPicPr preferRelativeResize="0"/>
          <p:nvPr/>
        </p:nvPicPr>
        <p:blipFill rotWithShape="1">
          <a:blip r:embed="rId3">
            <a:alphaModFix/>
          </a:blip>
          <a:srcRect l="11615" t="4092" r="19656" b="22053"/>
          <a:stretch/>
        </p:blipFill>
        <p:spPr>
          <a:xfrm>
            <a:off x="4890350" y="0"/>
            <a:ext cx="4253649" cy="51435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739"/>
        <p:cNvGrpSpPr/>
        <p:nvPr/>
      </p:nvGrpSpPr>
      <p:grpSpPr>
        <a:xfrm>
          <a:off x="0" y="0"/>
          <a:ext cx="0" cy="0"/>
          <a:chOff x="0" y="0"/>
          <a:chExt cx="0" cy="0"/>
        </a:xfrm>
      </p:grpSpPr>
      <p:sp>
        <p:nvSpPr>
          <p:cNvPr id="740" name="Google Shape;740;p98"/>
          <p:cNvSpPr txBox="1">
            <a:spLocks noGrp="1"/>
          </p:cNvSpPr>
          <p:nvPr>
            <p:ph type="title" idx="4294967295"/>
          </p:nvPr>
        </p:nvSpPr>
        <p:spPr>
          <a:xfrm>
            <a:off x="270000" y="867900"/>
            <a:ext cx="3868800" cy="4159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Leo, aged 14</a:t>
            </a:r>
            <a:endParaRPr>
              <a:solidFill>
                <a:schemeClr val="dk2"/>
              </a:solidFill>
            </a:endParaRPr>
          </a:p>
          <a:p>
            <a:pPr marL="0" lvl="0" indent="0" algn="l" rtl="0">
              <a:lnSpc>
                <a:spcPct val="115000"/>
              </a:lnSpc>
              <a:spcBef>
                <a:spcPts val="0"/>
              </a:spcBef>
              <a:spcAft>
                <a:spcPts val="0"/>
              </a:spcAft>
              <a:buNone/>
            </a:pPr>
            <a:br>
              <a:rPr lang="en-GB" sz="1200">
                <a:solidFill>
                  <a:srgbClr val="000000"/>
                </a:solidFill>
                <a:latin typeface="Chivo"/>
                <a:ea typeface="Chivo"/>
                <a:cs typeface="Chivo"/>
                <a:sym typeface="Chivo"/>
              </a:rPr>
            </a:br>
            <a:r>
              <a:rPr lang="en-GB" sz="1100">
                <a:solidFill>
                  <a:srgbClr val="000000"/>
                </a:solidFill>
                <a:latin typeface="Chivo"/>
                <a:ea typeface="Chivo"/>
                <a:cs typeface="Chivo"/>
                <a:sym typeface="Chivo"/>
              </a:rPr>
              <a:t>Leo is a popular student whose behaviour has deteriorated over the past few months. He has become increasingly argumentative, particularly with female members of staff. </a:t>
            </a: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r>
              <a:rPr lang="en-GB" sz="1100">
                <a:solidFill>
                  <a:srgbClr val="000000"/>
                </a:solidFill>
                <a:latin typeface="Chivo"/>
                <a:ea typeface="Chivo"/>
                <a:cs typeface="Chivo"/>
                <a:sym typeface="Chivo"/>
              </a:rPr>
              <a:t>During a recent class discussion, Leo loudly challenged a female teacher’s authority, dismissing her views and repeating controversial rhetoric he claimed to have learned online about "alpha males."</a:t>
            </a: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endParaRPr sz="1100">
              <a:solidFill>
                <a:srgbClr val="000000"/>
              </a:solidFill>
              <a:latin typeface="Chivo"/>
              <a:ea typeface="Chivo"/>
              <a:cs typeface="Chivo"/>
              <a:sym typeface="Chivo"/>
            </a:endParaRPr>
          </a:p>
          <a:p>
            <a:pPr marL="0" lvl="0" indent="0" algn="l" rtl="0">
              <a:lnSpc>
                <a:spcPct val="115000"/>
              </a:lnSpc>
              <a:spcBef>
                <a:spcPts val="0"/>
              </a:spcBef>
              <a:spcAft>
                <a:spcPts val="0"/>
              </a:spcAft>
              <a:buNone/>
            </a:pPr>
            <a:r>
              <a:rPr lang="en-GB" sz="1100">
                <a:solidFill>
                  <a:srgbClr val="000000"/>
                </a:solidFill>
                <a:latin typeface="Chivo"/>
                <a:ea typeface="Chivo"/>
                <a:cs typeface="Chivo"/>
                <a:sym typeface="Chivo"/>
              </a:rPr>
              <a:t>Later that week, a teacher on duty overhears Leo in the corridor surrounded by a group of younger boys. He is loudly mocking a female classmate's appearance and when challenged by the teacher, Leo rolls his eyes.</a:t>
            </a:r>
            <a:endParaRPr sz="1100">
              <a:solidFill>
                <a:srgbClr val="000000"/>
              </a:solidFill>
              <a:latin typeface="Chivo"/>
              <a:ea typeface="Chivo"/>
              <a:cs typeface="Chivo"/>
              <a:sym typeface="Chivo"/>
            </a:endParaRPr>
          </a:p>
        </p:txBody>
      </p:sp>
      <p:sp>
        <p:nvSpPr>
          <p:cNvPr id="741" name="Google Shape;741;p98"/>
          <p:cNvSpPr txBox="1"/>
          <p:nvPr/>
        </p:nvSpPr>
        <p:spPr>
          <a:xfrm>
            <a:off x="270000" y="270000"/>
            <a:ext cx="1264200" cy="400200"/>
          </a:xfrm>
          <a:prstGeom prst="rect">
            <a:avLst/>
          </a:prstGeom>
          <a:solidFill>
            <a:schemeClr val="accent2"/>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 B</a:t>
            </a:r>
            <a:endParaRPr b="1">
              <a:solidFill>
                <a:schemeClr val="dk1"/>
              </a:solidFill>
              <a:latin typeface="Chivo"/>
              <a:ea typeface="Chivo"/>
              <a:cs typeface="Chivo"/>
              <a:sym typeface="Chivo"/>
            </a:endParaRPr>
          </a:p>
        </p:txBody>
      </p:sp>
      <p:pic>
        <p:nvPicPr>
          <p:cNvPr id="742" name="Google Shape;742;p98"/>
          <p:cNvPicPr preferRelativeResize="0"/>
          <p:nvPr/>
        </p:nvPicPr>
        <p:blipFill rotWithShape="1">
          <a:blip r:embed="rId3">
            <a:alphaModFix/>
          </a:blip>
          <a:srcRect l="5660"/>
          <a:stretch/>
        </p:blipFill>
        <p:spPr>
          <a:xfrm>
            <a:off x="4830575" y="0"/>
            <a:ext cx="4312299" cy="51435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746"/>
        <p:cNvGrpSpPr/>
        <p:nvPr/>
      </p:nvGrpSpPr>
      <p:grpSpPr>
        <a:xfrm>
          <a:off x="0" y="0"/>
          <a:ext cx="0" cy="0"/>
          <a:chOff x="0" y="0"/>
          <a:chExt cx="0" cy="0"/>
        </a:xfrm>
      </p:grpSpPr>
      <p:sp>
        <p:nvSpPr>
          <p:cNvPr id="747" name="Google Shape;747;p99"/>
          <p:cNvSpPr txBox="1">
            <a:spLocks noGrp="1"/>
          </p:cNvSpPr>
          <p:nvPr>
            <p:ph type="title" idx="4294967295"/>
          </p:nvPr>
        </p:nvSpPr>
        <p:spPr>
          <a:xfrm>
            <a:off x="196800" y="269998"/>
            <a:ext cx="8750400" cy="9744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2400">
                <a:solidFill>
                  <a:schemeClr val="lt2"/>
                </a:solidFill>
              </a:rPr>
              <a:t>Statutory guidance requires that all staff remain vigilant to a wide range of specific safeguarding risks. For example:</a:t>
            </a:r>
            <a:endParaRPr sz="2400">
              <a:solidFill>
                <a:schemeClr val="lt2"/>
              </a:solidFill>
            </a:endParaRPr>
          </a:p>
        </p:txBody>
      </p:sp>
      <p:pic>
        <p:nvPicPr>
          <p:cNvPr id="748" name="Google Shape;748;p99"/>
          <p:cNvPicPr preferRelativeResize="0"/>
          <p:nvPr/>
        </p:nvPicPr>
        <p:blipFill>
          <a:blip r:embed="rId3">
            <a:alphaModFix/>
          </a:blip>
          <a:stretch>
            <a:fillRect/>
          </a:stretch>
        </p:blipFill>
        <p:spPr>
          <a:xfrm>
            <a:off x="6492700" y="1429175"/>
            <a:ext cx="2327299" cy="2624650"/>
          </a:xfrm>
          <a:prstGeom prst="rect">
            <a:avLst/>
          </a:prstGeom>
          <a:noFill/>
          <a:ln>
            <a:noFill/>
          </a:ln>
        </p:spPr>
      </p:pic>
      <p:grpSp>
        <p:nvGrpSpPr>
          <p:cNvPr id="749" name="Google Shape;749;p99"/>
          <p:cNvGrpSpPr/>
          <p:nvPr/>
        </p:nvGrpSpPr>
        <p:grpSpPr>
          <a:xfrm>
            <a:off x="196800" y="1401725"/>
            <a:ext cx="7064271" cy="2657325"/>
            <a:chOff x="196800" y="1401725"/>
            <a:chExt cx="7064271" cy="2657325"/>
          </a:xfrm>
        </p:grpSpPr>
        <p:sp>
          <p:nvSpPr>
            <p:cNvPr id="750" name="Google Shape;750;p99"/>
            <p:cNvSpPr txBox="1"/>
            <p:nvPr/>
          </p:nvSpPr>
          <p:spPr>
            <a:xfrm>
              <a:off x="270000" y="1401725"/>
              <a:ext cx="21198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Children missing education (CME)</a:t>
              </a:r>
              <a:endParaRPr sz="1600">
                <a:solidFill>
                  <a:schemeClr val="lt1"/>
                </a:solidFill>
                <a:latin typeface="Chivo Medium"/>
                <a:ea typeface="Chivo Medium"/>
                <a:cs typeface="Chivo Medium"/>
                <a:sym typeface="Chivo Medium"/>
              </a:endParaRPr>
            </a:p>
          </p:txBody>
        </p:sp>
        <p:sp>
          <p:nvSpPr>
            <p:cNvPr id="751" name="Google Shape;751;p99"/>
            <p:cNvSpPr txBox="1"/>
            <p:nvPr/>
          </p:nvSpPr>
          <p:spPr>
            <a:xfrm>
              <a:off x="2414376" y="1429175"/>
              <a:ext cx="17610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County lines</a:t>
              </a:r>
              <a:endParaRPr sz="1600">
                <a:solidFill>
                  <a:schemeClr val="lt1"/>
                </a:solidFill>
                <a:latin typeface="Chivo Medium"/>
                <a:ea typeface="Chivo Medium"/>
                <a:cs typeface="Chivo Medium"/>
                <a:sym typeface="Chivo Medium"/>
              </a:endParaRPr>
            </a:p>
          </p:txBody>
        </p:sp>
        <p:sp>
          <p:nvSpPr>
            <p:cNvPr id="752" name="Google Shape;752;p99"/>
            <p:cNvSpPr txBox="1"/>
            <p:nvPr/>
          </p:nvSpPr>
          <p:spPr>
            <a:xfrm>
              <a:off x="472450" y="2238200"/>
              <a:ext cx="22254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Child-on-child abuse</a:t>
              </a:r>
              <a:endParaRPr sz="1600">
                <a:solidFill>
                  <a:schemeClr val="lt1"/>
                </a:solidFill>
                <a:latin typeface="Chivo Medium"/>
                <a:ea typeface="Chivo Medium"/>
                <a:cs typeface="Chivo Medium"/>
                <a:sym typeface="Chivo Medium"/>
              </a:endParaRPr>
            </a:p>
          </p:txBody>
        </p:sp>
        <p:sp>
          <p:nvSpPr>
            <p:cNvPr id="753" name="Google Shape;753;p99"/>
            <p:cNvSpPr txBox="1"/>
            <p:nvPr/>
          </p:nvSpPr>
          <p:spPr>
            <a:xfrm>
              <a:off x="4547025" y="1407838"/>
              <a:ext cx="21198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Child criminal exploitation (CCE)</a:t>
              </a:r>
              <a:endParaRPr sz="1600">
                <a:solidFill>
                  <a:schemeClr val="lt1"/>
                </a:solidFill>
                <a:latin typeface="Chivo Medium"/>
                <a:ea typeface="Chivo Medium"/>
                <a:cs typeface="Chivo Medium"/>
                <a:sym typeface="Chivo Medium"/>
              </a:endParaRPr>
            </a:p>
          </p:txBody>
        </p:sp>
        <p:sp>
          <p:nvSpPr>
            <p:cNvPr id="754" name="Google Shape;754;p99"/>
            <p:cNvSpPr txBox="1"/>
            <p:nvPr/>
          </p:nvSpPr>
          <p:spPr>
            <a:xfrm>
              <a:off x="196800" y="2791463"/>
              <a:ext cx="21198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Child sexual exploitation (CSE)</a:t>
              </a:r>
              <a:endParaRPr sz="1600">
                <a:solidFill>
                  <a:schemeClr val="lt1"/>
                </a:solidFill>
                <a:latin typeface="Chivo Medium"/>
                <a:ea typeface="Chivo Medium"/>
                <a:cs typeface="Chivo Medium"/>
                <a:sym typeface="Chivo Medium"/>
              </a:endParaRPr>
            </a:p>
          </p:txBody>
        </p:sp>
        <p:sp>
          <p:nvSpPr>
            <p:cNvPr id="755" name="Google Shape;755;p99"/>
            <p:cNvSpPr txBox="1"/>
            <p:nvPr/>
          </p:nvSpPr>
          <p:spPr>
            <a:xfrm>
              <a:off x="2764798" y="1953300"/>
              <a:ext cx="17610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Domestic abuse </a:t>
              </a:r>
              <a:endParaRPr sz="1600">
                <a:solidFill>
                  <a:schemeClr val="lt1"/>
                </a:solidFill>
                <a:latin typeface="Chivo Medium"/>
                <a:ea typeface="Chivo Medium"/>
                <a:cs typeface="Chivo Medium"/>
                <a:sym typeface="Chivo Medium"/>
              </a:endParaRPr>
            </a:p>
          </p:txBody>
        </p:sp>
        <p:sp>
          <p:nvSpPr>
            <p:cNvPr id="756" name="Google Shape;756;p99"/>
            <p:cNvSpPr txBox="1"/>
            <p:nvPr/>
          </p:nvSpPr>
          <p:spPr>
            <a:xfrm>
              <a:off x="5358771" y="3130100"/>
              <a:ext cx="19023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Honour-based abuse (HBA)</a:t>
              </a:r>
              <a:endParaRPr sz="1600">
                <a:solidFill>
                  <a:schemeClr val="lt1"/>
                </a:solidFill>
                <a:latin typeface="Chivo Medium"/>
                <a:ea typeface="Chivo Medium"/>
                <a:cs typeface="Chivo Medium"/>
                <a:sym typeface="Chivo Medium"/>
              </a:endParaRPr>
            </a:p>
          </p:txBody>
        </p:sp>
        <p:sp>
          <p:nvSpPr>
            <p:cNvPr id="757" name="Google Shape;757;p99"/>
            <p:cNvSpPr txBox="1"/>
            <p:nvPr/>
          </p:nvSpPr>
          <p:spPr>
            <a:xfrm>
              <a:off x="2612400" y="2504875"/>
              <a:ext cx="18333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Female genital mutilation (FGM)</a:t>
              </a:r>
              <a:endParaRPr sz="1600">
                <a:solidFill>
                  <a:schemeClr val="lt1"/>
                </a:solidFill>
                <a:latin typeface="Chivo Medium"/>
                <a:ea typeface="Chivo Medium"/>
                <a:cs typeface="Chivo Medium"/>
                <a:sym typeface="Chivo Medium"/>
              </a:endParaRPr>
            </a:p>
          </p:txBody>
        </p:sp>
        <p:sp>
          <p:nvSpPr>
            <p:cNvPr id="758" name="Google Shape;758;p99"/>
            <p:cNvSpPr txBox="1"/>
            <p:nvPr/>
          </p:nvSpPr>
          <p:spPr>
            <a:xfrm>
              <a:off x="548700" y="3627950"/>
              <a:ext cx="15624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Mental health</a:t>
              </a:r>
              <a:endParaRPr sz="1600">
                <a:solidFill>
                  <a:schemeClr val="lt1"/>
                </a:solidFill>
                <a:latin typeface="Chivo Medium"/>
                <a:ea typeface="Chivo Medium"/>
                <a:cs typeface="Chivo Medium"/>
                <a:sym typeface="Chivo Medium"/>
              </a:endParaRPr>
            </a:p>
          </p:txBody>
        </p:sp>
        <p:sp>
          <p:nvSpPr>
            <p:cNvPr id="759" name="Google Shape;759;p99"/>
            <p:cNvSpPr txBox="1"/>
            <p:nvPr/>
          </p:nvSpPr>
          <p:spPr>
            <a:xfrm>
              <a:off x="4547025" y="2410563"/>
              <a:ext cx="15114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Online safety</a:t>
              </a:r>
              <a:endParaRPr sz="1600">
                <a:solidFill>
                  <a:schemeClr val="lt1"/>
                </a:solidFill>
                <a:latin typeface="Chivo Medium"/>
                <a:ea typeface="Chivo Medium"/>
                <a:cs typeface="Chivo Medium"/>
                <a:sym typeface="Chivo Medium"/>
              </a:endParaRPr>
            </a:p>
          </p:txBody>
        </p:sp>
        <p:sp>
          <p:nvSpPr>
            <p:cNvPr id="760" name="Google Shape;760;p99"/>
            <p:cNvSpPr txBox="1"/>
            <p:nvPr/>
          </p:nvSpPr>
          <p:spPr>
            <a:xfrm>
              <a:off x="2536425" y="3339650"/>
              <a:ext cx="23970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solidFill>
                    <a:schemeClr val="lt1"/>
                  </a:solidFill>
                  <a:latin typeface="Chivo"/>
                  <a:ea typeface="Chivo"/>
                  <a:cs typeface="Chivo"/>
                  <a:sym typeface="Chivo"/>
                </a:rPr>
                <a:t>Prevent (radicalisation and extremism)</a:t>
              </a:r>
              <a:endParaRPr sz="1600">
                <a:solidFill>
                  <a:schemeClr val="lt1"/>
                </a:solidFill>
                <a:latin typeface="Chivo Medium"/>
                <a:ea typeface="Chivo Medium"/>
                <a:cs typeface="Chivo Medium"/>
                <a:sym typeface="Chivo Medium"/>
              </a:endParaRPr>
            </a:p>
          </p:txBody>
        </p:sp>
      </p:grpSp>
      <p:sp>
        <p:nvSpPr>
          <p:cNvPr id="761" name="Google Shape;761;p99"/>
          <p:cNvSpPr/>
          <p:nvPr/>
        </p:nvSpPr>
        <p:spPr>
          <a:xfrm>
            <a:off x="-50" y="4238600"/>
            <a:ext cx="9144000" cy="905400"/>
          </a:xfrm>
          <a:prstGeom prst="rect">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762" name="Google Shape;762;p99"/>
          <p:cNvSpPr txBox="1">
            <a:spLocks noGrp="1"/>
          </p:cNvSpPr>
          <p:nvPr>
            <p:ph type="title" idx="4294967295"/>
          </p:nvPr>
        </p:nvSpPr>
        <p:spPr>
          <a:xfrm>
            <a:off x="2391825" y="4336600"/>
            <a:ext cx="6430200" cy="505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000000"/>
                </a:solidFill>
                <a:latin typeface="Chivo"/>
                <a:ea typeface="Chivo"/>
                <a:cs typeface="Chivo"/>
                <a:sym typeface="Chivo"/>
              </a:rPr>
              <a:t>Which of these specific areas do you feel you might need more insight on, signs to look for, or resources to support you? </a:t>
            </a:r>
            <a:endParaRPr sz="1700">
              <a:solidFill>
                <a:srgbClr val="000000"/>
              </a:solidFill>
              <a:latin typeface="Chivo"/>
              <a:ea typeface="Chivo"/>
              <a:cs typeface="Chivo"/>
              <a:sym typeface="Chivo"/>
            </a:endParaRPr>
          </a:p>
        </p:txBody>
      </p:sp>
      <p:grpSp>
        <p:nvGrpSpPr>
          <p:cNvPr id="763" name="Google Shape;763;p99"/>
          <p:cNvGrpSpPr/>
          <p:nvPr/>
        </p:nvGrpSpPr>
        <p:grpSpPr>
          <a:xfrm>
            <a:off x="413250" y="4368001"/>
            <a:ext cx="1833300" cy="505498"/>
            <a:chOff x="1697325" y="4403550"/>
            <a:chExt cx="1833300" cy="646500"/>
          </a:xfrm>
        </p:grpSpPr>
        <p:sp>
          <p:nvSpPr>
            <p:cNvPr id="764" name="Google Shape;764;p99"/>
            <p:cNvSpPr/>
            <p:nvPr/>
          </p:nvSpPr>
          <p:spPr>
            <a:xfrm flipH="1">
              <a:off x="1697325" y="4403550"/>
              <a:ext cx="1833300" cy="646500"/>
            </a:xfrm>
            <a:prstGeom prst="wedgeRoundRectCallout">
              <a:avLst>
                <a:gd name="adj1" fmla="val -20580"/>
                <a:gd name="adj2" fmla="val 71376"/>
                <a:gd name="adj3" fmla="val 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765" name="Google Shape;765;p99"/>
            <p:cNvSpPr txBox="1"/>
            <p:nvPr/>
          </p:nvSpPr>
          <p:spPr>
            <a:xfrm>
              <a:off x="1807125" y="4470667"/>
              <a:ext cx="1613700" cy="511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a:latin typeface="Chivo SemiBold"/>
                  <a:ea typeface="Chivo SemiBold"/>
                  <a:cs typeface="Chivo SemiBold"/>
                  <a:sym typeface="Chivo SemiBold"/>
                </a:rPr>
                <a:t>Discussion point</a:t>
              </a:r>
              <a:endParaRPr>
                <a:solidFill>
                  <a:schemeClr val="accent2"/>
                </a:solidFill>
                <a:latin typeface="Chivo SemiBold"/>
                <a:ea typeface="Chivo SemiBold"/>
                <a:cs typeface="Chivo SemiBold"/>
                <a:sym typeface="Chivo SemiBold"/>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769"/>
        <p:cNvGrpSpPr/>
        <p:nvPr/>
      </p:nvGrpSpPr>
      <p:grpSpPr>
        <a:xfrm>
          <a:off x="0" y="0"/>
          <a:ext cx="0" cy="0"/>
          <a:chOff x="0" y="0"/>
          <a:chExt cx="0" cy="0"/>
        </a:xfrm>
      </p:grpSpPr>
      <p:sp>
        <p:nvSpPr>
          <p:cNvPr id="770" name="Google Shape;770;p100"/>
          <p:cNvSpPr txBox="1">
            <a:spLocks noGrp="1"/>
          </p:cNvSpPr>
          <p:nvPr>
            <p:ph type="title"/>
          </p:nvPr>
        </p:nvSpPr>
        <p:spPr>
          <a:xfrm>
            <a:off x="310500" y="292875"/>
            <a:ext cx="8523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 and support</a:t>
            </a:r>
            <a:endParaRPr/>
          </a:p>
        </p:txBody>
      </p:sp>
      <p:sp>
        <p:nvSpPr>
          <p:cNvPr id="771" name="Google Shape;771;p100"/>
          <p:cNvSpPr txBox="1"/>
          <p:nvPr/>
        </p:nvSpPr>
        <p:spPr>
          <a:xfrm>
            <a:off x="270038" y="955888"/>
            <a:ext cx="8550000" cy="36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200" b="1">
              <a:solidFill>
                <a:schemeClr val="accent2"/>
              </a:solidFill>
              <a:latin typeface="Chivo"/>
              <a:ea typeface="Chivo"/>
              <a:cs typeface="Chivo"/>
              <a:sym typeface="Chivo"/>
            </a:endParaRPr>
          </a:p>
        </p:txBody>
      </p:sp>
      <p:sp>
        <p:nvSpPr>
          <p:cNvPr id="772" name="Google Shape;772;p100"/>
          <p:cNvSpPr txBox="1">
            <a:spLocks noGrp="1"/>
          </p:cNvSpPr>
          <p:nvPr>
            <p:ph type="body" idx="1"/>
          </p:nvPr>
        </p:nvSpPr>
        <p:spPr>
          <a:xfrm>
            <a:off x="4545050" y="41758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3">
                  <a:extLst>
                    <a:ext uri="{A12FA001-AC4F-418D-AE19-62706E023703}">
                      <ahyp:hlinkClr xmlns:ahyp="http://schemas.microsoft.com/office/drawing/2018/hyperlinkcolor" val="tx"/>
                    </a:ext>
                  </a:extLst>
                </a:hlinkClick>
              </a:rPr>
              <a:t>Safeguarding scenarios and answers for education</a:t>
            </a:r>
            <a:endParaRPr sz="1300" u="sng">
              <a:solidFill>
                <a:schemeClr val="accent3"/>
              </a:solidFill>
              <a:latin typeface="Chivo SemiBold"/>
              <a:ea typeface="Chivo SemiBold"/>
              <a:cs typeface="Chivo SemiBold"/>
              <a:sym typeface="Chivo SemiBold"/>
            </a:endParaRPr>
          </a:p>
        </p:txBody>
      </p:sp>
      <p:pic>
        <p:nvPicPr>
          <p:cNvPr id="773" name="Google Shape;773;p100"/>
          <p:cNvPicPr preferRelativeResize="0"/>
          <p:nvPr/>
        </p:nvPicPr>
        <p:blipFill>
          <a:blip r:embed="rId4">
            <a:alphaModFix/>
          </a:blip>
          <a:stretch>
            <a:fillRect/>
          </a:stretch>
        </p:blipFill>
        <p:spPr>
          <a:xfrm>
            <a:off x="4545050" y="4300151"/>
            <a:ext cx="201250" cy="201250"/>
          </a:xfrm>
          <a:prstGeom prst="rect">
            <a:avLst/>
          </a:prstGeom>
          <a:noFill/>
          <a:ln>
            <a:noFill/>
          </a:ln>
        </p:spPr>
      </p:pic>
      <p:sp>
        <p:nvSpPr>
          <p:cNvPr id="774" name="Google Shape;774;p100"/>
          <p:cNvSpPr txBox="1">
            <a:spLocks noGrp="1"/>
          </p:cNvSpPr>
          <p:nvPr>
            <p:ph type="body" idx="1"/>
          </p:nvPr>
        </p:nvSpPr>
        <p:spPr>
          <a:xfrm>
            <a:off x="310500" y="144624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5"/>
              </a:rPr>
              <a:t>Mental health resource pack and posters (PDFs)</a:t>
            </a:r>
            <a:endParaRPr sz="1300" u="sng">
              <a:solidFill>
                <a:schemeClr val="accent3"/>
              </a:solidFill>
              <a:latin typeface="Chivo SemiBold"/>
              <a:ea typeface="Chivo SemiBold"/>
              <a:cs typeface="Chivo SemiBold"/>
              <a:sym typeface="Chivo SemiBold"/>
            </a:endParaRPr>
          </a:p>
        </p:txBody>
      </p:sp>
      <p:pic>
        <p:nvPicPr>
          <p:cNvPr id="775" name="Google Shape;775;p100"/>
          <p:cNvPicPr preferRelativeResize="0"/>
          <p:nvPr/>
        </p:nvPicPr>
        <p:blipFill>
          <a:blip r:embed="rId4">
            <a:alphaModFix/>
          </a:blip>
          <a:stretch>
            <a:fillRect/>
          </a:stretch>
        </p:blipFill>
        <p:spPr>
          <a:xfrm>
            <a:off x="310500" y="1570501"/>
            <a:ext cx="201250" cy="201250"/>
          </a:xfrm>
          <a:prstGeom prst="rect">
            <a:avLst/>
          </a:prstGeom>
          <a:noFill/>
          <a:ln>
            <a:noFill/>
          </a:ln>
        </p:spPr>
      </p:pic>
      <p:sp>
        <p:nvSpPr>
          <p:cNvPr id="776" name="Google Shape;776;p100"/>
          <p:cNvSpPr txBox="1">
            <a:spLocks noGrp="1"/>
          </p:cNvSpPr>
          <p:nvPr>
            <p:ph type="body" idx="1"/>
          </p:nvPr>
        </p:nvSpPr>
        <p:spPr>
          <a:xfrm>
            <a:off x="2448600" y="144624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6">
                  <a:extLst>
                    <a:ext uri="{A12FA001-AC4F-418D-AE19-62706E023703}">
                      <ahyp:hlinkClr xmlns:ahyp="http://schemas.microsoft.com/office/drawing/2018/hyperlinkcolor" val="tx"/>
                    </a:ext>
                  </a:extLst>
                </a:hlinkClick>
              </a:rPr>
              <a:t>How to promote positive mental health</a:t>
            </a:r>
            <a:endParaRPr sz="1300" u="sng">
              <a:solidFill>
                <a:schemeClr val="accent3"/>
              </a:solidFill>
              <a:latin typeface="Chivo SemiBold"/>
              <a:ea typeface="Chivo SemiBold"/>
              <a:cs typeface="Chivo SemiBold"/>
              <a:sym typeface="Chivo SemiBold"/>
            </a:endParaRPr>
          </a:p>
        </p:txBody>
      </p:sp>
      <p:pic>
        <p:nvPicPr>
          <p:cNvPr id="777" name="Google Shape;777;p100"/>
          <p:cNvPicPr preferRelativeResize="0"/>
          <p:nvPr/>
        </p:nvPicPr>
        <p:blipFill>
          <a:blip r:embed="rId4">
            <a:alphaModFix/>
          </a:blip>
          <a:stretch>
            <a:fillRect/>
          </a:stretch>
        </p:blipFill>
        <p:spPr>
          <a:xfrm>
            <a:off x="2448600" y="1570501"/>
            <a:ext cx="201250" cy="201250"/>
          </a:xfrm>
          <a:prstGeom prst="rect">
            <a:avLst/>
          </a:prstGeom>
          <a:noFill/>
          <a:ln>
            <a:noFill/>
          </a:ln>
        </p:spPr>
      </p:pic>
      <p:sp>
        <p:nvSpPr>
          <p:cNvPr id="778" name="Google Shape;778;p100"/>
          <p:cNvSpPr txBox="1">
            <a:spLocks noGrp="1"/>
          </p:cNvSpPr>
          <p:nvPr>
            <p:ph type="body" idx="1"/>
          </p:nvPr>
        </p:nvSpPr>
        <p:spPr>
          <a:xfrm>
            <a:off x="6683150" y="144624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7">
                  <a:extLst>
                    <a:ext uri="{A12FA001-AC4F-418D-AE19-62706E023703}">
                      <ahyp:hlinkClr xmlns:ahyp="http://schemas.microsoft.com/office/drawing/2018/hyperlinkcolor" val="tx"/>
                    </a:ext>
                  </a:extLst>
                </a:hlinkClick>
              </a:rPr>
              <a:t>Child mental health training</a:t>
            </a:r>
            <a:endParaRPr sz="1300" u="sng">
              <a:solidFill>
                <a:schemeClr val="accent3"/>
              </a:solidFill>
              <a:latin typeface="Chivo SemiBold"/>
              <a:ea typeface="Chivo SemiBold"/>
              <a:cs typeface="Chivo SemiBold"/>
              <a:sym typeface="Chivo SemiBold"/>
            </a:endParaRPr>
          </a:p>
        </p:txBody>
      </p:sp>
      <p:pic>
        <p:nvPicPr>
          <p:cNvPr id="779" name="Google Shape;779;p100"/>
          <p:cNvPicPr preferRelativeResize="0"/>
          <p:nvPr/>
        </p:nvPicPr>
        <p:blipFill>
          <a:blip r:embed="rId4">
            <a:alphaModFix/>
          </a:blip>
          <a:stretch>
            <a:fillRect/>
          </a:stretch>
        </p:blipFill>
        <p:spPr>
          <a:xfrm>
            <a:off x="6683150" y="1570501"/>
            <a:ext cx="201250" cy="201250"/>
          </a:xfrm>
          <a:prstGeom prst="rect">
            <a:avLst/>
          </a:prstGeom>
          <a:noFill/>
          <a:ln>
            <a:noFill/>
          </a:ln>
        </p:spPr>
      </p:pic>
      <p:sp>
        <p:nvSpPr>
          <p:cNvPr id="780" name="Google Shape;780;p100"/>
          <p:cNvSpPr txBox="1">
            <a:spLocks noGrp="1"/>
          </p:cNvSpPr>
          <p:nvPr>
            <p:ph type="body" idx="1"/>
          </p:nvPr>
        </p:nvSpPr>
        <p:spPr>
          <a:xfrm>
            <a:off x="268850" y="2366065"/>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8"/>
              </a:rPr>
              <a:t>Internet safety posters</a:t>
            </a:r>
            <a:br>
              <a:rPr lang="en-GB" sz="1100" u="sng">
                <a:solidFill>
                  <a:schemeClr val="hlink"/>
                </a:solidFill>
                <a:latin typeface="Chivo SemiBold"/>
                <a:ea typeface="Chivo SemiBold"/>
                <a:cs typeface="Chivo SemiBold"/>
                <a:sym typeface="Chivo SemiBold"/>
                <a:hlinkClick r:id="rId8"/>
              </a:rPr>
            </a:br>
            <a:r>
              <a:rPr lang="en-GB" sz="1100" u="sng">
                <a:solidFill>
                  <a:schemeClr val="hlink"/>
                </a:solidFill>
                <a:latin typeface="Chivo SemiBold"/>
                <a:ea typeface="Chivo SemiBold"/>
                <a:cs typeface="Chivo SemiBold"/>
                <a:sym typeface="Chivo SemiBold"/>
                <a:hlinkClick r:id="rId8"/>
              </a:rPr>
              <a:t>for schools (PDFs</a:t>
            </a:r>
            <a:r>
              <a:rPr lang="en-GB" sz="1300" u="sng">
                <a:solidFill>
                  <a:schemeClr val="accent3"/>
                </a:solidFill>
                <a:latin typeface="Chivo SemiBold"/>
                <a:ea typeface="Chivo SemiBold"/>
                <a:cs typeface="Chivo SemiBold"/>
                <a:sym typeface="Chivo SemiBold"/>
              </a:rPr>
              <a:t>)</a:t>
            </a:r>
            <a:endParaRPr sz="1300" u="sng">
              <a:solidFill>
                <a:schemeClr val="accent3"/>
              </a:solidFill>
              <a:latin typeface="Chivo SemiBold"/>
              <a:ea typeface="Chivo SemiBold"/>
              <a:cs typeface="Chivo SemiBold"/>
              <a:sym typeface="Chivo SemiBold"/>
            </a:endParaRPr>
          </a:p>
        </p:txBody>
      </p:sp>
      <p:pic>
        <p:nvPicPr>
          <p:cNvPr id="781" name="Google Shape;781;p100"/>
          <p:cNvPicPr preferRelativeResize="0"/>
          <p:nvPr/>
        </p:nvPicPr>
        <p:blipFill>
          <a:blip r:embed="rId4">
            <a:alphaModFix/>
          </a:blip>
          <a:stretch>
            <a:fillRect/>
          </a:stretch>
        </p:blipFill>
        <p:spPr>
          <a:xfrm>
            <a:off x="268850" y="2406089"/>
            <a:ext cx="201250" cy="201250"/>
          </a:xfrm>
          <a:prstGeom prst="rect">
            <a:avLst/>
          </a:prstGeom>
          <a:noFill/>
          <a:ln>
            <a:noFill/>
          </a:ln>
        </p:spPr>
      </p:pic>
      <p:sp>
        <p:nvSpPr>
          <p:cNvPr id="782" name="Google Shape;782;p100"/>
          <p:cNvSpPr txBox="1">
            <a:spLocks noGrp="1"/>
          </p:cNvSpPr>
          <p:nvPr>
            <p:ph type="body" idx="1"/>
          </p:nvPr>
        </p:nvSpPr>
        <p:spPr>
          <a:xfrm>
            <a:off x="2406950" y="2310486"/>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9">
                  <a:extLst>
                    <a:ext uri="{A12FA001-AC4F-418D-AE19-62706E023703}">
                      <ahyp:hlinkClr xmlns:ahyp="http://schemas.microsoft.com/office/drawing/2018/hyperlinkcolor" val="tx"/>
                    </a:ext>
                  </a:extLst>
                </a:hlinkClick>
              </a:rPr>
              <a:t>Understanding AI-generated abuse: deepfakes</a:t>
            </a:r>
            <a:endParaRPr sz="1300" u="sng">
              <a:solidFill>
                <a:schemeClr val="accent3"/>
              </a:solidFill>
              <a:latin typeface="Chivo SemiBold"/>
              <a:ea typeface="Chivo SemiBold"/>
              <a:cs typeface="Chivo SemiBold"/>
              <a:sym typeface="Chivo SemiBold"/>
            </a:endParaRPr>
          </a:p>
        </p:txBody>
      </p:sp>
      <p:pic>
        <p:nvPicPr>
          <p:cNvPr id="783" name="Google Shape;783;p100"/>
          <p:cNvPicPr preferRelativeResize="0"/>
          <p:nvPr/>
        </p:nvPicPr>
        <p:blipFill>
          <a:blip r:embed="rId4">
            <a:alphaModFix/>
          </a:blip>
          <a:stretch>
            <a:fillRect/>
          </a:stretch>
        </p:blipFill>
        <p:spPr>
          <a:xfrm>
            <a:off x="2406950" y="2406089"/>
            <a:ext cx="201250" cy="201250"/>
          </a:xfrm>
          <a:prstGeom prst="rect">
            <a:avLst/>
          </a:prstGeom>
          <a:noFill/>
          <a:ln>
            <a:noFill/>
          </a:ln>
        </p:spPr>
      </p:pic>
      <p:sp>
        <p:nvSpPr>
          <p:cNvPr id="784" name="Google Shape;784;p100"/>
          <p:cNvSpPr txBox="1">
            <a:spLocks noGrp="1"/>
          </p:cNvSpPr>
          <p:nvPr>
            <p:ph type="body" idx="1"/>
          </p:nvPr>
        </p:nvSpPr>
        <p:spPr>
          <a:xfrm>
            <a:off x="4545050" y="2310486"/>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0">
                  <a:extLst>
                    <a:ext uri="{A12FA001-AC4F-418D-AE19-62706E023703}">
                      <ahyp:hlinkClr xmlns:ahyp="http://schemas.microsoft.com/office/drawing/2018/hyperlinkcolor" val="tx"/>
                    </a:ext>
                  </a:extLst>
                </a:hlinkClick>
              </a:rPr>
              <a:t>A guide to emojis and texting abbreviations (PDFs)</a:t>
            </a:r>
            <a:endParaRPr sz="1300" u="sng">
              <a:solidFill>
                <a:schemeClr val="accent3"/>
              </a:solidFill>
              <a:latin typeface="Chivo SemiBold"/>
              <a:ea typeface="Chivo SemiBold"/>
              <a:cs typeface="Chivo SemiBold"/>
              <a:sym typeface="Chivo SemiBold"/>
            </a:endParaRPr>
          </a:p>
        </p:txBody>
      </p:sp>
      <p:pic>
        <p:nvPicPr>
          <p:cNvPr id="785" name="Google Shape;785;p100"/>
          <p:cNvPicPr preferRelativeResize="0"/>
          <p:nvPr/>
        </p:nvPicPr>
        <p:blipFill>
          <a:blip r:embed="rId4">
            <a:alphaModFix/>
          </a:blip>
          <a:stretch>
            <a:fillRect/>
          </a:stretch>
        </p:blipFill>
        <p:spPr>
          <a:xfrm>
            <a:off x="4545050" y="2406089"/>
            <a:ext cx="201250" cy="201250"/>
          </a:xfrm>
          <a:prstGeom prst="rect">
            <a:avLst/>
          </a:prstGeom>
          <a:noFill/>
          <a:ln>
            <a:noFill/>
          </a:ln>
        </p:spPr>
      </p:pic>
      <p:sp>
        <p:nvSpPr>
          <p:cNvPr id="786" name="Google Shape;786;p100"/>
          <p:cNvSpPr txBox="1">
            <a:spLocks noGrp="1"/>
          </p:cNvSpPr>
          <p:nvPr>
            <p:ph type="body" idx="1"/>
          </p:nvPr>
        </p:nvSpPr>
        <p:spPr>
          <a:xfrm>
            <a:off x="6683150" y="23104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11"/>
              </a:rPr>
              <a:t>Online safety and harms training</a:t>
            </a:r>
            <a:endParaRPr sz="1300" u="sng">
              <a:solidFill>
                <a:schemeClr val="accent3"/>
              </a:solidFill>
              <a:latin typeface="Chivo SemiBold"/>
              <a:ea typeface="Chivo SemiBold"/>
              <a:cs typeface="Chivo SemiBold"/>
              <a:sym typeface="Chivo SemiBold"/>
            </a:endParaRPr>
          </a:p>
        </p:txBody>
      </p:sp>
      <p:pic>
        <p:nvPicPr>
          <p:cNvPr id="787" name="Google Shape;787;p100"/>
          <p:cNvPicPr preferRelativeResize="0"/>
          <p:nvPr/>
        </p:nvPicPr>
        <p:blipFill>
          <a:blip r:embed="rId4">
            <a:alphaModFix/>
          </a:blip>
          <a:stretch>
            <a:fillRect/>
          </a:stretch>
        </p:blipFill>
        <p:spPr>
          <a:xfrm>
            <a:off x="6683150" y="2406101"/>
            <a:ext cx="201250" cy="201250"/>
          </a:xfrm>
          <a:prstGeom prst="rect">
            <a:avLst/>
          </a:prstGeom>
          <a:noFill/>
          <a:ln>
            <a:noFill/>
          </a:ln>
        </p:spPr>
      </p:pic>
      <p:sp>
        <p:nvSpPr>
          <p:cNvPr id="788" name="Google Shape;788;p100"/>
          <p:cNvSpPr txBox="1">
            <a:spLocks noGrp="1"/>
          </p:cNvSpPr>
          <p:nvPr>
            <p:ph type="body" idx="1"/>
          </p:nvPr>
        </p:nvSpPr>
        <p:spPr>
          <a:xfrm>
            <a:off x="268850" y="3285990"/>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2">
                  <a:extLst>
                    <a:ext uri="{A12FA001-AC4F-418D-AE19-62706E023703}">
                      <ahyp:hlinkClr xmlns:ahyp="http://schemas.microsoft.com/office/drawing/2018/hyperlinkcolor" val="tx"/>
                    </a:ext>
                  </a:extLst>
                </a:hlinkClick>
              </a:rPr>
              <a:t>What you need to know about child-on-child abuse</a:t>
            </a:r>
            <a:endParaRPr sz="1300" u="sng">
              <a:solidFill>
                <a:schemeClr val="accent3"/>
              </a:solidFill>
              <a:latin typeface="Chivo SemiBold"/>
              <a:ea typeface="Chivo SemiBold"/>
              <a:cs typeface="Chivo SemiBold"/>
              <a:sym typeface="Chivo SemiBold"/>
            </a:endParaRPr>
          </a:p>
        </p:txBody>
      </p:sp>
      <p:pic>
        <p:nvPicPr>
          <p:cNvPr id="789" name="Google Shape;789;p100"/>
          <p:cNvPicPr preferRelativeResize="0"/>
          <p:nvPr/>
        </p:nvPicPr>
        <p:blipFill>
          <a:blip r:embed="rId4">
            <a:alphaModFix/>
          </a:blip>
          <a:stretch>
            <a:fillRect/>
          </a:stretch>
        </p:blipFill>
        <p:spPr>
          <a:xfrm>
            <a:off x="268850" y="3469614"/>
            <a:ext cx="201250" cy="201250"/>
          </a:xfrm>
          <a:prstGeom prst="rect">
            <a:avLst/>
          </a:prstGeom>
          <a:noFill/>
          <a:ln>
            <a:noFill/>
          </a:ln>
        </p:spPr>
      </p:pic>
      <p:sp>
        <p:nvSpPr>
          <p:cNvPr id="790" name="Google Shape;790;p100"/>
          <p:cNvSpPr txBox="1">
            <a:spLocks noGrp="1"/>
          </p:cNvSpPr>
          <p:nvPr>
            <p:ph type="body" idx="1"/>
          </p:nvPr>
        </p:nvSpPr>
        <p:spPr>
          <a:xfrm>
            <a:off x="2406950" y="3285990"/>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13"/>
              </a:rPr>
              <a:t>A guide to misogyny in schools</a:t>
            </a:r>
            <a:endParaRPr sz="1300" u="sng">
              <a:solidFill>
                <a:schemeClr val="accent3"/>
              </a:solidFill>
              <a:latin typeface="Chivo SemiBold"/>
              <a:ea typeface="Chivo SemiBold"/>
              <a:cs typeface="Chivo SemiBold"/>
              <a:sym typeface="Chivo SemiBold"/>
            </a:endParaRPr>
          </a:p>
        </p:txBody>
      </p:sp>
      <p:pic>
        <p:nvPicPr>
          <p:cNvPr id="791" name="Google Shape;791;p100"/>
          <p:cNvPicPr preferRelativeResize="0"/>
          <p:nvPr/>
        </p:nvPicPr>
        <p:blipFill>
          <a:blip r:embed="rId4">
            <a:alphaModFix/>
          </a:blip>
          <a:stretch>
            <a:fillRect/>
          </a:stretch>
        </p:blipFill>
        <p:spPr>
          <a:xfrm>
            <a:off x="2406950" y="3420251"/>
            <a:ext cx="201250" cy="201250"/>
          </a:xfrm>
          <a:prstGeom prst="rect">
            <a:avLst/>
          </a:prstGeom>
          <a:noFill/>
          <a:ln>
            <a:noFill/>
          </a:ln>
        </p:spPr>
      </p:pic>
      <p:sp>
        <p:nvSpPr>
          <p:cNvPr id="792" name="Google Shape;792;p100"/>
          <p:cNvSpPr txBox="1">
            <a:spLocks noGrp="1"/>
          </p:cNvSpPr>
          <p:nvPr>
            <p:ph type="body" idx="1"/>
          </p:nvPr>
        </p:nvSpPr>
        <p:spPr>
          <a:xfrm>
            <a:off x="6683150" y="3285990"/>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4">
                  <a:extLst>
                    <a:ext uri="{A12FA001-AC4F-418D-AE19-62706E023703}">
                      <ahyp:hlinkClr xmlns:ahyp="http://schemas.microsoft.com/office/drawing/2018/hyperlinkcolor" val="tx"/>
                    </a:ext>
                  </a:extLst>
                </a:hlinkClick>
              </a:rPr>
              <a:t>The impact of domestic abuse on children</a:t>
            </a:r>
            <a:endParaRPr sz="1300" u="sng">
              <a:solidFill>
                <a:schemeClr val="accent3"/>
              </a:solidFill>
              <a:latin typeface="Chivo SemiBold"/>
              <a:ea typeface="Chivo SemiBold"/>
              <a:cs typeface="Chivo SemiBold"/>
              <a:sym typeface="Chivo SemiBold"/>
            </a:endParaRPr>
          </a:p>
        </p:txBody>
      </p:sp>
      <p:pic>
        <p:nvPicPr>
          <p:cNvPr id="793" name="Google Shape;793;p100"/>
          <p:cNvPicPr preferRelativeResize="0"/>
          <p:nvPr/>
        </p:nvPicPr>
        <p:blipFill>
          <a:blip r:embed="rId4">
            <a:alphaModFix/>
          </a:blip>
          <a:stretch>
            <a:fillRect/>
          </a:stretch>
        </p:blipFill>
        <p:spPr>
          <a:xfrm>
            <a:off x="6683150" y="3420251"/>
            <a:ext cx="201250" cy="201250"/>
          </a:xfrm>
          <a:prstGeom prst="rect">
            <a:avLst/>
          </a:prstGeom>
          <a:noFill/>
          <a:ln>
            <a:noFill/>
          </a:ln>
        </p:spPr>
      </p:pic>
      <p:sp>
        <p:nvSpPr>
          <p:cNvPr id="794" name="Google Shape;794;p100"/>
          <p:cNvSpPr txBox="1">
            <a:spLocks noGrp="1"/>
          </p:cNvSpPr>
          <p:nvPr>
            <p:ph type="body" idx="1"/>
          </p:nvPr>
        </p:nvSpPr>
        <p:spPr>
          <a:xfrm>
            <a:off x="4545050" y="3285990"/>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5">
                  <a:extLst>
                    <a:ext uri="{A12FA001-AC4F-418D-AE19-62706E023703}">
                      <ahyp:hlinkClr xmlns:ahyp="http://schemas.microsoft.com/office/drawing/2018/hyperlinkcolor" val="tx"/>
                    </a:ext>
                  </a:extLst>
                </a:hlinkClick>
              </a:rPr>
              <a:t>What you need to know about Operation Encompass</a:t>
            </a:r>
            <a:endParaRPr sz="1300" u="sng">
              <a:solidFill>
                <a:schemeClr val="accent3"/>
              </a:solidFill>
              <a:latin typeface="Chivo SemiBold"/>
              <a:ea typeface="Chivo SemiBold"/>
              <a:cs typeface="Chivo SemiBold"/>
              <a:sym typeface="Chivo SemiBold"/>
            </a:endParaRPr>
          </a:p>
        </p:txBody>
      </p:sp>
      <p:pic>
        <p:nvPicPr>
          <p:cNvPr id="795" name="Google Shape;795;p100"/>
          <p:cNvPicPr preferRelativeResize="0"/>
          <p:nvPr/>
        </p:nvPicPr>
        <p:blipFill>
          <a:blip r:embed="rId4">
            <a:alphaModFix/>
          </a:blip>
          <a:stretch>
            <a:fillRect/>
          </a:stretch>
        </p:blipFill>
        <p:spPr>
          <a:xfrm>
            <a:off x="4545050" y="3420251"/>
            <a:ext cx="201250" cy="201250"/>
          </a:xfrm>
          <a:prstGeom prst="rect">
            <a:avLst/>
          </a:prstGeom>
          <a:noFill/>
          <a:ln>
            <a:noFill/>
          </a:ln>
        </p:spPr>
      </p:pic>
      <p:sp>
        <p:nvSpPr>
          <p:cNvPr id="796" name="Google Shape;796;p100"/>
          <p:cNvSpPr txBox="1">
            <a:spLocks noGrp="1"/>
          </p:cNvSpPr>
          <p:nvPr>
            <p:ph type="body" idx="1"/>
          </p:nvPr>
        </p:nvSpPr>
        <p:spPr>
          <a:xfrm>
            <a:off x="270050" y="41858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6">
                  <a:extLst>
                    <a:ext uri="{A12FA001-AC4F-418D-AE19-62706E023703}">
                      <ahyp:hlinkClr xmlns:ahyp="http://schemas.microsoft.com/office/drawing/2018/hyperlinkcolor" val="tx"/>
                    </a:ext>
                  </a:extLst>
                </a:hlinkClick>
              </a:rPr>
              <a:t>Guidance for teachers on gender questioning children</a:t>
            </a:r>
            <a:endParaRPr sz="1300" u="sng">
              <a:solidFill>
                <a:schemeClr val="accent3"/>
              </a:solidFill>
              <a:latin typeface="Chivo SemiBold"/>
              <a:ea typeface="Chivo SemiBold"/>
              <a:cs typeface="Chivo SemiBold"/>
              <a:sym typeface="Chivo SemiBold"/>
            </a:endParaRPr>
          </a:p>
        </p:txBody>
      </p:sp>
      <p:pic>
        <p:nvPicPr>
          <p:cNvPr id="797" name="Google Shape;797;p100"/>
          <p:cNvPicPr preferRelativeResize="0"/>
          <p:nvPr/>
        </p:nvPicPr>
        <p:blipFill>
          <a:blip r:embed="rId4">
            <a:alphaModFix/>
          </a:blip>
          <a:stretch>
            <a:fillRect/>
          </a:stretch>
        </p:blipFill>
        <p:spPr>
          <a:xfrm>
            <a:off x="270050" y="4310151"/>
            <a:ext cx="201250" cy="201250"/>
          </a:xfrm>
          <a:prstGeom prst="rect">
            <a:avLst/>
          </a:prstGeom>
          <a:noFill/>
          <a:ln>
            <a:noFill/>
          </a:ln>
        </p:spPr>
      </p:pic>
      <p:sp>
        <p:nvSpPr>
          <p:cNvPr id="798" name="Google Shape;798;p100"/>
          <p:cNvSpPr txBox="1">
            <a:spLocks noGrp="1"/>
          </p:cNvSpPr>
          <p:nvPr>
            <p:ph type="body" idx="1"/>
          </p:nvPr>
        </p:nvSpPr>
        <p:spPr>
          <a:xfrm>
            <a:off x="6683150" y="41758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7">
                  <a:extLst>
                    <a:ext uri="{A12FA001-AC4F-418D-AE19-62706E023703}">
                      <ahyp:hlinkClr xmlns:ahyp="http://schemas.microsoft.com/office/drawing/2018/hyperlinkcolor" val="tx"/>
                    </a:ext>
                  </a:extLst>
                </a:hlinkClick>
              </a:rPr>
              <a:t>Safeguarding courses</a:t>
            </a:r>
            <a:endParaRPr sz="1300" u="sng">
              <a:solidFill>
                <a:schemeClr val="accent3"/>
              </a:solidFill>
              <a:latin typeface="Chivo SemiBold"/>
              <a:ea typeface="Chivo SemiBold"/>
              <a:cs typeface="Chivo SemiBold"/>
              <a:sym typeface="Chivo SemiBold"/>
            </a:endParaRPr>
          </a:p>
        </p:txBody>
      </p:sp>
      <p:pic>
        <p:nvPicPr>
          <p:cNvPr id="799" name="Google Shape;799;p100"/>
          <p:cNvPicPr preferRelativeResize="0"/>
          <p:nvPr/>
        </p:nvPicPr>
        <p:blipFill>
          <a:blip r:embed="rId4">
            <a:alphaModFix/>
          </a:blip>
          <a:stretch>
            <a:fillRect/>
          </a:stretch>
        </p:blipFill>
        <p:spPr>
          <a:xfrm>
            <a:off x="6683150" y="4300151"/>
            <a:ext cx="201250" cy="201250"/>
          </a:xfrm>
          <a:prstGeom prst="rect">
            <a:avLst/>
          </a:prstGeom>
          <a:noFill/>
          <a:ln>
            <a:noFill/>
          </a:ln>
        </p:spPr>
      </p:pic>
      <p:cxnSp>
        <p:nvCxnSpPr>
          <p:cNvPr id="800" name="Google Shape;800;p100"/>
          <p:cNvCxnSpPr/>
          <p:nvPr/>
        </p:nvCxnSpPr>
        <p:spPr>
          <a:xfrm>
            <a:off x="298950" y="2254907"/>
            <a:ext cx="8546100" cy="0"/>
          </a:xfrm>
          <a:prstGeom prst="straightConnector1">
            <a:avLst/>
          </a:prstGeom>
          <a:noFill/>
          <a:ln w="9525" cap="flat" cmpd="sng">
            <a:solidFill>
              <a:schemeClr val="accent2"/>
            </a:solidFill>
            <a:prstDash val="solid"/>
            <a:round/>
            <a:headEnd type="none" w="med" len="med"/>
            <a:tailEnd type="none" w="med" len="med"/>
          </a:ln>
        </p:spPr>
      </p:cxnSp>
      <p:cxnSp>
        <p:nvCxnSpPr>
          <p:cNvPr id="801" name="Google Shape;801;p100"/>
          <p:cNvCxnSpPr/>
          <p:nvPr/>
        </p:nvCxnSpPr>
        <p:spPr>
          <a:xfrm>
            <a:off x="298950" y="3164824"/>
            <a:ext cx="8546100" cy="0"/>
          </a:xfrm>
          <a:prstGeom prst="straightConnector1">
            <a:avLst/>
          </a:prstGeom>
          <a:noFill/>
          <a:ln w="9525" cap="flat" cmpd="sng">
            <a:solidFill>
              <a:schemeClr val="accent2"/>
            </a:solidFill>
            <a:prstDash val="solid"/>
            <a:round/>
            <a:headEnd type="none" w="med" len="med"/>
            <a:tailEnd type="none" w="med" len="med"/>
          </a:ln>
        </p:spPr>
      </p:cxnSp>
      <p:cxnSp>
        <p:nvCxnSpPr>
          <p:cNvPr id="802" name="Google Shape;802;p100"/>
          <p:cNvCxnSpPr/>
          <p:nvPr/>
        </p:nvCxnSpPr>
        <p:spPr>
          <a:xfrm>
            <a:off x="298950" y="4074740"/>
            <a:ext cx="8546100" cy="0"/>
          </a:xfrm>
          <a:prstGeom prst="straightConnector1">
            <a:avLst/>
          </a:prstGeom>
          <a:noFill/>
          <a:ln w="9525" cap="flat" cmpd="sng">
            <a:solidFill>
              <a:schemeClr val="accent2"/>
            </a:solidFill>
            <a:prstDash val="solid"/>
            <a:round/>
            <a:headEnd type="none" w="med" len="med"/>
            <a:tailEnd type="none" w="med" len="med"/>
          </a:ln>
        </p:spPr>
      </p:cxnSp>
      <p:sp>
        <p:nvSpPr>
          <p:cNvPr id="803" name="Google Shape;803;p100"/>
          <p:cNvSpPr txBox="1">
            <a:spLocks noGrp="1"/>
          </p:cNvSpPr>
          <p:nvPr>
            <p:ph type="body" idx="1"/>
          </p:nvPr>
        </p:nvSpPr>
        <p:spPr>
          <a:xfrm>
            <a:off x="4586700" y="1511784"/>
            <a:ext cx="2096400" cy="63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a:solidFill>
                  <a:schemeClr val="accent3"/>
                </a:solidFill>
                <a:latin typeface="Chivo SemiBold"/>
                <a:ea typeface="Chivo SemiBold"/>
                <a:cs typeface="Chivo SemiBold"/>
                <a:sym typeface="Chivo SemiBold"/>
              </a:rPr>
              <a:t>   </a:t>
            </a:r>
            <a:r>
              <a:rPr lang="en-GB" sz="1100" u="sng">
                <a:solidFill>
                  <a:schemeClr val="accent3"/>
                </a:solidFill>
                <a:latin typeface="Chivo SemiBold"/>
                <a:ea typeface="Chivo SemiBold"/>
                <a:cs typeface="Chivo SemiBold"/>
                <a:sym typeface="Chivo SemiBold"/>
                <a:hlinkClick r:id="rId18">
                  <a:extLst>
                    <a:ext uri="{A12FA001-AC4F-418D-AE19-62706E023703}">
                      <ahyp:hlinkClr xmlns:ahyp="http://schemas.microsoft.com/office/drawing/2018/hyperlinkcolor" val="tx"/>
                    </a:ext>
                  </a:extLst>
                </a:hlinkClick>
              </a:rPr>
              <a:t>Child mental health </a:t>
            </a:r>
            <a:r>
              <a:rPr lang="en-GB" sz="1100" u="sng">
                <a:solidFill>
                  <a:schemeClr val="accent3"/>
                </a:solidFill>
                <a:latin typeface="Chivo SemiBold"/>
                <a:ea typeface="Chivo SemiBold"/>
                <a:cs typeface="Chivo SemiBold"/>
                <a:sym typeface="Chivo SemiBold"/>
              </a:rPr>
              <a:t>quiz</a:t>
            </a:r>
            <a:endParaRPr sz="1100" u="sng">
              <a:solidFill>
                <a:schemeClr val="accent3"/>
              </a:solidFill>
              <a:latin typeface="Chivo SemiBold"/>
              <a:ea typeface="Chivo SemiBold"/>
              <a:cs typeface="Chivo SemiBold"/>
              <a:sym typeface="Chivo SemiBold"/>
            </a:endParaRPr>
          </a:p>
        </p:txBody>
      </p:sp>
      <p:pic>
        <p:nvPicPr>
          <p:cNvPr id="804" name="Google Shape;804;p100"/>
          <p:cNvPicPr preferRelativeResize="0"/>
          <p:nvPr/>
        </p:nvPicPr>
        <p:blipFill>
          <a:blip r:embed="rId4">
            <a:alphaModFix/>
          </a:blip>
          <a:stretch>
            <a:fillRect/>
          </a:stretch>
        </p:blipFill>
        <p:spPr>
          <a:xfrm>
            <a:off x="4545050" y="1587386"/>
            <a:ext cx="201250" cy="201250"/>
          </a:xfrm>
          <a:prstGeom prst="rect">
            <a:avLst/>
          </a:prstGeom>
          <a:noFill/>
          <a:ln>
            <a:noFill/>
          </a:ln>
        </p:spPr>
      </p:pic>
      <p:sp>
        <p:nvSpPr>
          <p:cNvPr id="805" name="Google Shape;805;p100"/>
          <p:cNvSpPr txBox="1">
            <a:spLocks noGrp="1"/>
          </p:cNvSpPr>
          <p:nvPr>
            <p:ph type="body" idx="1"/>
          </p:nvPr>
        </p:nvSpPr>
        <p:spPr>
          <a:xfrm>
            <a:off x="2406950" y="4175899"/>
            <a:ext cx="21381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accent3"/>
                </a:solidFill>
                <a:latin typeface="Chivo SemiBold"/>
                <a:ea typeface="Chivo SemiBold"/>
                <a:cs typeface="Chivo SemiBold"/>
                <a:sym typeface="Chivo SemiBold"/>
              </a:rPr>
              <a:t>   </a:t>
            </a:r>
            <a:r>
              <a:rPr lang="en-GB" sz="1100" u="sng">
                <a:solidFill>
                  <a:schemeClr val="hlink"/>
                </a:solidFill>
                <a:latin typeface="Chivo SemiBold"/>
                <a:ea typeface="Chivo SemiBold"/>
                <a:cs typeface="Chivo SemiBold"/>
                <a:sym typeface="Chivo SemiBold"/>
                <a:hlinkClick r:id="rId19"/>
              </a:rPr>
              <a:t>Guidance on filtering and monitoring in schools (PDF)</a:t>
            </a:r>
            <a:endParaRPr sz="1300" u="sng">
              <a:solidFill>
                <a:schemeClr val="accent3"/>
              </a:solidFill>
              <a:latin typeface="Chivo SemiBold"/>
              <a:ea typeface="Chivo SemiBold"/>
              <a:cs typeface="Chivo SemiBold"/>
              <a:sym typeface="Chivo SemiBold"/>
            </a:endParaRPr>
          </a:p>
        </p:txBody>
      </p:sp>
      <p:pic>
        <p:nvPicPr>
          <p:cNvPr id="806" name="Google Shape;806;p100"/>
          <p:cNvPicPr preferRelativeResize="0"/>
          <p:nvPr/>
        </p:nvPicPr>
        <p:blipFill>
          <a:blip r:embed="rId4">
            <a:alphaModFix/>
          </a:blip>
          <a:stretch>
            <a:fillRect/>
          </a:stretch>
        </p:blipFill>
        <p:spPr>
          <a:xfrm>
            <a:off x="2406950" y="4300151"/>
            <a:ext cx="201250" cy="201250"/>
          </a:xfrm>
          <a:prstGeom prst="rect">
            <a:avLst/>
          </a:prstGeom>
          <a:noFill/>
          <a:ln>
            <a:noFill/>
          </a:ln>
        </p:spPr>
      </p:pic>
      <p:pic>
        <p:nvPicPr>
          <p:cNvPr id="807" name="Google Shape;807;p100" title="Asset 15.png"/>
          <p:cNvPicPr preferRelativeResize="0"/>
          <p:nvPr/>
        </p:nvPicPr>
        <p:blipFill rotWithShape="1">
          <a:blip r:embed="rId20">
            <a:alphaModFix/>
          </a:blip>
          <a:srcRect b="14988"/>
          <a:stretch/>
        </p:blipFill>
        <p:spPr>
          <a:xfrm>
            <a:off x="8108391" y="292875"/>
            <a:ext cx="725107" cy="6876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pic>
        <p:nvPicPr>
          <p:cNvPr id="812" name="Google Shape;812;p101" title="HST_Inset-Pack-2026_Title-Slides_01-02.png"/>
          <p:cNvPicPr preferRelativeResize="0"/>
          <p:nvPr/>
        </p:nvPicPr>
        <p:blipFill rotWithShape="1">
          <a:blip r:embed="rId3">
            <a:alphaModFix/>
          </a:blip>
          <a:srcRect l="-6256" t="-10497" r="-6256"/>
          <a:stretch/>
        </p:blipFill>
        <p:spPr>
          <a:xfrm>
            <a:off x="0" y="0"/>
            <a:ext cx="9144000" cy="5143500"/>
          </a:xfrm>
          <a:prstGeom prst="rect">
            <a:avLst/>
          </a:prstGeom>
          <a:noFill/>
          <a:ln>
            <a:noFill/>
          </a:ln>
        </p:spPr>
      </p:pic>
      <p:sp>
        <p:nvSpPr>
          <p:cNvPr id="813" name="Google Shape;813;p101"/>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814" name="Google Shape;814;p101"/>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4</a:t>
            </a:r>
            <a:endParaRPr/>
          </a:p>
        </p:txBody>
      </p:sp>
      <p:sp>
        <p:nvSpPr>
          <p:cNvPr id="815" name="Google Shape;815;p101"/>
          <p:cNvSpPr txBox="1"/>
          <p:nvPr/>
        </p:nvSpPr>
        <p:spPr>
          <a:xfrm>
            <a:off x="1037850" y="8923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Responding to and sharing concerns</a:t>
            </a:r>
            <a:endParaRPr sz="3000">
              <a:latin typeface="PT Serif"/>
              <a:ea typeface="PT Serif"/>
              <a:cs typeface="PT Serif"/>
              <a:sym typeface="PT Serif"/>
            </a:endParaRPr>
          </a:p>
          <a:p>
            <a:pPr marL="0" lvl="0" indent="0" algn="l" rtl="0">
              <a:lnSpc>
                <a:spcPct val="115000"/>
              </a:lnSpc>
              <a:spcBef>
                <a:spcPts val="0"/>
              </a:spcBef>
              <a:spcAft>
                <a:spcPts val="0"/>
              </a:spcAft>
              <a:buNone/>
            </a:pPr>
            <a:endParaRPr sz="3000">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816" name="Google Shape;816;p101"/>
          <p:cNvSpPr txBox="1"/>
          <p:nvPr/>
        </p:nvSpPr>
        <p:spPr>
          <a:xfrm>
            <a:off x="196800" y="15622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102"/>
          <p:cNvSpPr txBox="1"/>
          <p:nvPr/>
        </p:nvSpPr>
        <p:spPr>
          <a:xfrm>
            <a:off x="270000" y="1706400"/>
            <a:ext cx="4546800" cy="47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The 4Rs of safeguarding</a:t>
            </a:r>
            <a:endParaRPr sz="3000">
              <a:solidFill>
                <a:srgbClr val="0F1422"/>
              </a:solidFill>
              <a:latin typeface="PT Serif"/>
              <a:ea typeface="PT Serif"/>
              <a:cs typeface="PT Serif"/>
              <a:sym typeface="PT Serif"/>
            </a:endParaRPr>
          </a:p>
        </p:txBody>
      </p:sp>
      <p:sp>
        <p:nvSpPr>
          <p:cNvPr id="822" name="Google Shape;822;p102"/>
          <p:cNvSpPr txBox="1"/>
          <p:nvPr/>
        </p:nvSpPr>
        <p:spPr>
          <a:xfrm>
            <a:off x="270000" y="2316250"/>
            <a:ext cx="3999900" cy="84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provide a simple framework that can help all staff remember the key actions they should take when concerns about a child arise.</a:t>
            </a:r>
            <a:endParaRPr sz="1700">
              <a:latin typeface="Chivo"/>
              <a:ea typeface="Chivo"/>
              <a:cs typeface="Chivo"/>
              <a:sym typeface="Chivo"/>
            </a:endParaRPr>
          </a:p>
        </p:txBody>
      </p:sp>
      <p:sp>
        <p:nvSpPr>
          <p:cNvPr id="823" name="Google Shape;823;p102"/>
          <p:cNvSpPr txBox="1">
            <a:spLocks noGrp="1"/>
          </p:cNvSpPr>
          <p:nvPr>
            <p:ph type="body" idx="4294967295"/>
          </p:nvPr>
        </p:nvSpPr>
        <p:spPr>
          <a:xfrm>
            <a:off x="270000" y="4542350"/>
            <a:ext cx="33762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a:t>
            </a:r>
            <a:r>
              <a:rPr lang="en-GB" sz="1200" b="1" u="sng">
                <a:solidFill>
                  <a:schemeClr val="hlink"/>
                </a:solidFill>
                <a:hlinkClick r:id="rId3"/>
              </a:rPr>
              <a:t>The 4R's of Safeguarding Poster</a:t>
            </a:r>
            <a:endParaRPr sz="1300" b="1">
              <a:solidFill>
                <a:schemeClr val="accent3"/>
              </a:solidFill>
            </a:endParaRPr>
          </a:p>
        </p:txBody>
      </p:sp>
      <p:pic>
        <p:nvPicPr>
          <p:cNvPr id="824" name="Google Shape;824;p102"/>
          <p:cNvPicPr preferRelativeResize="0"/>
          <p:nvPr/>
        </p:nvPicPr>
        <p:blipFill>
          <a:blip r:embed="rId4">
            <a:alphaModFix/>
          </a:blip>
          <a:stretch>
            <a:fillRect/>
          </a:stretch>
        </p:blipFill>
        <p:spPr>
          <a:xfrm>
            <a:off x="270000" y="4666614"/>
            <a:ext cx="201250" cy="201250"/>
          </a:xfrm>
          <a:prstGeom prst="rect">
            <a:avLst/>
          </a:prstGeom>
          <a:noFill/>
          <a:ln>
            <a:noFill/>
          </a:ln>
        </p:spPr>
      </p:pic>
      <p:pic>
        <p:nvPicPr>
          <p:cNvPr id="825" name="Google Shape;825;p102" title="HST_Hub_4RsofSafeguardingPosterrgb.jpg"/>
          <p:cNvPicPr preferRelativeResize="0"/>
          <p:nvPr/>
        </p:nvPicPr>
        <p:blipFill rotWithShape="1">
          <a:blip r:embed="rId5">
            <a:alphaModFix/>
          </a:blip>
          <a:srcRect/>
          <a:stretch/>
        </p:blipFill>
        <p:spPr>
          <a:xfrm>
            <a:off x="5687175" y="601388"/>
            <a:ext cx="2786202" cy="3940726"/>
          </a:xfrm>
          <a:prstGeom prst="rect">
            <a:avLst/>
          </a:prstGeom>
          <a:noFill/>
          <a:ln>
            <a:noFill/>
          </a:ln>
          <a:effectLst>
            <a:outerShdw blurRad="185738" dist="57150" dir="4800000" algn="bl" rotWithShape="0">
              <a:srgbClr val="000000">
                <a:alpha val="50000"/>
              </a:srgbClr>
            </a:outerShdw>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pic>
        <p:nvPicPr>
          <p:cNvPr id="830" name="Google Shape;830;p103" title="Asset 1.png"/>
          <p:cNvPicPr preferRelativeResize="0"/>
          <p:nvPr/>
        </p:nvPicPr>
        <p:blipFill>
          <a:blip r:embed="rId3">
            <a:alphaModFix/>
          </a:blip>
          <a:stretch>
            <a:fillRect/>
          </a:stretch>
        </p:blipFill>
        <p:spPr>
          <a:xfrm>
            <a:off x="3401416" y="1451513"/>
            <a:ext cx="2341200" cy="2344709"/>
          </a:xfrm>
          <a:prstGeom prst="rect">
            <a:avLst/>
          </a:prstGeom>
          <a:noFill/>
          <a:ln>
            <a:noFill/>
          </a:ln>
        </p:spPr>
      </p:pic>
      <p:sp>
        <p:nvSpPr>
          <p:cNvPr id="831" name="Google Shape;831;p103"/>
          <p:cNvSpPr txBox="1">
            <a:spLocks noGrp="1"/>
          </p:cNvSpPr>
          <p:nvPr>
            <p:ph type="body" idx="4294967295"/>
          </p:nvPr>
        </p:nvSpPr>
        <p:spPr>
          <a:xfrm>
            <a:off x="456650" y="1015200"/>
            <a:ext cx="2287200" cy="431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GB">
                <a:solidFill>
                  <a:srgbClr val="000000"/>
                </a:solidFill>
              </a:rPr>
              <a:t>A direct disclosure</a:t>
            </a:r>
            <a:endParaRPr>
              <a:solidFill>
                <a:schemeClr val="accent1"/>
              </a:solidFill>
            </a:endParaRPr>
          </a:p>
        </p:txBody>
      </p:sp>
      <p:sp>
        <p:nvSpPr>
          <p:cNvPr id="832" name="Google Shape;832;p103"/>
          <p:cNvSpPr txBox="1"/>
          <p:nvPr/>
        </p:nvSpPr>
        <p:spPr>
          <a:xfrm>
            <a:off x="6400175" y="873600"/>
            <a:ext cx="2287200" cy="714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latin typeface="Chivo"/>
                <a:ea typeface="Chivo"/>
                <a:cs typeface="Chivo"/>
                <a:sym typeface="Chivo"/>
              </a:rPr>
              <a:t>Witnessing something first-hand</a:t>
            </a:r>
            <a:endParaRPr sz="1600">
              <a:latin typeface="Chivo Medium"/>
              <a:ea typeface="Chivo Medium"/>
              <a:cs typeface="Chivo Medium"/>
              <a:sym typeface="Chivo Medium"/>
            </a:endParaRPr>
          </a:p>
        </p:txBody>
      </p:sp>
      <p:sp>
        <p:nvSpPr>
          <p:cNvPr id="833" name="Google Shape;833;p103"/>
          <p:cNvSpPr txBox="1"/>
          <p:nvPr/>
        </p:nvSpPr>
        <p:spPr>
          <a:xfrm>
            <a:off x="429650" y="3555588"/>
            <a:ext cx="2341200" cy="431100"/>
          </a:xfrm>
          <a:prstGeom prst="rect">
            <a:avLst/>
          </a:prstGeom>
          <a:noFill/>
          <a:ln>
            <a:noFill/>
          </a:ln>
        </p:spPr>
        <p:txBody>
          <a:bodyPr spcFirstLastPara="1" wrap="square" lIns="91425" tIns="91425" rIns="91425" bIns="91425" anchor="t" anchorCtr="0">
            <a:spAutoFit/>
          </a:bodyPr>
          <a:lstStyle/>
          <a:p>
            <a:pPr marL="0" lvl="0" indent="0" algn="r" rtl="0">
              <a:lnSpc>
                <a:spcPct val="115000"/>
              </a:lnSpc>
              <a:spcBef>
                <a:spcPts val="0"/>
              </a:spcBef>
              <a:spcAft>
                <a:spcPts val="0"/>
              </a:spcAft>
              <a:buNone/>
            </a:pPr>
            <a:r>
              <a:rPr lang="en-GB" sz="1600">
                <a:latin typeface="Chivo"/>
                <a:ea typeface="Chivo"/>
                <a:cs typeface="Chivo"/>
                <a:sym typeface="Chivo"/>
              </a:rPr>
              <a:t>An indirect disclosure</a:t>
            </a:r>
            <a:endParaRPr sz="1600">
              <a:latin typeface="Chivo Medium"/>
              <a:ea typeface="Chivo Medium"/>
              <a:cs typeface="Chivo Medium"/>
              <a:sym typeface="Chivo Medium"/>
            </a:endParaRPr>
          </a:p>
        </p:txBody>
      </p:sp>
      <p:sp>
        <p:nvSpPr>
          <p:cNvPr id="834" name="Google Shape;834;p103"/>
          <p:cNvSpPr txBox="1"/>
          <p:nvPr/>
        </p:nvSpPr>
        <p:spPr>
          <a:xfrm>
            <a:off x="6427175" y="3272388"/>
            <a:ext cx="2287200" cy="99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600">
                <a:latin typeface="Chivo"/>
                <a:ea typeface="Chivo"/>
                <a:cs typeface="Chivo"/>
                <a:sym typeface="Chivo"/>
              </a:rPr>
              <a:t>Receiving information from another source</a:t>
            </a:r>
            <a:endParaRPr sz="1600">
              <a:latin typeface="Chivo Medium"/>
              <a:ea typeface="Chivo Medium"/>
              <a:cs typeface="Chivo Medium"/>
              <a:sym typeface="Chivo Medium"/>
            </a:endParaRPr>
          </a:p>
        </p:txBody>
      </p:sp>
      <p:sp>
        <p:nvSpPr>
          <p:cNvPr id="835" name="Google Shape;835;p103"/>
          <p:cNvSpPr txBox="1">
            <a:spLocks noGrp="1"/>
          </p:cNvSpPr>
          <p:nvPr>
            <p:ph type="title" idx="4294967295"/>
          </p:nvPr>
        </p:nvSpPr>
        <p:spPr>
          <a:xfrm>
            <a:off x="3560125" y="697775"/>
            <a:ext cx="2023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Recognise</a:t>
            </a:r>
            <a:endParaRPr sz="3020"/>
          </a:p>
        </p:txBody>
      </p:sp>
      <p:pic>
        <p:nvPicPr>
          <p:cNvPr id="836" name="Google Shape;836;p103" title="Asset 19.png"/>
          <p:cNvPicPr preferRelativeResize="0"/>
          <p:nvPr/>
        </p:nvPicPr>
        <p:blipFill rotWithShape="1">
          <a:blip r:embed="rId4">
            <a:alphaModFix/>
          </a:blip>
          <a:srcRect b="29314"/>
          <a:stretch/>
        </p:blipFill>
        <p:spPr>
          <a:xfrm>
            <a:off x="5313036" y="3066937"/>
            <a:ext cx="880366" cy="837775"/>
          </a:xfrm>
          <a:prstGeom prst="rect">
            <a:avLst/>
          </a:prstGeom>
          <a:noFill/>
          <a:ln>
            <a:noFill/>
          </a:ln>
        </p:spPr>
      </p:pic>
      <p:pic>
        <p:nvPicPr>
          <p:cNvPr id="837" name="Google Shape;837;p103" title="Asset 18.png"/>
          <p:cNvPicPr preferRelativeResize="0"/>
          <p:nvPr/>
        </p:nvPicPr>
        <p:blipFill rotWithShape="1">
          <a:blip r:embed="rId5">
            <a:alphaModFix/>
          </a:blip>
          <a:srcRect b="33052"/>
          <a:stretch/>
        </p:blipFill>
        <p:spPr>
          <a:xfrm>
            <a:off x="5258688" y="1327637"/>
            <a:ext cx="989075" cy="673801"/>
          </a:xfrm>
          <a:prstGeom prst="rect">
            <a:avLst/>
          </a:prstGeom>
          <a:noFill/>
          <a:ln>
            <a:noFill/>
          </a:ln>
        </p:spPr>
      </p:pic>
      <p:pic>
        <p:nvPicPr>
          <p:cNvPr id="838" name="Google Shape;838;p103" title="discussion-point-signs.png"/>
          <p:cNvPicPr preferRelativeResize="0"/>
          <p:nvPr/>
        </p:nvPicPr>
        <p:blipFill rotWithShape="1">
          <a:blip r:embed="rId6">
            <a:alphaModFix/>
          </a:blip>
          <a:srcRect t="22654" r="18573"/>
          <a:stretch/>
        </p:blipFill>
        <p:spPr>
          <a:xfrm>
            <a:off x="2896248" y="3066938"/>
            <a:ext cx="989075" cy="939470"/>
          </a:xfrm>
          <a:prstGeom prst="rect">
            <a:avLst/>
          </a:prstGeom>
          <a:noFill/>
          <a:ln>
            <a:noFill/>
          </a:ln>
        </p:spPr>
      </p:pic>
      <p:pic>
        <p:nvPicPr>
          <p:cNvPr id="839" name="Google Shape;839;p103" title="Asset 20.png"/>
          <p:cNvPicPr preferRelativeResize="0"/>
          <p:nvPr/>
        </p:nvPicPr>
        <p:blipFill rotWithShape="1">
          <a:blip r:embed="rId7">
            <a:alphaModFix/>
          </a:blip>
          <a:srcRect b="17783"/>
          <a:stretch/>
        </p:blipFill>
        <p:spPr>
          <a:xfrm>
            <a:off x="2896262" y="1328940"/>
            <a:ext cx="989075" cy="67119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843"/>
        <p:cNvGrpSpPr/>
        <p:nvPr/>
      </p:nvGrpSpPr>
      <p:grpSpPr>
        <a:xfrm>
          <a:off x="0" y="0"/>
          <a:ext cx="0" cy="0"/>
          <a:chOff x="0" y="0"/>
          <a:chExt cx="0" cy="0"/>
        </a:xfrm>
      </p:grpSpPr>
      <p:sp>
        <p:nvSpPr>
          <p:cNvPr id="844" name="Google Shape;844;p104"/>
          <p:cNvSpPr/>
          <p:nvPr/>
        </p:nvSpPr>
        <p:spPr>
          <a:xfrm>
            <a:off x="5218025" y="415800"/>
            <a:ext cx="5436000" cy="5436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845" name="Google Shape;845;p104"/>
          <p:cNvSpPr/>
          <p:nvPr/>
        </p:nvSpPr>
        <p:spPr>
          <a:xfrm>
            <a:off x="-1510025" y="415800"/>
            <a:ext cx="5436000" cy="5436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pic>
        <p:nvPicPr>
          <p:cNvPr id="846" name="Google Shape;846;p104"/>
          <p:cNvPicPr preferRelativeResize="0"/>
          <p:nvPr/>
        </p:nvPicPr>
        <p:blipFill rotWithShape="1">
          <a:blip r:embed="rId3">
            <a:alphaModFix/>
          </a:blip>
          <a:srcRect t="18945" b="17948"/>
          <a:stretch/>
        </p:blipFill>
        <p:spPr>
          <a:xfrm>
            <a:off x="2475413" y="2496000"/>
            <a:ext cx="4193187" cy="2647501"/>
          </a:xfrm>
          <a:prstGeom prst="rect">
            <a:avLst/>
          </a:prstGeom>
          <a:noFill/>
          <a:ln>
            <a:noFill/>
          </a:ln>
        </p:spPr>
      </p:pic>
      <p:sp>
        <p:nvSpPr>
          <p:cNvPr id="847" name="Google Shape;847;p104"/>
          <p:cNvSpPr txBox="1"/>
          <p:nvPr/>
        </p:nvSpPr>
        <p:spPr>
          <a:xfrm>
            <a:off x="459800" y="951450"/>
            <a:ext cx="3272400" cy="34170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Remain calm and level-headed</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Reassure the child</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Listen carefully and actively</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Let them know that you are taking</a:t>
            </a:r>
            <a:br>
              <a:rPr lang="en-GB" sz="1000">
                <a:latin typeface="Chivo Medium"/>
                <a:ea typeface="Chivo Medium"/>
                <a:cs typeface="Chivo Medium"/>
                <a:sym typeface="Chivo Medium"/>
              </a:rPr>
            </a:br>
            <a:r>
              <a:rPr lang="en-GB" sz="1000">
                <a:latin typeface="Chivo Medium"/>
                <a:ea typeface="Chivo Medium"/>
                <a:cs typeface="Chivo Medium"/>
                <a:sym typeface="Chivo Medium"/>
              </a:rPr>
              <a:t>what they say seriously</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Tell them what will happen next</a:t>
            </a:r>
            <a:br>
              <a:rPr lang="en-GB" sz="1000">
                <a:latin typeface="Chivo Medium"/>
                <a:ea typeface="Chivo Medium"/>
                <a:cs typeface="Chivo Medium"/>
                <a:sym typeface="Chivo Medium"/>
              </a:rPr>
            </a:br>
            <a:r>
              <a:rPr lang="en-GB" sz="1000">
                <a:latin typeface="Chivo Medium"/>
                <a:ea typeface="Chivo Medium"/>
                <a:cs typeface="Chivo Medium"/>
                <a:sym typeface="Chivo Medium"/>
              </a:rPr>
              <a:t>and be honest about what you do</a:t>
            </a:r>
            <a:br>
              <a:rPr lang="en-GB" sz="1000">
                <a:latin typeface="Chivo Medium"/>
                <a:ea typeface="Chivo Medium"/>
                <a:cs typeface="Chivo Medium"/>
                <a:sym typeface="Chivo Medium"/>
              </a:rPr>
            </a:br>
            <a:r>
              <a:rPr lang="en-GB" sz="1000">
                <a:latin typeface="Chivo Medium"/>
                <a:ea typeface="Chivo Medium"/>
                <a:cs typeface="Chivo Medium"/>
                <a:sym typeface="Chivo Medium"/>
              </a:rPr>
              <a:t>and do not know about what</a:t>
            </a:r>
            <a:br>
              <a:rPr lang="en-GB" sz="1000">
                <a:latin typeface="Chivo Medium"/>
                <a:ea typeface="Chivo Medium"/>
                <a:cs typeface="Chivo Medium"/>
                <a:sym typeface="Chivo Medium"/>
              </a:rPr>
            </a:br>
            <a:r>
              <a:rPr lang="en-GB" sz="1000">
                <a:latin typeface="Chivo Medium"/>
                <a:ea typeface="Chivo Medium"/>
                <a:cs typeface="Chivo Medium"/>
                <a:sym typeface="Chivo Medium"/>
              </a:rPr>
              <a:t>might happen as a result of</a:t>
            </a:r>
            <a:br>
              <a:rPr lang="en-GB" sz="1000">
                <a:latin typeface="Chivo Medium"/>
                <a:ea typeface="Chivo Medium"/>
                <a:cs typeface="Chivo Medium"/>
                <a:sym typeface="Chivo Medium"/>
              </a:rPr>
            </a:br>
            <a:r>
              <a:rPr lang="en-GB" sz="1000">
                <a:latin typeface="Chivo Medium"/>
                <a:ea typeface="Chivo Medium"/>
                <a:cs typeface="Chivo Medium"/>
                <a:sym typeface="Chivo Medium"/>
              </a:rPr>
              <a:t>their disclosure</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Make a note of exactly what</a:t>
            </a:r>
            <a:br>
              <a:rPr lang="en-GB" sz="1000">
                <a:latin typeface="Chivo Medium"/>
                <a:ea typeface="Chivo Medium"/>
                <a:cs typeface="Chivo Medium"/>
                <a:sym typeface="Chivo Medium"/>
              </a:rPr>
            </a:br>
            <a:r>
              <a:rPr lang="en-GB" sz="1000">
                <a:latin typeface="Chivo Medium"/>
                <a:ea typeface="Chivo Medium"/>
                <a:cs typeface="Chivo Medium"/>
                <a:sym typeface="Chivo Medium"/>
              </a:rPr>
              <a:t>they have told you as soon as</a:t>
            </a:r>
            <a:br>
              <a:rPr lang="en-GB" sz="1000">
                <a:latin typeface="Chivo Medium"/>
                <a:ea typeface="Chivo Medium"/>
                <a:cs typeface="Chivo Medium"/>
                <a:sym typeface="Chivo Medium"/>
              </a:rPr>
            </a:br>
            <a:r>
              <a:rPr lang="en-GB" sz="1000">
                <a:latin typeface="Chivo Medium"/>
                <a:ea typeface="Chivo Medium"/>
                <a:cs typeface="Chivo Medium"/>
                <a:sym typeface="Chivo Medium"/>
              </a:rPr>
              <a:t>possible with dates and times</a:t>
            </a: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endParaRPr sz="1000">
              <a:latin typeface="Chivo Medium"/>
              <a:ea typeface="Chivo Medium"/>
              <a:cs typeface="Chivo Medium"/>
              <a:sym typeface="Chivo Medium"/>
            </a:endParaRPr>
          </a:p>
          <a:p>
            <a:pPr marL="0" lvl="0" indent="0" algn="l" rtl="0">
              <a:lnSpc>
                <a:spcPct val="100000"/>
              </a:lnSpc>
              <a:spcBef>
                <a:spcPts val="0"/>
              </a:spcBef>
              <a:spcAft>
                <a:spcPts val="0"/>
              </a:spcAft>
              <a:buNone/>
            </a:pPr>
            <a:r>
              <a:rPr lang="en-GB" sz="600">
                <a:solidFill>
                  <a:srgbClr val="040C28"/>
                </a:solidFill>
                <a:highlight>
                  <a:srgbClr val="FFFFFF"/>
                </a:highlight>
                <a:latin typeface="Chivo Medium"/>
                <a:ea typeface="Chivo Medium"/>
                <a:cs typeface="Chivo Medium"/>
                <a:sym typeface="Chivo Medium"/>
              </a:rPr>
              <a:t>✓</a:t>
            </a:r>
            <a:r>
              <a:rPr lang="en-GB" sz="800">
                <a:solidFill>
                  <a:srgbClr val="040C28"/>
                </a:solidFill>
                <a:highlight>
                  <a:srgbClr val="FFFFFF"/>
                </a:highlight>
                <a:latin typeface="Chivo Medium"/>
                <a:ea typeface="Chivo Medium"/>
                <a:cs typeface="Chivo Medium"/>
                <a:sym typeface="Chivo Medium"/>
              </a:rPr>
              <a:t> </a:t>
            </a:r>
            <a:r>
              <a:rPr lang="en-GB" sz="1000">
                <a:latin typeface="Chivo Medium"/>
                <a:ea typeface="Chivo Medium"/>
                <a:cs typeface="Chivo Medium"/>
                <a:sym typeface="Chivo Medium"/>
              </a:rPr>
              <a:t>Share the concern</a:t>
            </a:r>
            <a:br>
              <a:rPr lang="en-GB" sz="1000">
                <a:latin typeface="Chivo Medium"/>
                <a:ea typeface="Chivo Medium"/>
                <a:cs typeface="Chivo Medium"/>
                <a:sym typeface="Chivo Medium"/>
              </a:rPr>
            </a:br>
            <a:r>
              <a:rPr lang="en-GB" sz="1000">
                <a:latin typeface="Chivo Medium"/>
                <a:ea typeface="Chivo Medium"/>
                <a:cs typeface="Chivo Medium"/>
                <a:sym typeface="Chivo Medium"/>
              </a:rPr>
              <a:t>following procedure</a:t>
            </a:r>
            <a:endParaRPr sz="1000">
              <a:latin typeface="Chivo Medium"/>
              <a:ea typeface="Chivo Medium"/>
              <a:cs typeface="Chivo Medium"/>
              <a:sym typeface="Chivo Medium"/>
            </a:endParaRPr>
          </a:p>
        </p:txBody>
      </p:sp>
      <p:sp>
        <p:nvSpPr>
          <p:cNvPr id="848" name="Google Shape;848;p104"/>
          <p:cNvSpPr/>
          <p:nvPr/>
        </p:nvSpPr>
        <p:spPr>
          <a:xfrm>
            <a:off x="2684625" y="811075"/>
            <a:ext cx="1056600" cy="1056600"/>
          </a:xfrm>
          <a:prstGeom prst="ellipse">
            <a:avLst/>
          </a:prstGeom>
          <a:solidFill>
            <a:srgbClr val="3DDC9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latin typeface="Chivo"/>
                <a:ea typeface="Chivo"/>
                <a:cs typeface="Chivo"/>
                <a:sym typeface="Chivo"/>
              </a:rPr>
              <a:t>Do’s</a:t>
            </a:r>
            <a:endParaRPr b="1">
              <a:latin typeface="Chivo"/>
              <a:ea typeface="Chivo"/>
              <a:cs typeface="Chivo"/>
              <a:sym typeface="Chivo"/>
            </a:endParaRPr>
          </a:p>
        </p:txBody>
      </p:sp>
      <p:sp>
        <p:nvSpPr>
          <p:cNvPr id="849" name="Google Shape;849;p104"/>
          <p:cNvSpPr/>
          <p:nvPr/>
        </p:nvSpPr>
        <p:spPr>
          <a:xfrm>
            <a:off x="5402763" y="811075"/>
            <a:ext cx="1056600" cy="1056600"/>
          </a:xfrm>
          <a:prstGeom prst="ellipse">
            <a:avLst/>
          </a:prstGeom>
          <a:solidFill>
            <a:srgbClr val="DE002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b="1">
                <a:latin typeface="Chivo"/>
                <a:ea typeface="Chivo"/>
                <a:cs typeface="Chivo"/>
                <a:sym typeface="Chivo"/>
              </a:rPr>
              <a:t>Don'ts</a:t>
            </a:r>
            <a:endParaRPr b="1">
              <a:latin typeface="Chivo"/>
              <a:ea typeface="Chivo"/>
              <a:cs typeface="Chivo"/>
              <a:sym typeface="Chivo"/>
            </a:endParaRPr>
          </a:p>
        </p:txBody>
      </p:sp>
      <p:sp>
        <p:nvSpPr>
          <p:cNvPr id="850" name="Google Shape;850;p104"/>
          <p:cNvSpPr txBox="1"/>
          <p:nvPr/>
        </p:nvSpPr>
        <p:spPr>
          <a:xfrm>
            <a:off x="6664500" y="951450"/>
            <a:ext cx="2155500" cy="264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Promise to keep secrets</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Rush the child’s account</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Ask leading questions or try</a:t>
            </a:r>
            <a:br>
              <a:rPr lang="en-GB" sz="1000">
                <a:latin typeface="Chivo Medium"/>
                <a:ea typeface="Chivo Medium"/>
                <a:cs typeface="Chivo Medium"/>
                <a:sym typeface="Chivo Medium"/>
              </a:rPr>
            </a:br>
            <a:r>
              <a:rPr lang="en-GB" sz="1000">
                <a:latin typeface="Chivo Medium"/>
                <a:ea typeface="Chivo Medium"/>
                <a:cs typeface="Chivo Medium"/>
                <a:sym typeface="Chivo Medium"/>
              </a:rPr>
              <a:t>to interview the child</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Make assumptions</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Show that you are upset</a:t>
            </a:r>
            <a:br>
              <a:rPr lang="en-GB" sz="1000">
                <a:latin typeface="Chivo Medium"/>
                <a:ea typeface="Chivo Medium"/>
                <a:cs typeface="Chivo Medium"/>
                <a:sym typeface="Chivo Medium"/>
              </a:rPr>
            </a:br>
            <a:r>
              <a:rPr lang="en-GB" sz="1000">
                <a:latin typeface="Chivo Medium"/>
                <a:ea typeface="Chivo Medium"/>
                <a:cs typeface="Chivo Medium"/>
                <a:sym typeface="Chivo Medium"/>
              </a:rPr>
              <a:t>or angry</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Show disbelief or dismiss them</a:t>
            </a:r>
            <a:endParaRPr sz="1000">
              <a:latin typeface="Chivo Medium"/>
              <a:ea typeface="Chivo Medium"/>
              <a:cs typeface="Chivo Medium"/>
              <a:sym typeface="Chivo Medium"/>
            </a:endParaRPr>
          </a:p>
          <a:p>
            <a:pPr marL="0" lvl="0" indent="0" algn="l" rtl="0">
              <a:spcBef>
                <a:spcPts val="0"/>
              </a:spcBef>
              <a:spcAft>
                <a:spcPts val="0"/>
              </a:spcAft>
              <a:buNone/>
            </a:pPr>
            <a:endParaRPr sz="1000">
              <a:latin typeface="Chivo Medium"/>
              <a:ea typeface="Chivo Medium"/>
              <a:cs typeface="Chivo Medium"/>
              <a:sym typeface="Chivo Medium"/>
            </a:endParaRPr>
          </a:p>
          <a:p>
            <a:pPr marL="0" lvl="0" indent="0" algn="l" rtl="0">
              <a:spcBef>
                <a:spcPts val="0"/>
              </a:spcBef>
              <a:spcAft>
                <a:spcPts val="0"/>
              </a:spcAft>
              <a:buNone/>
            </a:pPr>
            <a:r>
              <a:rPr lang="en-GB" sz="600">
                <a:solidFill>
                  <a:srgbClr val="06080E"/>
                </a:solidFill>
                <a:highlight>
                  <a:srgbClr val="FFFFFF"/>
                </a:highlight>
              </a:rPr>
              <a:t>✘ </a:t>
            </a:r>
            <a:r>
              <a:rPr lang="en-GB" sz="1000">
                <a:latin typeface="Chivo Medium"/>
                <a:ea typeface="Chivo Medium"/>
                <a:cs typeface="Chivo Medium"/>
                <a:sym typeface="Chivo Medium"/>
              </a:rPr>
              <a:t>Talk negatively about the potential abuser</a:t>
            </a:r>
            <a:endParaRPr sz="1000">
              <a:latin typeface="Chivo Medium"/>
              <a:ea typeface="Chivo Medium"/>
              <a:cs typeface="Chivo Medium"/>
              <a:sym typeface="Chivo Medium"/>
            </a:endParaRPr>
          </a:p>
        </p:txBody>
      </p:sp>
      <p:sp>
        <p:nvSpPr>
          <p:cNvPr id="851" name="Google Shape;851;p104"/>
          <p:cNvSpPr txBox="1">
            <a:spLocks noGrp="1"/>
          </p:cNvSpPr>
          <p:nvPr>
            <p:ph type="title" idx="4294967295"/>
          </p:nvPr>
        </p:nvSpPr>
        <p:spPr>
          <a:xfrm>
            <a:off x="3560100" y="270000"/>
            <a:ext cx="2023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Respond</a:t>
            </a:r>
            <a:endParaRPr sz="302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105"/>
          <p:cNvSpPr/>
          <p:nvPr/>
        </p:nvSpPr>
        <p:spPr>
          <a:xfrm>
            <a:off x="1281688" y="636475"/>
            <a:ext cx="3552600" cy="1773300"/>
          </a:xfrm>
          <a:prstGeom prst="wedgeRoundRectCallout">
            <a:avLst>
              <a:gd name="adj1" fmla="val -20580"/>
              <a:gd name="adj2" fmla="val 71376"/>
              <a:gd name="adj3" fmla="val 0"/>
            </a:avLst>
          </a:prstGeom>
          <a:solidFill>
            <a:srgbClr val="7396F7"/>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857" name="Google Shape;857;p105"/>
          <p:cNvSpPr/>
          <p:nvPr/>
        </p:nvSpPr>
        <p:spPr>
          <a:xfrm>
            <a:off x="4106613" y="1405400"/>
            <a:ext cx="3755700" cy="2658000"/>
          </a:xfrm>
          <a:prstGeom prst="wedgeEllipseCallout">
            <a:avLst>
              <a:gd name="adj1" fmla="val -20833"/>
              <a:gd name="adj2" fmla="val 62500"/>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858" name="Google Shape;858;p105"/>
          <p:cNvSpPr txBox="1">
            <a:spLocks noGrp="1"/>
          </p:cNvSpPr>
          <p:nvPr>
            <p:ph type="title" idx="4294967295"/>
          </p:nvPr>
        </p:nvSpPr>
        <p:spPr>
          <a:xfrm>
            <a:off x="4503538" y="1961975"/>
            <a:ext cx="3032700" cy="1379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600">
                <a:solidFill>
                  <a:srgbClr val="000000"/>
                </a:solidFill>
                <a:latin typeface="Chivo"/>
                <a:ea typeface="Chivo"/>
                <a:cs typeface="Chivo"/>
                <a:sym typeface="Chivo"/>
              </a:rPr>
              <a:t>How do we ensure our reporting pathways are truly visible and  approachable for children with SEND or communication barriers?</a:t>
            </a:r>
            <a:endParaRPr sz="1600">
              <a:solidFill>
                <a:srgbClr val="000000"/>
              </a:solidFill>
              <a:latin typeface="Chivo"/>
              <a:ea typeface="Chivo"/>
              <a:cs typeface="Chivo"/>
              <a:sym typeface="Chivo"/>
            </a:endParaRPr>
          </a:p>
        </p:txBody>
      </p:sp>
      <p:sp>
        <p:nvSpPr>
          <p:cNvPr id="859" name="Google Shape;859;p105"/>
          <p:cNvSpPr txBox="1"/>
          <p:nvPr/>
        </p:nvSpPr>
        <p:spPr>
          <a:xfrm>
            <a:off x="1528738" y="934375"/>
            <a:ext cx="2974800" cy="117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Discussion point</a:t>
            </a:r>
            <a:endParaRPr sz="3000">
              <a:solidFill>
                <a:schemeClr val="accent2"/>
              </a:solidFill>
              <a:latin typeface="PT Serif"/>
              <a:ea typeface="PT Serif"/>
              <a:cs typeface="PT Serif"/>
              <a:sym typeface="PT Serif"/>
            </a:endParaRPr>
          </a:p>
        </p:txBody>
      </p:sp>
      <p:pic>
        <p:nvPicPr>
          <p:cNvPr id="860" name="Google Shape;860;p105" title="HST_Slides_Scenario.png"/>
          <p:cNvPicPr preferRelativeResize="0"/>
          <p:nvPr/>
        </p:nvPicPr>
        <p:blipFill>
          <a:blip r:embed="rId3">
            <a:alphaModFix/>
          </a:blip>
          <a:stretch>
            <a:fillRect/>
          </a:stretch>
        </p:blipFill>
        <p:spPr>
          <a:xfrm>
            <a:off x="2009363" y="2409775"/>
            <a:ext cx="2097262" cy="20972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106"/>
          <p:cNvSpPr txBox="1">
            <a:spLocks noGrp="1"/>
          </p:cNvSpPr>
          <p:nvPr>
            <p:ph type="title" idx="4294967295"/>
          </p:nvPr>
        </p:nvSpPr>
        <p:spPr>
          <a:xfrm>
            <a:off x="3687525" y="2106533"/>
            <a:ext cx="5058600" cy="1350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000000"/>
                </a:solidFill>
                <a:latin typeface="Chivo"/>
                <a:ea typeface="Chivo"/>
                <a:cs typeface="Chivo"/>
                <a:sym typeface="Chivo"/>
              </a:rPr>
              <a:t>If you have any concerns about a child, or they disclose information to you, then you should report your concerns to your DSL straight away. It should be within 24 hours of it coming to your attention, if not sooner.</a:t>
            </a:r>
            <a:endParaRPr sz="2000">
              <a:solidFill>
                <a:srgbClr val="000000"/>
              </a:solidFill>
              <a:latin typeface="Chivo"/>
              <a:ea typeface="Chivo"/>
              <a:cs typeface="Chivo"/>
              <a:sym typeface="Chivo"/>
            </a:endParaRPr>
          </a:p>
        </p:txBody>
      </p:sp>
      <p:sp>
        <p:nvSpPr>
          <p:cNvPr id="866" name="Google Shape;866;p106"/>
          <p:cNvSpPr txBox="1"/>
          <p:nvPr/>
        </p:nvSpPr>
        <p:spPr>
          <a:xfrm>
            <a:off x="3687525" y="1295375"/>
            <a:ext cx="50586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Report</a:t>
            </a:r>
            <a:endParaRPr sz="3000">
              <a:solidFill>
                <a:schemeClr val="accent2"/>
              </a:solidFill>
              <a:latin typeface="PT Serif"/>
              <a:ea typeface="PT Serif"/>
              <a:cs typeface="PT Serif"/>
              <a:sym typeface="PT Serif"/>
            </a:endParaRPr>
          </a:p>
        </p:txBody>
      </p:sp>
      <p:pic>
        <p:nvPicPr>
          <p:cNvPr id="867" name="Google Shape;867;p106" title="Record.png"/>
          <p:cNvPicPr preferRelativeResize="0"/>
          <p:nvPr/>
        </p:nvPicPr>
        <p:blipFill>
          <a:blip r:embed="rId3">
            <a:alphaModFix/>
          </a:blip>
          <a:stretch>
            <a:fillRect/>
          </a:stretch>
        </p:blipFill>
        <p:spPr>
          <a:xfrm>
            <a:off x="7388724" y="3574775"/>
            <a:ext cx="1357524" cy="1287451"/>
          </a:xfrm>
          <a:prstGeom prst="rect">
            <a:avLst/>
          </a:prstGeom>
          <a:noFill/>
          <a:ln>
            <a:noFill/>
          </a:ln>
        </p:spPr>
      </p:pic>
      <p:sp>
        <p:nvSpPr>
          <p:cNvPr id="868" name="Google Shape;868;p106"/>
          <p:cNvSpPr txBox="1">
            <a:spLocks noGrp="1"/>
          </p:cNvSpPr>
          <p:nvPr>
            <p:ph type="body" idx="4294967295"/>
          </p:nvPr>
        </p:nvSpPr>
        <p:spPr>
          <a:xfrm>
            <a:off x="270000" y="4594350"/>
            <a:ext cx="7173600" cy="33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    </a:t>
            </a:r>
            <a:r>
              <a:rPr lang="en-GB" sz="1200" b="1" u="sng">
                <a:solidFill>
                  <a:schemeClr val="hlink"/>
                </a:solidFill>
                <a:hlinkClick r:id="rId4"/>
              </a:rPr>
              <a:t>Procedures for Responding to Safeguarding Concerns Flowchart</a:t>
            </a:r>
            <a:endParaRPr sz="1300" b="1">
              <a:solidFill>
                <a:schemeClr val="accent3"/>
              </a:solidFill>
            </a:endParaRPr>
          </a:p>
        </p:txBody>
      </p:sp>
      <p:pic>
        <p:nvPicPr>
          <p:cNvPr id="869" name="Google Shape;869;p106"/>
          <p:cNvPicPr preferRelativeResize="0"/>
          <p:nvPr/>
        </p:nvPicPr>
        <p:blipFill>
          <a:blip r:embed="rId5">
            <a:alphaModFix/>
          </a:blip>
          <a:stretch>
            <a:fillRect/>
          </a:stretch>
        </p:blipFill>
        <p:spPr>
          <a:xfrm>
            <a:off x="270000" y="4700665"/>
            <a:ext cx="201250" cy="201250"/>
          </a:xfrm>
          <a:prstGeom prst="rect">
            <a:avLst/>
          </a:prstGeom>
          <a:noFill/>
          <a:ln>
            <a:noFill/>
          </a:ln>
        </p:spPr>
      </p:pic>
      <p:pic>
        <p:nvPicPr>
          <p:cNvPr id="870" name="Google Shape;870;p106" title="HST_Hub_DSLFlowChart.jpg"/>
          <p:cNvPicPr preferRelativeResize="0"/>
          <p:nvPr/>
        </p:nvPicPr>
        <p:blipFill>
          <a:blip r:embed="rId6">
            <a:alphaModFix/>
          </a:blip>
          <a:stretch>
            <a:fillRect/>
          </a:stretch>
        </p:blipFill>
        <p:spPr>
          <a:xfrm>
            <a:off x="471250" y="405600"/>
            <a:ext cx="2786202" cy="3940675"/>
          </a:xfrm>
          <a:prstGeom prst="rect">
            <a:avLst/>
          </a:prstGeom>
          <a:noFill/>
          <a:ln>
            <a:noFill/>
          </a:ln>
          <a:effectLst>
            <a:outerShdw blurRad="185738" dist="57150" dir="18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sp>
        <p:nvSpPr>
          <p:cNvPr id="873" name="Google Shape;873;p107"/>
          <p:cNvSpPr txBox="1">
            <a:spLocks noGrp="1"/>
          </p:cNvSpPr>
          <p:nvPr>
            <p:ph type="title" idx="4294967295"/>
          </p:nvPr>
        </p:nvSpPr>
        <p:spPr>
          <a:xfrm>
            <a:off x="270000" y="439900"/>
            <a:ext cx="8189700" cy="3570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Family Help within the continuum of support</a:t>
            </a:r>
            <a:endParaRPr>
              <a:solidFill>
                <a:schemeClr val="dk2"/>
              </a:solidFill>
            </a:endParaRPr>
          </a:p>
          <a:p>
            <a:pPr marL="0" lvl="0" indent="0" algn="l" rtl="0">
              <a:lnSpc>
                <a:spcPct val="102000"/>
              </a:lnSpc>
              <a:spcBef>
                <a:spcPts val="0"/>
              </a:spcBef>
              <a:spcAft>
                <a:spcPts val="0"/>
              </a:spcAft>
              <a:buNone/>
            </a:pPr>
            <a:endParaRPr sz="1400">
              <a:solidFill>
                <a:srgbClr val="000000"/>
              </a:solidFill>
              <a:latin typeface="Chivo"/>
              <a:ea typeface="Chivo"/>
              <a:cs typeface="Chivo"/>
              <a:sym typeface="Chivo"/>
            </a:endParaRPr>
          </a:p>
          <a:p>
            <a:pPr marL="457200" lvl="0" indent="-311150" algn="l" rtl="0">
              <a:lnSpc>
                <a:spcPct val="102000"/>
              </a:lnSpc>
              <a:spcBef>
                <a:spcPts val="0"/>
              </a:spcBef>
              <a:spcAft>
                <a:spcPts val="0"/>
              </a:spcAft>
              <a:buClr>
                <a:srgbClr val="000000"/>
              </a:buClr>
              <a:buSzPts val="1300"/>
              <a:buFont typeface="Chivo SemiBold"/>
              <a:buChar char="●"/>
            </a:pPr>
            <a:r>
              <a:rPr lang="en-GB" sz="1300">
                <a:solidFill>
                  <a:srgbClr val="000000"/>
                </a:solidFill>
                <a:latin typeface="Chivo SemiBold"/>
                <a:ea typeface="Chivo SemiBold"/>
                <a:cs typeface="Chivo SemiBold"/>
                <a:sym typeface="Chivo SemiBold"/>
              </a:rPr>
              <a:t>Universal services and community-based Early Help</a:t>
            </a:r>
            <a:endParaRPr sz="1300">
              <a:solidFill>
                <a:srgbClr val="000000"/>
              </a:solidFill>
              <a:latin typeface="Chivo SemiBold"/>
              <a:ea typeface="Chivo SemiBold"/>
              <a:cs typeface="Chivo SemiBold"/>
              <a:sym typeface="Chivo SemiBold"/>
            </a:endParaRPr>
          </a:p>
          <a:p>
            <a:pPr marL="914400" lvl="1" indent="-311150" algn="l" rtl="0">
              <a:lnSpc>
                <a:spcPct val="102000"/>
              </a:lnSpc>
              <a:spcBef>
                <a:spcPts val="0"/>
              </a:spcBef>
              <a:spcAft>
                <a:spcPts val="0"/>
              </a:spcAft>
              <a:buClr>
                <a:srgbClr val="000000"/>
              </a:buClr>
              <a:buSzPts val="1300"/>
              <a:buFont typeface="Chivo"/>
              <a:buChar char="○"/>
            </a:pPr>
            <a:r>
              <a:rPr lang="en-GB" sz="1300">
                <a:solidFill>
                  <a:srgbClr val="000000"/>
                </a:solidFill>
                <a:latin typeface="Chivo"/>
                <a:ea typeface="Chivo"/>
                <a:cs typeface="Chivo"/>
                <a:sym typeface="Chivo"/>
              </a:rPr>
              <a:t>A system of support delivered by local authorities and their</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partners working together to improve a family's resilience</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and outcomes as soon as problems emerge.  </a:t>
            </a:r>
            <a:endParaRPr sz="1300">
              <a:solidFill>
                <a:srgbClr val="000000"/>
              </a:solidFill>
              <a:latin typeface="Chivo"/>
              <a:ea typeface="Chivo"/>
              <a:cs typeface="Chivo"/>
              <a:sym typeface="Chivo"/>
            </a:endParaRPr>
          </a:p>
          <a:p>
            <a:pPr marL="0" lvl="0" indent="0" algn="l" rtl="0">
              <a:lnSpc>
                <a:spcPct val="102000"/>
              </a:lnSpc>
              <a:spcBef>
                <a:spcPts val="0"/>
              </a:spcBef>
              <a:spcAft>
                <a:spcPts val="0"/>
              </a:spcAft>
              <a:buNone/>
            </a:pPr>
            <a:endParaRPr sz="1300">
              <a:solidFill>
                <a:srgbClr val="000000"/>
              </a:solidFill>
              <a:latin typeface="Chivo"/>
              <a:ea typeface="Chivo"/>
              <a:cs typeface="Chivo"/>
              <a:sym typeface="Chivo"/>
            </a:endParaRPr>
          </a:p>
          <a:p>
            <a:pPr marL="457200" lvl="0" indent="-311150" algn="l" rtl="0">
              <a:lnSpc>
                <a:spcPct val="102000"/>
              </a:lnSpc>
              <a:spcBef>
                <a:spcPts val="0"/>
              </a:spcBef>
              <a:spcAft>
                <a:spcPts val="0"/>
              </a:spcAft>
              <a:buClr>
                <a:srgbClr val="000000"/>
              </a:buClr>
              <a:buSzPts val="1300"/>
              <a:buFont typeface="Chivo SemiBold"/>
              <a:buChar char="●"/>
            </a:pPr>
            <a:r>
              <a:rPr lang="en-GB" sz="1300">
                <a:solidFill>
                  <a:srgbClr val="000000"/>
                </a:solidFill>
                <a:latin typeface="Chivo SemiBold"/>
                <a:ea typeface="Chivo SemiBold"/>
                <a:cs typeface="Chivo SemiBold"/>
                <a:sym typeface="Chivo SemiBold"/>
              </a:rPr>
              <a:t>Family Help (targeted support)</a:t>
            </a:r>
            <a:endParaRPr sz="1300">
              <a:solidFill>
                <a:srgbClr val="000000"/>
              </a:solidFill>
              <a:latin typeface="Chivo SemiBold"/>
              <a:ea typeface="Chivo SemiBold"/>
              <a:cs typeface="Chivo SemiBold"/>
              <a:sym typeface="Chivo SemiBold"/>
            </a:endParaRPr>
          </a:p>
          <a:p>
            <a:pPr marL="914400" lvl="1" indent="-311150" algn="l" rtl="0">
              <a:lnSpc>
                <a:spcPct val="102000"/>
              </a:lnSpc>
              <a:spcBef>
                <a:spcPts val="0"/>
              </a:spcBef>
              <a:spcAft>
                <a:spcPts val="0"/>
              </a:spcAft>
              <a:buClr>
                <a:srgbClr val="000000"/>
              </a:buClr>
              <a:buSzPts val="1300"/>
              <a:buFont typeface="Chivo"/>
              <a:buChar char="○"/>
            </a:pPr>
            <a:r>
              <a:rPr lang="en-GB" sz="1300">
                <a:solidFill>
                  <a:srgbClr val="000000"/>
                </a:solidFill>
                <a:latin typeface="Chivo"/>
                <a:ea typeface="Chivo"/>
                <a:cs typeface="Chivo"/>
                <a:sym typeface="Chivo"/>
              </a:rPr>
              <a:t>Coordinated multi-agency support that brings together targeted</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Early Help and Section 17 (Child in Need) support into a single,</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coordinated Family Help plan.</a:t>
            </a:r>
            <a:endParaRPr sz="1300">
              <a:solidFill>
                <a:srgbClr val="000000"/>
              </a:solidFill>
              <a:latin typeface="Chivo"/>
              <a:ea typeface="Chivo"/>
              <a:cs typeface="Chivo"/>
              <a:sym typeface="Chivo"/>
            </a:endParaRPr>
          </a:p>
          <a:p>
            <a:pPr marL="457200" lvl="0" indent="0" algn="l" rtl="0">
              <a:lnSpc>
                <a:spcPct val="102000"/>
              </a:lnSpc>
              <a:spcBef>
                <a:spcPts val="0"/>
              </a:spcBef>
              <a:spcAft>
                <a:spcPts val="0"/>
              </a:spcAft>
              <a:buNone/>
            </a:pPr>
            <a:endParaRPr sz="1300">
              <a:solidFill>
                <a:srgbClr val="000000"/>
              </a:solidFill>
              <a:latin typeface="Chivo"/>
              <a:ea typeface="Chivo"/>
              <a:cs typeface="Chivo"/>
              <a:sym typeface="Chivo"/>
            </a:endParaRPr>
          </a:p>
          <a:p>
            <a:pPr marL="457200" lvl="0" indent="-311150" algn="l" rtl="0">
              <a:lnSpc>
                <a:spcPct val="102000"/>
              </a:lnSpc>
              <a:spcBef>
                <a:spcPts val="0"/>
              </a:spcBef>
              <a:spcAft>
                <a:spcPts val="0"/>
              </a:spcAft>
              <a:buClr>
                <a:srgbClr val="000000"/>
              </a:buClr>
              <a:buSzPts val="1300"/>
              <a:buFont typeface="Chivo SemiBold"/>
              <a:buChar char="●"/>
            </a:pPr>
            <a:r>
              <a:rPr lang="en-GB" sz="1300">
                <a:solidFill>
                  <a:srgbClr val="000000"/>
                </a:solidFill>
                <a:latin typeface="Chivo SemiBold"/>
                <a:ea typeface="Chivo SemiBold"/>
                <a:cs typeface="Chivo SemiBold"/>
                <a:sym typeface="Chivo SemiBold"/>
              </a:rPr>
              <a:t>Child protection  </a:t>
            </a:r>
            <a:endParaRPr sz="1300">
              <a:solidFill>
                <a:srgbClr val="000000"/>
              </a:solidFill>
              <a:latin typeface="Chivo SemiBold"/>
              <a:ea typeface="Chivo SemiBold"/>
              <a:cs typeface="Chivo SemiBold"/>
              <a:sym typeface="Chivo SemiBold"/>
            </a:endParaRPr>
          </a:p>
          <a:p>
            <a:pPr marL="914400" lvl="1" indent="-311150" algn="l" rtl="0">
              <a:lnSpc>
                <a:spcPct val="102000"/>
              </a:lnSpc>
              <a:spcBef>
                <a:spcPts val="0"/>
              </a:spcBef>
              <a:spcAft>
                <a:spcPts val="0"/>
              </a:spcAft>
              <a:buClr>
                <a:srgbClr val="000000"/>
              </a:buClr>
              <a:buSzPts val="1300"/>
              <a:buFont typeface="Chivo"/>
              <a:buChar char="○"/>
            </a:pPr>
            <a:r>
              <a:rPr lang="en-GB" sz="1300">
                <a:solidFill>
                  <a:srgbClr val="000000"/>
                </a:solidFill>
                <a:latin typeface="Chivo"/>
                <a:ea typeface="Chivo"/>
                <a:cs typeface="Chivo"/>
                <a:sym typeface="Chivo"/>
              </a:rPr>
              <a:t>Activity undertaken to protect specific children who are</a:t>
            </a:r>
            <a:br>
              <a:rPr lang="en-GB" sz="1300">
                <a:solidFill>
                  <a:srgbClr val="000000"/>
                </a:solidFill>
                <a:latin typeface="Chivo"/>
                <a:ea typeface="Chivo"/>
                <a:cs typeface="Chivo"/>
                <a:sym typeface="Chivo"/>
              </a:rPr>
            </a:br>
            <a:r>
              <a:rPr lang="en-GB" sz="1300">
                <a:solidFill>
                  <a:srgbClr val="000000"/>
                </a:solidFill>
                <a:latin typeface="Chivo"/>
                <a:ea typeface="Chivo"/>
                <a:cs typeface="Chivo"/>
                <a:sym typeface="Chivo"/>
              </a:rPr>
              <a:t>suspected to be suffering, or likely to suffer, significant harm.</a:t>
            </a:r>
            <a:endParaRPr sz="1300">
              <a:solidFill>
                <a:srgbClr val="000000"/>
              </a:solidFill>
              <a:latin typeface="Chivo"/>
              <a:ea typeface="Chivo"/>
              <a:cs typeface="Chivo"/>
              <a:sym typeface="Chivo"/>
            </a:endParaRPr>
          </a:p>
        </p:txBody>
      </p:sp>
      <p:sp>
        <p:nvSpPr>
          <p:cNvPr id="874" name="Google Shape;874;p107"/>
          <p:cNvSpPr/>
          <p:nvPr/>
        </p:nvSpPr>
        <p:spPr>
          <a:xfrm>
            <a:off x="1490250" y="3897900"/>
            <a:ext cx="6163500" cy="975600"/>
          </a:xfrm>
          <a:prstGeom prst="rightArrow">
            <a:avLst>
              <a:gd name="adj1" fmla="val 50000"/>
              <a:gd name="adj2"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a:solidFill>
                  <a:schemeClr val="dk2"/>
                </a:solidFill>
                <a:latin typeface="Chivo"/>
                <a:ea typeface="Chivo"/>
                <a:cs typeface="Chivo"/>
                <a:sym typeface="Chivo"/>
              </a:rPr>
              <a:t>Move straight to child protection if a child is suffering, </a:t>
            </a:r>
            <a:endParaRPr sz="1200">
              <a:solidFill>
                <a:schemeClr val="dk2"/>
              </a:solidFill>
              <a:latin typeface="Chivo"/>
              <a:ea typeface="Chivo"/>
              <a:cs typeface="Chivo"/>
              <a:sym typeface="Chivo"/>
            </a:endParaRPr>
          </a:p>
          <a:p>
            <a:pPr marL="0" lvl="0" indent="0" algn="ctr" rtl="0">
              <a:spcBef>
                <a:spcPts val="0"/>
              </a:spcBef>
              <a:spcAft>
                <a:spcPts val="0"/>
              </a:spcAft>
              <a:buNone/>
            </a:pPr>
            <a:r>
              <a:rPr lang="en-GB" sz="1200">
                <a:solidFill>
                  <a:schemeClr val="dk2"/>
                </a:solidFill>
                <a:latin typeface="Chivo"/>
                <a:ea typeface="Chivo"/>
                <a:cs typeface="Chivo"/>
                <a:sym typeface="Chivo"/>
              </a:rPr>
              <a:t>or likely to suffer, significant harm.</a:t>
            </a:r>
            <a:endParaRPr sz="1200">
              <a:solidFill>
                <a:schemeClr val="dk2"/>
              </a:solidFill>
              <a:latin typeface="Chivo"/>
              <a:ea typeface="Chivo"/>
              <a:cs typeface="Chivo"/>
              <a:sym typeface="Chivo"/>
            </a:endParaRPr>
          </a:p>
        </p:txBody>
      </p:sp>
      <p:pic>
        <p:nvPicPr>
          <p:cNvPr id="875" name="Google Shape;875;p107" title="DSL Response.png"/>
          <p:cNvPicPr preferRelativeResize="0"/>
          <p:nvPr/>
        </p:nvPicPr>
        <p:blipFill>
          <a:blip r:embed="rId3">
            <a:alphaModFix/>
          </a:blip>
          <a:stretch>
            <a:fillRect/>
          </a:stretch>
        </p:blipFill>
        <p:spPr>
          <a:xfrm>
            <a:off x="6749514" y="1266850"/>
            <a:ext cx="2070487" cy="2609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3"/>
                                        </p:tgtEl>
                                        <p:attrNameLst>
                                          <p:attrName>style.visibility</p:attrName>
                                        </p:attrNameLst>
                                      </p:cBhvr>
                                      <p:to>
                                        <p:strVal val="visible"/>
                                      </p:to>
                                    </p:set>
                                  </p:childTnLst>
                                </p:cTn>
                              </p:par>
                              <p:par>
                                <p:cTn id="7" presetID="23" presetClass="entr" presetSubtype="16" fill="hold" nodeType="withEffect">
                                  <p:stCondLst>
                                    <p:cond delay="0"/>
                                  </p:stCondLst>
                                  <p:childTnLst>
                                    <p:set>
                                      <p:cBhvr>
                                        <p:cTn id="8" dur="1" fill="hold">
                                          <p:stCondLst>
                                            <p:cond delay="0"/>
                                          </p:stCondLst>
                                        </p:cTn>
                                        <p:tgtEl>
                                          <p:spTgt spid="874"/>
                                        </p:tgtEl>
                                        <p:attrNameLst>
                                          <p:attrName>style.visibility</p:attrName>
                                        </p:attrNameLst>
                                      </p:cBhvr>
                                      <p:to>
                                        <p:strVal val="visible"/>
                                      </p:to>
                                    </p:set>
                                    <p:anim calcmode="lin" valueType="num">
                                      <p:cBhvr additive="base">
                                        <p:cTn id="9" dur="1000"/>
                                        <p:tgtEl>
                                          <p:spTgt spid="874"/>
                                        </p:tgtEl>
                                        <p:attrNameLst>
                                          <p:attrName>ppt_w</p:attrName>
                                        </p:attrNameLst>
                                      </p:cBhvr>
                                      <p:tavLst>
                                        <p:tav tm="0">
                                          <p:val>
                                            <p:strVal val="0"/>
                                          </p:val>
                                        </p:tav>
                                        <p:tav tm="100000">
                                          <p:val>
                                            <p:strVal val="#ppt_w"/>
                                          </p:val>
                                        </p:tav>
                                      </p:tavLst>
                                    </p:anim>
                                    <p:anim calcmode="lin" valueType="num">
                                      <p:cBhvr additive="base">
                                        <p:cTn id="10" dur="1000"/>
                                        <p:tgtEl>
                                          <p:spTgt spid="87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881"/>
        <p:cNvGrpSpPr/>
        <p:nvPr/>
      </p:nvGrpSpPr>
      <p:grpSpPr>
        <a:xfrm>
          <a:off x="0" y="0"/>
          <a:ext cx="0" cy="0"/>
          <a:chOff x="0" y="0"/>
          <a:chExt cx="0" cy="0"/>
        </a:xfrm>
      </p:grpSpPr>
      <p:sp>
        <p:nvSpPr>
          <p:cNvPr id="882" name="Google Shape;882;p108"/>
          <p:cNvSpPr txBox="1">
            <a:spLocks noGrp="1"/>
          </p:cNvSpPr>
          <p:nvPr>
            <p:ph type="title" idx="4294967295"/>
          </p:nvPr>
        </p:nvSpPr>
        <p:spPr>
          <a:xfrm>
            <a:off x="270000" y="270000"/>
            <a:ext cx="3866700" cy="702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Record</a:t>
            </a:r>
            <a:endParaRPr sz="1500">
              <a:solidFill>
                <a:srgbClr val="000000"/>
              </a:solidFill>
              <a:latin typeface="Chivo"/>
              <a:ea typeface="Chivo"/>
              <a:cs typeface="Chivo"/>
              <a:sym typeface="Chivo"/>
            </a:endParaRPr>
          </a:p>
        </p:txBody>
      </p:sp>
      <p:sp>
        <p:nvSpPr>
          <p:cNvPr id="883" name="Google Shape;883;p108"/>
          <p:cNvSpPr txBox="1"/>
          <p:nvPr/>
        </p:nvSpPr>
        <p:spPr>
          <a:xfrm>
            <a:off x="254900" y="1211150"/>
            <a:ext cx="4229700" cy="3429000"/>
          </a:xfrm>
          <a:prstGeom prst="rect">
            <a:avLst/>
          </a:prstGeom>
          <a:noFill/>
          <a:ln>
            <a:noFill/>
          </a:ln>
        </p:spPr>
        <p:txBody>
          <a:bodyPr spcFirstLastPara="1" wrap="square" lIns="91425" tIns="91425" rIns="91425" bIns="91425" anchor="t" anchorCtr="0">
            <a:spAutoFit/>
          </a:bodyPr>
          <a:lstStyle/>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The name, age, gender, religion and ethnicity of the child.</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Any contextual information you know about the child or their life – for example, do they have a disability? Are there factors outside of the home that have caused further concern?</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Details of the concern. Include as much relevant information as possible, whilst keeping the record concise.</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The date and time of the incident or disclosure.</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Who was involved or present at the time.</a:t>
            </a:r>
            <a:endParaRPr sz="1300">
              <a:latin typeface="Chivo"/>
              <a:ea typeface="Chivo"/>
              <a:cs typeface="Chivo"/>
              <a:sym typeface="Chivo"/>
            </a:endParaRPr>
          </a:p>
        </p:txBody>
      </p:sp>
      <p:sp>
        <p:nvSpPr>
          <p:cNvPr id="884" name="Google Shape;884;p108"/>
          <p:cNvSpPr txBox="1"/>
          <p:nvPr/>
        </p:nvSpPr>
        <p:spPr>
          <a:xfrm>
            <a:off x="4405200" y="1211150"/>
            <a:ext cx="4414800" cy="3659400"/>
          </a:xfrm>
          <a:prstGeom prst="rect">
            <a:avLst/>
          </a:prstGeom>
          <a:noFill/>
          <a:ln>
            <a:noFill/>
          </a:ln>
        </p:spPr>
        <p:txBody>
          <a:bodyPr spcFirstLastPara="1" wrap="square" lIns="91425" tIns="91425" rIns="91425" bIns="91425" anchor="t" anchorCtr="0">
            <a:spAutoFit/>
          </a:bodyPr>
          <a:lstStyle/>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Who said what: use their exact words. Remember, do not shy away from recording offensive language, if that is what has been said.</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Your name, role and contact details, as the person sharing the concern.</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Details of any immediate or agreed actions taken and whether or not a referral was made.</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Any conclusions that were drawn from the concern, incident or disclosure (separate out facts and professional opinion). </a:t>
            </a:r>
            <a:endParaRPr sz="1300">
              <a:latin typeface="Chivo"/>
              <a:ea typeface="Chivo"/>
              <a:cs typeface="Chivo"/>
              <a:sym typeface="Chivo"/>
            </a:endParaRPr>
          </a:p>
          <a:p>
            <a:pPr marL="457200" lvl="0" indent="-311150" algn="l" rtl="0">
              <a:lnSpc>
                <a:spcPct val="115000"/>
              </a:lnSpc>
              <a:spcBef>
                <a:spcPts val="1000"/>
              </a:spcBef>
              <a:spcAft>
                <a:spcPts val="0"/>
              </a:spcAft>
              <a:buSzPts val="1300"/>
              <a:buFont typeface="Chivo"/>
              <a:buChar char="●"/>
            </a:pPr>
            <a:r>
              <a:rPr lang="en-GB" sz="1300">
                <a:latin typeface="Chivo"/>
                <a:ea typeface="Chivo"/>
                <a:cs typeface="Chivo"/>
                <a:sym typeface="Chivo"/>
              </a:rPr>
              <a:t>If you are sharing this with the DSL, they will also add details of their decision process.</a:t>
            </a:r>
            <a:endParaRPr sz="1300">
              <a:latin typeface="Chivo"/>
              <a:ea typeface="Chivo"/>
              <a:cs typeface="Chivo"/>
              <a:sym typeface="Chivo"/>
            </a:endParaRPr>
          </a:p>
        </p:txBody>
      </p:sp>
      <p:pic>
        <p:nvPicPr>
          <p:cNvPr id="885" name="Google Shape;885;p108"/>
          <p:cNvPicPr preferRelativeResize="0"/>
          <p:nvPr/>
        </p:nvPicPr>
        <p:blipFill>
          <a:blip r:embed="rId3">
            <a:alphaModFix/>
          </a:blip>
          <a:stretch>
            <a:fillRect/>
          </a:stretch>
        </p:blipFill>
        <p:spPr>
          <a:xfrm>
            <a:off x="7814544" y="270000"/>
            <a:ext cx="1005556" cy="941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8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8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8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8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8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109"/>
          <p:cNvSpPr txBox="1">
            <a:spLocks noGrp="1"/>
          </p:cNvSpPr>
          <p:nvPr>
            <p:ph type="title" idx="4294967295"/>
          </p:nvPr>
        </p:nvSpPr>
        <p:spPr>
          <a:xfrm>
            <a:off x="270000" y="994175"/>
            <a:ext cx="87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GB" sz="3020"/>
              <a:t>Key takeaways</a:t>
            </a:r>
            <a:endParaRPr sz="3020"/>
          </a:p>
        </p:txBody>
      </p:sp>
      <p:sp>
        <p:nvSpPr>
          <p:cNvPr id="891" name="Google Shape;891;p109"/>
          <p:cNvSpPr txBox="1">
            <a:spLocks noGrp="1"/>
          </p:cNvSpPr>
          <p:nvPr>
            <p:ph type="body" idx="4294967295"/>
          </p:nvPr>
        </p:nvSpPr>
        <p:spPr>
          <a:xfrm>
            <a:off x="270000" y="1771025"/>
            <a:ext cx="5464200" cy="2031600"/>
          </a:xfrm>
          <a:prstGeom prst="rect">
            <a:avLst/>
          </a:prstGeom>
        </p:spPr>
        <p:txBody>
          <a:bodyPr spcFirstLastPara="1" wrap="square" lIns="91425" tIns="91425" rIns="91425" bIns="91425" anchor="t" anchorCtr="0">
            <a:noAutofit/>
          </a:bodyPr>
          <a:lstStyle/>
          <a:p>
            <a:pPr marL="457200" lvl="0" indent="-317500" algn="l" rtl="0">
              <a:spcBef>
                <a:spcPts val="0"/>
              </a:spcBef>
              <a:spcAft>
                <a:spcPts val="0"/>
              </a:spcAft>
              <a:buClr>
                <a:srgbClr val="000000"/>
              </a:buClr>
              <a:buSzPts val="1400"/>
              <a:buFont typeface="Raleway"/>
              <a:buChar char="●"/>
            </a:pPr>
            <a:r>
              <a:rPr lang="en-GB" sz="1400" b="1">
                <a:solidFill>
                  <a:srgbClr val="000000"/>
                </a:solidFill>
              </a:rPr>
              <a:t>Never ignore a concern. </a:t>
            </a:r>
            <a:r>
              <a:rPr lang="en-GB" sz="1400">
                <a:solidFill>
                  <a:srgbClr val="000000"/>
                </a:solidFill>
              </a:rPr>
              <a:t>You do not have to be right or sure or have definitive evidence.</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Timely reporting is important. </a:t>
            </a:r>
            <a:r>
              <a:rPr lang="en-GB" sz="1400">
                <a:solidFill>
                  <a:srgbClr val="000000"/>
                </a:solidFill>
              </a:rPr>
              <a:t>Always make sure to log your concerns on [insert school system name here] within 24 hours.</a:t>
            </a:r>
            <a:endParaRPr sz="1400">
              <a:solidFill>
                <a:srgbClr val="000000"/>
              </a:solidFill>
            </a:endParaRPr>
          </a:p>
          <a:p>
            <a:pPr marL="457200" lvl="0" indent="-317500" algn="l" rtl="0">
              <a:spcBef>
                <a:spcPts val="1000"/>
              </a:spcBef>
              <a:spcAft>
                <a:spcPts val="0"/>
              </a:spcAft>
              <a:buClr>
                <a:srgbClr val="000000"/>
              </a:buClr>
              <a:buSzPts val="1400"/>
              <a:buFont typeface="Raleway"/>
              <a:buChar char="●"/>
            </a:pPr>
            <a:r>
              <a:rPr lang="en-GB" sz="1400" b="1">
                <a:solidFill>
                  <a:srgbClr val="000000"/>
                </a:solidFill>
              </a:rPr>
              <a:t>If in doubt, speak to your DSL. </a:t>
            </a:r>
            <a:r>
              <a:rPr lang="en-GB" sz="1400">
                <a:solidFill>
                  <a:srgbClr val="000000"/>
                </a:solidFill>
              </a:rPr>
              <a:t>You are never alone in making these decisions.</a:t>
            </a:r>
            <a:endParaRPr sz="1700" b="1">
              <a:solidFill>
                <a:srgbClr val="000000"/>
              </a:solidFill>
            </a:endParaRPr>
          </a:p>
        </p:txBody>
      </p:sp>
      <p:pic>
        <p:nvPicPr>
          <p:cNvPr id="892" name="Google Shape;892;p109" title="HST_INSET-Pack-2026_Safeguarding-Umbrella-Books_01.png"/>
          <p:cNvPicPr preferRelativeResize="0"/>
          <p:nvPr/>
        </p:nvPicPr>
        <p:blipFill>
          <a:blip r:embed="rId3">
            <a:alphaModFix/>
          </a:blip>
          <a:stretch>
            <a:fillRect/>
          </a:stretch>
        </p:blipFill>
        <p:spPr>
          <a:xfrm>
            <a:off x="6116575" y="968600"/>
            <a:ext cx="2645000" cy="32062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110"/>
          <p:cNvSpPr txBox="1">
            <a:spLocks noGrp="1"/>
          </p:cNvSpPr>
          <p:nvPr>
            <p:ph type="body" idx="4294967295"/>
          </p:nvPr>
        </p:nvSpPr>
        <p:spPr>
          <a:xfrm>
            <a:off x="4940400" y="2256275"/>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200" u="sng">
                <a:solidFill>
                  <a:schemeClr val="hlink"/>
                </a:solidFill>
                <a:latin typeface="Chivo SemiBold"/>
                <a:ea typeface="Chivo SemiBold"/>
                <a:cs typeface="Chivo SemiBold"/>
                <a:sym typeface="Chivo SemiBold"/>
                <a:hlinkClick r:id="rId3"/>
              </a:rPr>
              <a:t>Safeguarding flowchart (PDF)</a:t>
            </a:r>
            <a:endParaRPr sz="1400">
              <a:solidFill>
                <a:schemeClr val="accent3"/>
              </a:solidFill>
              <a:latin typeface="Chivo SemiBold"/>
              <a:ea typeface="Chivo SemiBold"/>
              <a:cs typeface="Chivo SemiBold"/>
              <a:sym typeface="Chivo SemiBold"/>
            </a:endParaRPr>
          </a:p>
        </p:txBody>
      </p:sp>
      <p:pic>
        <p:nvPicPr>
          <p:cNvPr id="898" name="Google Shape;898;p110"/>
          <p:cNvPicPr preferRelativeResize="0"/>
          <p:nvPr/>
        </p:nvPicPr>
        <p:blipFill>
          <a:blip r:embed="rId4">
            <a:alphaModFix/>
          </a:blip>
          <a:stretch>
            <a:fillRect/>
          </a:stretch>
        </p:blipFill>
        <p:spPr>
          <a:xfrm>
            <a:off x="4973300" y="2378350"/>
            <a:ext cx="115551" cy="115551"/>
          </a:xfrm>
          <a:prstGeom prst="rect">
            <a:avLst/>
          </a:prstGeom>
          <a:noFill/>
          <a:ln>
            <a:noFill/>
          </a:ln>
        </p:spPr>
      </p:pic>
      <p:sp>
        <p:nvSpPr>
          <p:cNvPr id="899" name="Google Shape;899;p110"/>
          <p:cNvSpPr txBox="1">
            <a:spLocks noGrp="1"/>
          </p:cNvSpPr>
          <p:nvPr>
            <p:ph type="body" idx="4294967295"/>
          </p:nvPr>
        </p:nvSpPr>
        <p:spPr>
          <a:xfrm>
            <a:off x="6919100" y="224622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5"/>
              </a:rPr>
              <a:t>Answering common questions about whistleblowing</a:t>
            </a:r>
            <a:endParaRPr sz="1200">
              <a:solidFill>
                <a:schemeClr val="accent3"/>
              </a:solidFill>
              <a:latin typeface="Chivo SemiBold"/>
              <a:ea typeface="Chivo SemiBold"/>
              <a:cs typeface="Chivo SemiBold"/>
              <a:sym typeface="Chivo SemiBold"/>
            </a:endParaRPr>
          </a:p>
        </p:txBody>
      </p:sp>
      <p:pic>
        <p:nvPicPr>
          <p:cNvPr id="900" name="Google Shape;900;p110"/>
          <p:cNvPicPr preferRelativeResize="0"/>
          <p:nvPr/>
        </p:nvPicPr>
        <p:blipFill>
          <a:blip r:embed="rId4">
            <a:alphaModFix/>
          </a:blip>
          <a:stretch>
            <a:fillRect/>
          </a:stretch>
        </p:blipFill>
        <p:spPr>
          <a:xfrm>
            <a:off x="6952000" y="2368287"/>
            <a:ext cx="115551" cy="115551"/>
          </a:xfrm>
          <a:prstGeom prst="rect">
            <a:avLst/>
          </a:prstGeom>
          <a:noFill/>
          <a:ln>
            <a:noFill/>
          </a:ln>
        </p:spPr>
      </p:pic>
      <p:sp>
        <p:nvSpPr>
          <p:cNvPr id="901" name="Google Shape;901;p110"/>
          <p:cNvSpPr txBox="1">
            <a:spLocks noGrp="1"/>
          </p:cNvSpPr>
          <p:nvPr>
            <p:ph type="body" idx="4294967295"/>
          </p:nvPr>
        </p:nvSpPr>
        <p:spPr>
          <a:xfrm>
            <a:off x="4940400" y="3067144"/>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6"/>
              </a:rPr>
              <a:t>Child protection body map template (PDF)</a:t>
            </a:r>
            <a:endParaRPr sz="1200">
              <a:solidFill>
                <a:schemeClr val="accent3"/>
              </a:solidFill>
              <a:latin typeface="Chivo SemiBold"/>
              <a:ea typeface="Chivo SemiBold"/>
              <a:cs typeface="Chivo SemiBold"/>
              <a:sym typeface="Chivo SemiBold"/>
            </a:endParaRPr>
          </a:p>
        </p:txBody>
      </p:sp>
      <p:pic>
        <p:nvPicPr>
          <p:cNvPr id="902" name="Google Shape;902;p110"/>
          <p:cNvPicPr preferRelativeResize="0"/>
          <p:nvPr/>
        </p:nvPicPr>
        <p:blipFill>
          <a:blip r:embed="rId4">
            <a:alphaModFix/>
          </a:blip>
          <a:stretch>
            <a:fillRect/>
          </a:stretch>
        </p:blipFill>
        <p:spPr>
          <a:xfrm>
            <a:off x="4973300" y="3189200"/>
            <a:ext cx="115551" cy="115551"/>
          </a:xfrm>
          <a:prstGeom prst="rect">
            <a:avLst/>
          </a:prstGeom>
          <a:noFill/>
          <a:ln>
            <a:noFill/>
          </a:ln>
        </p:spPr>
      </p:pic>
      <p:sp>
        <p:nvSpPr>
          <p:cNvPr id="903" name="Google Shape;903;p110"/>
          <p:cNvSpPr txBox="1">
            <a:spLocks noGrp="1"/>
          </p:cNvSpPr>
          <p:nvPr>
            <p:ph type="body" idx="4294967295"/>
          </p:nvPr>
        </p:nvSpPr>
        <p:spPr>
          <a:xfrm>
            <a:off x="6919100" y="3067150"/>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   </a:t>
            </a:r>
            <a:r>
              <a:rPr lang="en-GB" sz="1100">
                <a:solidFill>
                  <a:srgbClr val="000000"/>
                </a:solidFill>
                <a:latin typeface="Raleway"/>
                <a:ea typeface="Raleway"/>
                <a:cs typeface="Raleway"/>
                <a:sym typeface="Raleway"/>
              </a:rPr>
              <a:t> </a:t>
            </a:r>
            <a:r>
              <a:rPr lang="en-GB" sz="1200" u="sng">
                <a:solidFill>
                  <a:schemeClr val="hlink"/>
                </a:solidFill>
                <a:latin typeface="Chivo SemiBold"/>
                <a:ea typeface="Chivo SemiBold"/>
                <a:cs typeface="Chivo SemiBold"/>
                <a:sym typeface="Chivo SemiBold"/>
                <a:hlinkClick r:id="rId7"/>
              </a:rPr>
              <a:t>A guide to data protection for schools</a:t>
            </a:r>
            <a:endParaRPr sz="1500">
              <a:solidFill>
                <a:schemeClr val="accent3"/>
              </a:solidFill>
              <a:latin typeface="Chivo SemiBold"/>
              <a:ea typeface="Chivo SemiBold"/>
              <a:cs typeface="Chivo SemiBold"/>
              <a:sym typeface="Chivo SemiBold"/>
            </a:endParaRPr>
          </a:p>
        </p:txBody>
      </p:sp>
      <p:pic>
        <p:nvPicPr>
          <p:cNvPr id="904" name="Google Shape;904;p110"/>
          <p:cNvPicPr preferRelativeResize="0"/>
          <p:nvPr/>
        </p:nvPicPr>
        <p:blipFill>
          <a:blip r:embed="rId4">
            <a:alphaModFix/>
          </a:blip>
          <a:stretch>
            <a:fillRect/>
          </a:stretch>
        </p:blipFill>
        <p:spPr>
          <a:xfrm>
            <a:off x="6952000" y="3189200"/>
            <a:ext cx="115551" cy="115551"/>
          </a:xfrm>
          <a:prstGeom prst="rect">
            <a:avLst/>
          </a:prstGeom>
          <a:noFill/>
          <a:ln>
            <a:noFill/>
          </a:ln>
        </p:spPr>
      </p:pic>
      <p:sp>
        <p:nvSpPr>
          <p:cNvPr id="905" name="Google Shape;905;p110"/>
          <p:cNvSpPr txBox="1">
            <a:spLocks noGrp="1"/>
          </p:cNvSpPr>
          <p:nvPr>
            <p:ph type="body" idx="4294967295"/>
          </p:nvPr>
        </p:nvSpPr>
        <p:spPr>
          <a:xfrm>
            <a:off x="4940400" y="3888050"/>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8"/>
              </a:rPr>
              <a:t>Responding to a disclosure poster (PDF)</a:t>
            </a:r>
            <a:endParaRPr sz="1200">
              <a:solidFill>
                <a:schemeClr val="accent3"/>
              </a:solidFill>
              <a:latin typeface="Chivo SemiBold"/>
              <a:ea typeface="Chivo SemiBold"/>
              <a:cs typeface="Chivo SemiBold"/>
              <a:sym typeface="Chivo SemiBold"/>
            </a:endParaRPr>
          </a:p>
        </p:txBody>
      </p:sp>
      <p:pic>
        <p:nvPicPr>
          <p:cNvPr id="906" name="Google Shape;906;p110"/>
          <p:cNvPicPr preferRelativeResize="0"/>
          <p:nvPr/>
        </p:nvPicPr>
        <p:blipFill>
          <a:blip r:embed="rId4">
            <a:alphaModFix/>
          </a:blip>
          <a:stretch>
            <a:fillRect/>
          </a:stretch>
        </p:blipFill>
        <p:spPr>
          <a:xfrm>
            <a:off x="4973300" y="4010125"/>
            <a:ext cx="115551" cy="115551"/>
          </a:xfrm>
          <a:prstGeom prst="rect">
            <a:avLst/>
          </a:prstGeom>
          <a:noFill/>
          <a:ln>
            <a:noFill/>
          </a:ln>
        </p:spPr>
      </p:pic>
      <p:sp>
        <p:nvSpPr>
          <p:cNvPr id="907" name="Google Shape;907;p110"/>
          <p:cNvSpPr txBox="1">
            <a:spLocks noGrp="1"/>
          </p:cNvSpPr>
          <p:nvPr>
            <p:ph type="body" idx="4294967295"/>
          </p:nvPr>
        </p:nvSpPr>
        <p:spPr>
          <a:xfrm>
            <a:off x="6919100" y="388807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u="sng">
                <a:solidFill>
                  <a:schemeClr val="lt1"/>
                </a:solidFill>
                <a:latin typeface="Chivo SemiBold"/>
                <a:ea typeface="Chivo SemiBold"/>
                <a:cs typeface="Chivo SemiBold"/>
                <a:sym typeface="Chivo SemiBold"/>
                <a:hlinkClick r:id="rId9">
                  <a:extLst>
                    <a:ext uri="{A12FA001-AC4F-418D-AE19-62706E023703}">
                      <ahyp:hlinkClr xmlns:ahyp="http://schemas.microsoft.com/office/drawing/2018/hyperlinkcolor" val="tx"/>
                    </a:ext>
                  </a:extLst>
                </a:hlinkClick>
              </a:rPr>
              <a:t>   </a:t>
            </a:r>
            <a:r>
              <a:rPr lang="en-GB" sz="1200" u="sng">
                <a:solidFill>
                  <a:schemeClr val="hlink"/>
                </a:solidFill>
                <a:latin typeface="Chivo SemiBold"/>
                <a:ea typeface="Chivo SemiBold"/>
                <a:cs typeface="Chivo SemiBold"/>
                <a:sym typeface="Chivo SemiBold"/>
                <a:hlinkClick r:id="rId10"/>
              </a:rPr>
              <a:t>Advanced safeguarding children training</a:t>
            </a:r>
            <a:endParaRPr sz="1200">
              <a:solidFill>
                <a:schemeClr val="accent3"/>
              </a:solidFill>
              <a:latin typeface="Chivo SemiBold"/>
              <a:ea typeface="Chivo SemiBold"/>
              <a:cs typeface="Chivo SemiBold"/>
              <a:sym typeface="Chivo SemiBold"/>
            </a:endParaRPr>
          </a:p>
        </p:txBody>
      </p:sp>
      <p:pic>
        <p:nvPicPr>
          <p:cNvPr id="908" name="Google Shape;908;p110"/>
          <p:cNvPicPr preferRelativeResize="0"/>
          <p:nvPr/>
        </p:nvPicPr>
        <p:blipFill>
          <a:blip r:embed="rId4">
            <a:alphaModFix/>
          </a:blip>
          <a:stretch>
            <a:fillRect/>
          </a:stretch>
        </p:blipFill>
        <p:spPr>
          <a:xfrm>
            <a:off x="6952000" y="4010150"/>
            <a:ext cx="115551" cy="115551"/>
          </a:xfrm>
          <a:prstGeom prst="rect">
            <a:avLst/>
          </a:prstGeom>
          <a:noFill/>
          <a:ln>
            <a:noFill/>
          </a:ln>
        </p:spPr>
      </p:pic>
      <p:sp>
        <p:nvSpPr>
          <p:cNvPr id="909" name="Google Shape;909;p110"/>
          <p:cNvSpPr txBox="1">
            <a:spLocks noGrp="1"/>
          </p:cNvSpPr>
          <p:nvPr>
            <p:ph type="body" idx="4294967295"/>
          </p:nvPr>
        </p:nvSpPr>
        <p:spPr>
          <a:xfrm>
            <a:off x="471250" y="4609974"/>
            <a:ext cx="3632100" cy="36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u="sng">
                <a:solidFill>
                  <a:schemeClr val="hlink"/>
                </a:solidFill>
                <a:latin typeface="Chivo SemiBold"/>
                <a:ea typeface="Chivo SemiBold"/>
                <a:cs typeface="Chivo SemiBold"/>
                <a:sym typeface="Chivo SemiBold"/>
                <a:hlinkClick r:id="rId11"/>
              </a:rPr>
              <a:t>Responding to and sharing concerns (PDF)</a:t>
            </a:r>
            <a:endParaRPr sz="1400">
              <a:solidFill>
                <a:schemeClr val="accent3"/>
              </a:solidFill>
              <a:latin typeface="Chivo SemiBold"/>
              <a:ea typeface="Chivo SemiBold"/>
              <a:cs typeface="Chivo SemiBold"/>
              <a:sym typeface="Chivo SemiBold"/>
            </a:endParaRPr>
          </a:p>
        </p:txBody>
      </p:sp>
      <p:sp>
        <p:nvSpPr>
          <p:cNvPr id="910" name="Google Shape;910;p110"/>
          <p:cNvSpPr txBox="1">
            <a:spLocks noGrp="1"/>
          </p:cNvSpPr>
          <p:nvPr>
            <p:ph type="title" idx="4294967295"/>
          </p:nvPr>
        </p:nvSpPr>
        <p:spPr>
          <a:xfrm>
            <a:off x="4864200" y="415400"/>
            <a:ext cx="3955800" cy="993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a:t>
            </a:r>
            <a:br>
              <a:rPr lang="en-GB"/>
            </a:br>
            <a:r>
              <a:rPr lang="en-GB"/>
              <a:t>and support</a:t>
            </a:r>
            <a:endParaRPr/>
          </a:p>
        </p:txBody>
      </p:sp>
      <p:sp>
        <p:nvSpPr>
          <p:cNvPr id="911" name="Google Shape;911;p110"/>
          <p:cNvSpPr txBox="1"/>
          <p:nvPr/>
        </p:nvSpPr>
        <p:spPr>
          <a:xfrm>
            <a:off x="4864200" y="1597688"/>
            <a:ext cx="3955800" cy="58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200" b="1">
              <a:solidFill>
                <a:schemeClr val="accent2"/>
              </a:solidFill>
              <a:latin typeface="Chivo"/>
              <a:ea typeface="Chivo"/>
              <a:cs typeface="Chivo"/>
              <a:sym typeface="Chivo"/>
            </a:endParaRPr>
          </a:p>
        </p:txBody>
      </p:sp>
      <p:pic>
        <p:nvPicPr>
          <p:cNvPr id="912" name="Google Shape;912;p110" title="Asset 15.png"/>
          <p:cNvPicPr preferRelativeResize="0"/>
          <p:nvPr/>
        </p:nvPicPr>
        <p:blipFill rotWithShape="1">
          <a:blip r:embed="rId12">
            <a:alphaModFix/>
          </a:blip>
          <a:srcRect b="14988"/>
          <a:stretch/>
        </p:blipFill>
        <p:spPr>
          <a:xfrm>
            <a:off x="8094891" y="721100"/>
            <a:ext cx="725107" cy="687600"/>
          </a:xfrm>
          <a:prstGeom prst="rect">
            <a:avLst/>
          </a:prstGeom>
          <a:noFill/>
          <a:ln>
            <a:noFill/>
          </a:ln>
        </p:spPr>
      </p:pic>
      <p:pic>
        <p:nvPicPr>
          <p:cNvPr id="913" name="Google Shape;913;p110"/>
          <p:cNvPicPr preferRelativeResize="0"/>
          <p:nvPr/>
        </p:nvPicPr>
        <p:blipFill>
          <a:blip r:embed="rId13">
            <a:alphaModFix/>
          </a:blip>
          <a:stretch>
            <a:fillRect/>
          </a:stretch>
        </p:blipFill>
        <p:spPr>
          <a:xfrm>
            <a:off x="270000" y="4666614"/>
            <a:ext cx="201250" cy="201250"/>
          </a:xfrm>
          <a:prstGeom prst="rect">
            <a:avLst/>
          </a:prstGeom>
          <a:noFill/>
          <a:ln>
            <a:noFill/>
          </a:ln>
        </p:spPr>
      </p:pic>
      <p:pic>
        <p:nvPicPr>
          <p:cNvPr id="914" name="Google Shape;914;p110" title="HST_INSETPack_PrimarySummary2026_Page_26.jpg"/>
          <p:cNvPicPr preferRelativeResize="0"/>
          <p:nvPr/>
        </p:nvPicPr>
        <p:blipFill>
          <a:blip r:embed="rId14">
            <a:alphaModFix/>
          </a:blip>
          <a:stretch>
            <a:fillRect/>
          </a:stretch>
        </p:blipFill>
        <p:spPr>
          <a:xfrm>
            <a:off x="894198" y="415400"/>
            <a:ext cx="2786202" cy="3940721"/>
          </a:xfrm>
          <a:prstGeom prst="rect">
            <a:avLst/>
          </a:prstGeom>
          <a:noFill/>
          <a:ln>
            <a:noFill/>
          </a:ln>
          <a:effectLst>
            <a:outerShdw blurRad="185738" dist="57150" dir="1800000" algn="bl" rotWithShape="0">
              <a:srgbClr val="000000">
                <a:alpha val="50000"/>
              </a:srgbClr>
            </a:outerShdw>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pic>
        <p:nvPicPr>
          <p:cNvPr id="919" name="Google Shape;919;p111" title="HST_Inset-Pack-2026_Title-Slides_01-05.png"/>
          <p:cNvPicPr preferRelativeResize="0"/>
          <p:nvPr/>
        </p:nvPicPr>
        <p:blipFill rotWithShape="1">
          <a:blip r:embed="rId3">
            <a:alphaModFix/>
          </a:blip>
          <a:srcRect t="4979" r="3260"/>
          <a:stretch/>
        </p:blipFill>
        <p:spPr>
          <a:xfrm>
            <a:off x="0" y="0"/>
            <a:ext cx="9144000" cy="5143500"/>
          </a:xfrm>
          <a:prstGeom prst="rect">
            <a:avLst/>
          </a:prstGeom>
          <a:noFill/>
          <a:ln>
            <a:noFill/>
          </a:ln>
        </p:spPr>
      </p:pic>
      <p:sp>
        <p:nvSpPr>
          <p:cNvPr id="920" name="Google Shape;920;p111"/>
          <p:cNvSpPr/>
          <p:nvPr/>
        </p:nvSpPr>
        <p:spPr>
          <a:xfrm>
            <a:off x="8443500" y="4369800"/>
            <a:ext cx="503700" cy="503700"/>
          </a:xfrm>
          <a:prstGeom prst="ellipse">
            <a:avLst/>
          </a:prstGeom>
          <a:solidFill>
            <a:srgbClr val="FFFFFF"/>
          </a:solidFill>
          <a:ln w="19050" cap="flat" cmpd="sng">
            <a:solidFill>
              <a:srgbClr val="E8E4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921" name="Google Shape;921;p111"/>
          <p:cNvSpPr txBox="1"/>
          <p:nvPr/>
        </p:nvSpPr>
        <p:spPr>
          <a:xfrm>
            <a:off x="8493450" y="4390800"/>
            <a:ext cx="403800" cy="461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GB" sz="1800">
                <a:latin typeface="Chivo SemiBold"/>
                <a:ea typeface="Chivo SemiBold"/>
                <a:cs typeface="Chivo SemiBold"/>
                <a:sym typeface="Chivo SemiBold"/>
              </a:rPr>
              <a:t>5</a:t>
            </a:r>
            <a:endParaRPr/>
          </a:p>
        </p:txBody>
      </p:sp>
      <p:sp>
        <p:nvSpPr>
          <p:cNvPr id="922" name="Google Shape;922;p111"/>
          <p:cNvSpPr txBox="1"/>
          <p:nvPr/>
        </p:nvSpPr>
        <p:spPr>
          <a:xfrm>
            <a:off x="1037850" y="197920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Safeguarding culture</a:t>
            </a:r>
            <a:endParaRPr sz="3000">
              <a:latin typeface="PT Serif"/>
              <a:ea typeface="PT Serif"/>
              <a:cs typeface="PT Serif"/>
              <a:sym typeface="PT Serif"/>
            </a:endParaRPr>
          </a:p>
          <a:p>
            <a:pPr marL="0" lvl="0" indent="0" algn="l" rtl="0">
              <a:lnSpc>
                <a:spcPct val="115000"/>
              </a:lnSpc>
              <a:spcBef>
                <a:spcPts val="0"/>
              </a:spcBef>
              <a:spcAft>
                <a:spcPts val="0"/>
              </a:spcAft>
              <a:buNone/>
            </a:pPr>
            <a:endParaRPr sz="3000">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923" name="Google Shape;923;p111"/>
          <p:cNvSpPr txBox="1"/>
          <p:nvPr/>
        </p:nvSpPr>
        <p:spPr>
          <a:xfrm>
            <a:off x="196800" y="264911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2" name="Online Media 1" title="Culture of safeguarding - INSET pack 2026">
            <a:hlinkClick r:id="" action="ppaction://media"/>
            <a:extLst>
              <a:ext uri="{FF2B5EF4-FFF2-40B4-BE49-F238E27FC236}">
                <a16:creationId xmlns:a16="http://schemas.microsoft.com/office/drawing/2014/main" id="{C04174D4-01FD-8312-E16E-EF3F3F8074CE}"/>
              </a:ext>
            </a:extLst>
          </p:cNvPr>
          <p:cNvPicPr>
            <a:picLocks noRot="1" noChangeAspect="1"/>
          </p:cNvPicPr>
          <p:nvPr>
            <a:videoFile r:link="rId1"/>
          </p:nvPr>
        </p:nvPicPr>
        <p:blipFill>
          <a:blip r:embed="rId4"/>
          <a:stretch>
            <a:fillRect/>
          </a:stretch>
        </p:blipFill>
        <p:spPr>
          <a:xfrm>
            <a:off x="708212" y="298078"/>
            <a:ext cx="8054694" cy="45473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113"/>
          <p:cNvSpPr txBox="1">
            <a:spLocks noGrp="1"/>
          </p:cNvSpPr>
          <p:nvPr>
            <p:ph type="title" idx="4294967295"/>
          </p:nvPr>
        </p:nvSpPr>
        <p:spPr>
          <a:xfrm>
            <a:off x="3770325" y="2073725"/>
            <a:ext cx="5049600" cy="13500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Professional curiosity</a:t>
            </a:r>
            <a:endParaRPr sz="1400">
              <a:solidFill>
                <a:srgbClr val="000000"/>
              </a:solidFill>
              <a:latin typeface="Chivo"/>
              <a:ea typeface="Chivo"/>
              <a:cs typeface="Chivo"/>
              <a:sym typeface="Chivo"/>
            </a:endParaRPr>
          </a:p>
          <a:p>
            <a:pPr marL="914400" lvl="1" indent="-317500" algn="l" rtl="0">
              <a:lnSpc>
                <a:spcPct val="115000"/>
              </a:lnSpc>
              <a:spcBef>
                <a:spcPts val="0"/>
              </a:spcBef>
              <a:spcAft>
                <a:spcPts val="0"/>
              </a:spcAft>
              <a:buClr>
                <a:srgbClr val="000000"/>
              </a:buClr>
              <a:buSzPts val="1400"/>
              <a:buFont typeface="Chivo"/>
              <a:buChar char="○"/>
            </a:pPr>
            <a:r>
              <a:rPr lang="en-GB" sz="1400">
                <a:solidFill>
                  <a:srgbClr val="000000"/>
                </a:solidFill>
                <a:latin typeface="Chivo"/>
                <a:ea typeface="Chivo"/>
                <a:cs typeface="Chivo"/>
                <a:sym typeface="Chivo"/>
              </a:rPr>
              <a:t>The practice of looking past the surface.</a:t>
            </a:r>
            <a:br>
              <a:rPr lang="en-GB" sz="1400">
                <a:solidFill>
                  <a:srgbClr val="000000"/>
                </a:solidFill>
                <a:latin typeface="Chivo"/>
                <a:ea typeface="Chivo"/>
                <a:cs typeface="Chivo"/>
                <a:sym typeface="Chivo"/>
              </a:rPr>
            </a:br>
            <a:r>
              <a:rPr lang="en-GB" sz="1400">
                <a:solidFill>
                  <a:srgbClr val="000000"/>
                </a:solidFill>
                <a:latin typeface="Chivo"/>
                <a:ea typeface="Chivo"/>
                <a:cs typeface="Chivo"/>
                <a:sym typeface="Chivo"/>
              </a:rPr>
              <a:t>It means noticing when an explanation doesn't quite match reality, and gently probing rather than accepting it at face value.</a:t>
            </a:r>
            <a:endParaRPr sz="1700">
              <a:solidFill>
                <a:srgbClr val="000000"/>
              </a:solidFill>
              <a:latin typeface="Chivo"/>
              <a:ea typeface="Chivo"/>
              <a:cs typeface="Chivo"/>
              <a:sym typeface="Chivo"/>
            </a:endParaRPr>
          </a:p>
        </p:txBody>
      </p:sp>
      <p:sp>
        <p:nvSpPr>
          <p:cNvPr id="934" name="Google Shape;934;p113"/>
          <p:cNvSpPr txBox="1"/>
          <p:nvPr/>
        </p:nvSpPr>
        <p:spPr>
          <a:xfrm>
            <a:off x="3770325" y="1262575"/>
            <a:ext cx="50496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i="1">
                <a:latin typeface="PT Serif"/>
                <a:ea typeface="PT Serif"/>
                <a:cs typeface="PT Serif"/>
                <a:sym typeface="PT Serif"/>
              </a:rPr>
              <a:t>“It could happen here”</a:t>
            </a:r>
            <a:endParaRPr sz="3000">
              <a:solidFill>
                <a:schemeClr val="accent2"/>
              </a:solidFill>
              <a:latin typeface="PT Serif"/>
              <a:ea typeface="PT Serif"/>
              <a:cs typeface="PT Serif"/>
              <a:sym typeface="PT Serif"/>
            </a:endParaRPr>
          </a:p>
        </p:txBody>
      </p:sp>
      <p:pic>
        <p:nvPicPr>
          <p:cNvPr id="935" name="Google Shape;935;p113" title="Hand up@4x.png"/>
          <p:cNvPicPr preferRelativeResize="0"/>
          <p:nvPr/>
        </p:nvPicPr>
        <p:blipFill rotWithShape="1">
          <a:blip r:embed="rId3">
            <a:alphaModFix/>
          </a:blip>
          <a:srcRect l="9157" t="17166" r="5584" b="11487"/>
          <a:stretch/>
        </p:blipFill>
        <p:spPr>
          <a:xfrm>
            <a:off x="270000" y="987800"/>
            <a:ext cx="3146300" cy="2766124"/>
          </a:xfrm>
          <a:prstGeom prst="rect">
            <a:avLst/>
          </a:prstGeom>
          <a:noFill/>
          <a:ln>
            <a:noFill/>
          </a:ln>
        </p:spPr>
      </p:pic>
      <p:sp>
        <p:nvSpPr>
          <p:cNvPr id="936" name="Google Shape;936;p113"/>
          <p:cNvSpPr/>
          <p:nvPr/>
        </p:nvSpPr>
        <p:spPr>
          <a:xfrm flipH="1">
            <a:off x="0" y="4494200"/>
            <a:ext cx="9144000" cy="649200"/>
          </a:xfrm>
          <a:prstGeom prst="round1Rect">
            <a:avLst>
              <a:gd name="adj" fmla="val 0"/>
            </a:avLst>
          </a:prstGeom>
          <a:solidFill>
            <a:schemeClr val="accent2"/>
          </a:solid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GB" sz="1200">
                <a:latin typeface="Chivo"/>
                <a:ea typeface="Chivo"/>
                <a:cs typeface="Chivo"/>
                <a:sym typeface="Chivo"/>
              </a:rPr>
              <a:t>        </a:t>
            </a:r>
            <a:r>
              <a:rPr lang="en-GB" sz="1200" b="1">
                <a:latin typeface="Chivo"/>
                <a:ea typeface="Chivo"/>
                <a:cs typeface="Chivo"/>
                <a:sym typeface="Chivo"/>
              </a:rPr>
              <a:t>Remember</a:t>
            </a:r>
            <a:r>
              <a:rPr lang="en-GB" sz="1200">
                <a:latin typeface="Chivo"/>
                <a:ea typeface="Chivo"/>
                <a:cs typeface="Chivo"/>
                <a:sym typeface="Chivo"/>
              </a:rPr>
              <a:t>: You don't need the whole picture to notice when something doesn't look right.</a:t>
            </a:r>
            <a:endParaRPr sz="1200" b="1">
              <a:solidFill>
                <a:schemeClr val="dk2"/>
              </a:solidFill>
              <a:latin typeface="Chivo"/>
              <a:ea typeface="Chivo"/>
              <a:cs typeface="Chivo"/>
              <a:sym typeface="Chivo"/>
            </a:endParaRPr>
          </a:p>
        </p:txBody>
      </p:sp>
      <p:pic>
        <p:nvPicPr>
          <p:cNvPr id="937" name="Google Shape;937;p113"/>
          <p:cNvPicPr preferRelativeResize="0"/>
          <p:nvPr/>
        </p:nvPicPr>
        <p:blipFill>
          <a:blip r:embed="rId4">
            <a:alphaModFix/>
          </a:blip>
          <a:stretch>
            <a:fillRect/>
          </a:stretch>
        </p:blipFill>
        <p:spPr>
          <a:xfrm>
            <a:off x="136400" y="4494200"/>
            <a:ext cx="649155" cy="6492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941"/>
        <p:cNvGrpSpPr/>
        <p:nvPr/>
      </p:nvGrpSpPr>
      <p:grpSpPr>
        <a:xfrm>
          <a:off x="0" y="0"/>
          <a:ext cx="0" cy="0"/>
          <a:chOff x="0" y="0"/>
          <a:chExt cx="0" cy="0"/>
        </a:xfrm>
      </p:grpSpPr>
      <p:sp>
        <p:nvSpPr>
          <p:cNvPr id="942" name="Google Shape;942;p114"/>
          <p:cNvSpPr txBox="1">
            <a:spLocks noGrp="1"/>
          </p:cNvSpPr>
          <p:nvPr>
            <p:ph type="title" idx="4294967295"/>
          </p:nvPr>
        </p:nvSpPr>
        <p:spPr>
          <a:xfrm>
            <a:off x="270000" y="1054875"/>
            <a:ext cx="3866700" cy="3665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a:solidFill>
                  <a:srgbClr val="000000"/>
                </a:solidFill>
              </a:rPr>
              <a:t>Putting curiosity</a:t>
            </a:r>
            <a:br>
              <a:rPr lang="en-GB">
                <a:solidFill>
                  <a:srgbClr val="000000"/>
                </a:solidFill>
              </a:rPr>
            </a:br>
            <a:r>
              <a:rPr lang="en-GB">
                <a:solidFill>
                  <a:srgbClr val="000000"/>
                </a:solidFill>
              </a:rPr>
              <a:t>into practice </a:t>
            </a:r>
            <a:endParaRPr>
              <a:solidFill>
                <a:schemeClr val="dk2"/>
              </a:solidFill>
            </a:endParaRPr>
          </a:p>
          <a:p>
            <a:pPr marL="0" lvl="0" indent="0" algn="l" rtl="0">
              <a:lnSpc>
                <a:spcPct val="115000"/>
              </a:lnSpc>
              <a:spcBef>
                <a:spcPts val="0"/>
              </a:spcBef>
              <a:spcAft>
                <a:spcPts val="0"/>
              </a:spcAft>
              <a:buNone/>
            </a:pPr>
            <a:br>
              <a:rPr lang="en-GB" sz="1200">
                <a:solidFill>
                  <a:srgbClr val="000000"/>
                </a:solidFill>
                <a:latin typeface="Chivo"/>
                <a:ea typeface="Chivo"/>
                <a:cs typeface="Chivo"/>
                <a:sym typeface="Chivo"/>
              </a:rPr>
            </a:br>
            <a:r>
              <a:rPr lang="en-GB" sz="1400">
                <a:solidFill>
                  <a:srgbClr val="000000"/>
                </a:solidFill>
                <a:latin typeface="Chivo"/>
                <a:ea typeface="Chivo"/>
                <a:cs typeface="Chivo"/>
                <a:sym typeface="Chivo"/>
              </a:rPr>
              <a:t>Liam (Year 9) who has always been a quiet but steady student, has started falling asleep during his lessons. When his form tutor gently challenges him about it, Liam shrugs it off and mutters: "Sorry, I was just up late playing video games with some mates. I lost track of time."</a:t>
            </a:r>
            <a:endParaRPr sz="1500">
              <a:solidFill>
                <a:srgbClr val="000000"/>
              </a:solidFill>
              <a:latin typeface="Chivo"/>
              <a:ea typeface="Chivo"/>
              <a:cs typeface="Chivo"/>
              <a:sym typeface="Chivo"/>
            </a:endParaRPr>
          </a:p>
        </p:txBody>
      </p:sp>
      <p:sp>
        <p:nvSpPr>
          <p:cNvPr id="943" name="Google Shape;943;p114"/>
          <p:cNvSpPr txBox="1"/>
          <p:nvPr/>
        </p:nvSpPr>
        <p:spPr>
          <a:xfrm>
            <a:off x="270000" y="270000"/>
            <a:ext cx="1130700" cy="400200"/>
          </a:xfrm>
          <a:prstGeom prst="rect">
            <a:avLst/>
          </a:prstGeom>
          <a:solidFill>
            <a:schemeClr val="accent2"/>
          </a:solid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b="1">
                <a:solidFill>
                  <a:schemeClr val="dk1"/>
                </a:solidFill>
                <a:latin typeface="Chivo"/>
                <a:ea typeface="Chivo"/>
                <a:cs typeface="Chivo"/>
                <a:sym typeface="Chivo"/>
              </a:rPr>
              <a:t>SCENARIO</a:t>
            </a:r>
            <a:endParaRPr b="1">
              <a:solidFill>
                <a:schemeClr val="dk1"/>
              </a:solidFill>
              <a:latin typeface="Chivo"/>
              <a:ea typeface="Chivo"/>
              <a:cs typeface="Chivo"/>
              <a:sym typeface="Chivo"/>
            </a:endParaRPr>
          </a:p>
        </p:txBody>
      </p:sp>
      <p:pic>
        <p:nvPicPr>
          <p:cNvPr id="944" name="Google Shape;944;p114" title="HST_INSET-Pack-2026_Putting-curiosity-into-practice_02.png"/>
          <p:cNvPicPr preferRelativeResize="0"/>
          <p:nvPr/>
        </p:nvPicPr>
        <p:blipFill rotWithShape="1">
          <a:blip r:embed="rId3">
            <a:alphaModFix/>
          </a:blip>
          <a:srcRect l="-1550" t="13734" r="1550"/>
          <a:stretch/>
        </p:blipFill>
        <p:spPr>
          <a:xfrm>
            <a:off x="4938050" y="620062"/>
            <a:ext cx="3660074" cy="39033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115"/>
          <p:cNvSpPr txBox="1">
            <a:spLocks noGrp="1"/>
          </p:cNvSpPr>
          <p:nvPr>
            <p:ph type="title" idx="4294967295"/>
          </p:nvPr>
        </p:nvSpPr>
        <p:spPr>
          <a:xfrm>
            <a:off x="3687600" y="1524250"/>
            <a:ext cx="5132400" cy="86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400">
                <a:solidFill>
                  <a:srgbClr val="000000"/>
                </a:solidFill>
                <a:latin typeface="Chivo"/>
                <a:ea typeface="Chivo"/>
                <a:cs typeface="Chivo"/>
                <a:sym typeface="Chivo"/>
              </a:rPr>
              <a:t>Safeguarding isn't just waiting for a disclosure.</a:t>
            </a:r>
            <a:br>
              <a:rPr lang="en-GB" sz="1400">
                <a:solidFill>
                  <a:srgbClr val="000000"/>
                </a:solidFill>
                <a:latin typeface="Chivo"/>
                <a:ea typeface="Chivo"/>
                <a:cs typeface="Chivo"/>
                <a:sym typeface="Chivo"/>
              </a:rPr>
            </a:br>
            <a:r>
              <a:rPr lang="en-GB" sz="1400">
                <a:solidFill>
                  <a:srgbClr val="000000"/>
                </a:solidFill>
                <a:latin typeface="Chivo"/>
                <a:ea typeface="Chivo"/>
                <a:cs typeface="Chivo"/>
                <a:sym typeface="Chivo"/>
              </a:rPr>
              <a:t>It's creating an environment where children feel safe enough to speak up.</a:t>
            </a:r>
            <a:endParaRPr sz="3900">
              <a:solidFill>
                <a:srgbClr val="7396F7"/>
              </a:solidFill>
              <a:latin typeface="Chivo SemiBold"/>
              <a:ea typeface="Chivo SemiBold"/>
              <a:cs typeface="Chivo SemiBold"/>
              <a:sym typeface="Chivo SemiBold"/>
            </a:endParaRPr>
          </a:p>
        </p:txBody>
      </p:sp>
      <p:sp>
        <p:nvSpPr>
          <p:cNvPr id="950" name="Google Shape;950;p115"/>
          <p:cNvSpPr txBox="1"/>
          <p:nvPr/>
        </p:nvSpPr>
        <p:spPr>
          <a:xfrm>
            <a:off x="3687600" y="696513"/>
            <a:ext cx="51324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Centering the pupil voice</a:t>
            </a:r>
            <a:endParaRPr sz="3000">
              <a:solidFill>
                <a:schemeClr val="accent2"/>
              </a:solidFill>
              <a:latin typeface="PT Serif"/>
              <a:ea typeface="PT Serif"/>
              <a:cs typeface="PT Serif"/>
              <a:sym typeface="PT Serif"/>
            </a:endParaRPr>
          </a:p>
        </p:txBody>
      </p:sp>
      <p:sp>
        <p:nvSpPr>
          <p:cNvPr id="951" name="Google Shape;951;p115"/>
          <p:cNvSpPr/>
          <p:nvPr/>
        </p:nvSpPr>
        <p:spPr>
          <a:xfrm flipH="1">
            <a:off x="3762550" y="2671897"/>
            <a:ext cx="5057400" cy="1775100"/>
          </a:xfrm>
          <a:prstGeom prst="round1Rect">
            <a:avLst>
              <a:gd name="adj" fmla="val 16667"/>
            </a:avLst>
          </a:prstGeom>
          <a:solidFill>
            <a:schemeClr val="accent2"/>
          </a:solid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None/>
            </a:pPr>
            <a:endParaRPr sz="1200">
              <a:latin typeface="Chivo"/>
              <a:ea typeface="Chivo"/>
              <a:cs typeface="Chivo"/>
              <a:sym typeface="Chivo"/>
            </a:endParaRPr>
          </a:p>
        </p:txBody>
      </p:sp>
      <p:pic>
        <p:nvPicPr>
          <p:cNvPr id="952" name="Google Shape;952;p115" title="Asset 20.png"/>
          <p:cNvPicPr preferRelativeResize="0"/>
          <p:nvPr/>
        </p:nvPicPr>
        <p:blipFill rotWithShape="1">
          <a:blip r:embed="rId3">
            <a:alphaModFix/>
          </a:blip>
          <a:srcRect b="17594"/>
          <a:stretch/>
        </p:blipFill>
        <p:spPr>
          <a:xfrm>
            <a:off x="270000" y="1432200"/>
            <a:ext cx="2964700" cy="2016550"/>
          </a:xfrm>
          <a:prstGeom prst="rect">
            <a:avLst/>
          </a:prstGeom>
          <a:noFill/>
          <a:ln>
            <a:noFill/>
          </a:ln>
        </p:spPr>
      </p:pic>
      <p:grpSp>
        <p:nvGrpSpPr>
          <p:cNvPr id="953" name="Google Shape;953;p115"/>
          <p:cNvGrpSpPr/>
          <p:nvPr/>
        </p:nvGrpSpPr>
        <p:grpSpPr>
          <a:xfrm>
            <a:off x="3687655" y="2571621"/>
            <a:ext cx="5057467" cy="1775207"/>
            <a:chOff x="3687600" y="2833775"/>
            <a:chExt cx="5132400" cy="1351200"/>
          </a:xfrm>
        </p:grpSpPr>
        <p:sp>
          <p:nvSpPr>
            <p:cNvPr id="954" name="Google Shape;954;p115"/>
            <p:cNvSpPr/>
            <p:nvPr/>
          </p:nvSpPr>
          <p:spPr>
            <a:xfrm flipH="1">
              <a:off x="3687600" y="2833775"/>
              <a:ext cx="5132400" cy="1351200"/>
            </a:xfrm>
            <a:prstGeom prst="round1Rect">
              <a:avLst>
                <a:gd name="adj" fmla="val 16667"/>
              </a:avLst>
            </a:prstGeom>
            <a:solidFill>
              <a:schemeClr val="lt1"/>
            </a:solidFill>
            <a:ln w="2857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b="1">
                  <a:latin typeface="Chivo"/>
                  <a:ea typeface="Chivo"/>
                  <a:cs typeface="Chivo"/>
                  <a:sym typeface="Chivo"/>
                </a:rPr>
                <a:t>Pause and reflect</a:t>
              </a:r>
              <a:endParaRPr b="1">
                <a:latin typeface="Chivo"/>
                <a:ea typeface="Chivo"/>
                <a:cs typeface="Chivo"/>
                <a:sym typeface="Chivo"/>
              </a:endParaRPr>
            </a:p>
            <a:p>
              <a:pPr marL="0" lvl="0" indent="0" algn="l" rtl="0">
                <a:lnSpc>
                  <a:spcPct val="115000"/>
                </a:lnSpc>
                <a:spcBef>
                  <a:spcPts val="1000"/>
                </a:spcBef>
                <a:spcAft>
                  <a:spcPts val="0"/>
                </a:spcAft>
                <a:buNone/>
              </a:pPr>
              <a:r>
                <a:rPr lang="en-GB">
                  <a:latin typeface="Chivo"/>
                  <a:ea typeface="Chivo"/>
                  <a:cs typeface="Chivo"/>
                  <a:sym typeface="Chivo"/>
                </a:rPr>
                <a:t>If a child or a colleague walked into our</a:t>
              </a:r>
              <a:br>
                <a:rPr lang="en-GB">
                  <a:latin typeface="Chivo"/>
                  <a:ea typeface="Chivo"/>
                  <a:cs typeface="Chivo"/>
                  <a:sym typeface="Chivo"/>
                </a:rPr>
              </a:br>
              <a:r>
                <a:rPr lang="en-GB">
                  <a:latin typeface="Chivo"/>
                  <a:ea typeface="Chivo"/>
                  <a:cs typeface="Chivo"/>
                  <a:sym typeface="Chivo"/>
                </a:rPr>
                <a:t>school today with a hidden burden, what is it</a:t>
              </a:r>
              <a:br>
                <a:rPr lang="en-GB">
                  <a:latin typeface="Chivo"/>
                  <a:ea typeface="Chivo"/>
                  <a:cs typeface="Chivo"/>
                  <a:sym typeface="Chivo"/>
                </a:rPr>
              </a:br>
              <a:r>
                <a:rPr lang="en-GB">
                  <a:latin typeface="Chivo"/>
                  <a:ea typeface="Chivo"/>
                  <a:cs typeface="Chivo"/>
                  <a:sym typeface="Chivo"/>
                </a:rPr>
                <a:t>about your daily behaviour, body language, or</a:t>
              </a:r>
              <a:br>
                <a:rPr lang="en-GB">
                  <a:latin typeface="Chivo"/>
                  <a:ea typeface="Chivo"/>
                  <a:cs typeface="Chivo"/>
                  <a:sym typeface="Chivo"/>
                </a:rPr>
              </a:br>
              <a:r>
                <a:rPr lang="en-GB">
                  <a:latin typeface="Chivo"/>
                  <a:ea typeface="Chivo"/>
                  <a:cs typeface="Chivo"/>
                  <a:sym typeface="Chivo"/>
                </a:rPr>
                <a:t>environment that signals to them: 'You are</a:t>
              </a:r>
              <a:br>
                <a:rPr lang="en-GB">
                  <a:latin typeface="Chivo"/>
                  <a:ea typeface="Chivo"/>
                  <a:cs typeface="Chivo"/>
                  <a:sym typeface="Chivo"/>
                </a:rPr>
              </a:br>
              <a:r>
                <a:rPr lang="en-GB">
                  <a:latin typeface="Chivo"/>
                  <a:ea typeface="Chivo"/>
                  <a:cs typeface="Chivo"/>
                  <a:sym typeface="Chivo"/>
                </a:rPr>
                <a:t>safe to speak to me'?</a:t>
              </a:r>
              <a:endParaRPr>
                <a:latin typeface="Chivo"/>
                <a:ea typeface="Chivo"/>
                <a:cs typeface="Chivo"/>
                <a:sym typeface="Chivo"/>
              </a:endParaRPr>
            </a:p>
          </p:txBody>
        </p:sp>
        <p:pic>
          <p:nvPicPr>
            <p:cNvPr id="955" name="Google Shape;955;p115" title="Asset 13.png"/>
            <p:cNvPicPr preferRelativeResize="0"/>
            <p:nvPr/>
          </p:nvPicPr>
          <p:blipFill>
            <a:blip r:embed="rId4">
              <a:alphaModFix/>
            </a:blip>
            <a:stretch>
              <a:fillRect/>
            </a:stretch>
          </p:blipFill>
          <p:spPr>
            <a:xfrm>
              <a:off x="7872420" y="3105822"/>
              <a:ext cx="827075" cy="807106"/>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E7EDFF"/>
        </a:solidFill>
        <a:effectLst/>
      </p:bgPr>
    </p:bg>
    <p:spTree>
      <p:nvGrpSpPr>
        <p:cNvPr id="1" name="Shape 959"/>
        <p:cNvGrpSpPr/>
        <p:nvPr/>
      </p:nvGrpSpPr>
      <p:grpSpPr>
        <a:xfrm>
          <a:off x="0" y="0"/>
          <a:ext cx="0" cy="0"/>
          <a:chOff x="0" y="0"/>
          <a:chExt cx="0" cy="0"/>
        </a:xfrm>
      </p:grpSpPr>
      <p:sp>
        <p:nvSpPr>
          <p:cNvPr id="960" name="Google Shape;960;p116"/>
          <p:cNvSpPr txBox="1">
            <a:spLocks noGrp="1"/>
          </p:cNvSpPr>
          <p:nvPr>
            <p:ph type="title"/>
          </p:nvPr>
        </p:nvSpPr>
        <p:spPr>
          <a:xfrm>
            <a:off x="310500" y="1083500"/>
            <a:ext cx="8523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Key takeaways</a:t>
            </a:r>
            <a:endParaRPr sz="3020"/>
          </a:p>
        </p:txBody>
      </p:sp>
      <p:sp>
        <p:nvSpPr>
          <p:cNvPr id="961" name="Google Shape;961;p116"/>
          <p:cNvSpPr txBox="1"/>
          <p:nvPr/>
        </p:nvSpPr>
        <p:spPr>
          <a:xfrm>
            <a:off x="2215800" y="1964450"/>
            <a:ext cx="4712400" cy="2263200"/>
          </a:xfrm>
          <a:prstGeom prst="rect">
            <a:avLst/>
          </a:prstGeom>
          <a:noFill/>
          <a:ln>
            <a:noFill/>
          </a:ln>
        </p:spPr>
        <p:txBody>
          <a:bodyPr spcFirstLastPara="1" wrap="square" lIns="91425" tIns="91425" rIns="91425" bIns="91425" anchor="t" anchorCtr="0">
            <a:spAutoFit/>
          </a:bodyPr>
          <a:lstStyle/>
          <a:p>
            <a:pPr marL="457200" lvl="0" indent="-317500" algn="l" rtl="0">
              <a:lnSpc>
                <a:spcPct val="115000"/>
              </a:lnSpc>
              <a:spcBef>
                <a:spcPts val="1000"/>
              </a:spcBef>
              <a:spcAft>
                <a:spcPts val="0"/>
              </a:spcAft>
              <a:buClr>
                <a:srgbClr val="000000"/>
              </a:buClr>
              <a:buSzPts val="1400"/>
              <a:buFont typeface="Raleway"/>
              <a:buChar char="●"/>
            </a:pPr>
            <a:r>
              <a:rPr lang="en-GB" b="1">
                <a:solidFill>
                  <a:schemeClr val="accent2"/>
                </a:solidFill>
                <a:latin typeface="Chivo"/>
                <a:ea typeface="Chivo"/>
                <a:cs typeface="Chivo"/>
                <a:sym typeface="Chivo"/>
              </a:rPr>
              <a:t>Every piece of the jigsaw matters.</a:t>
            </a:r>
            <a:r>
              <a:rPr lang="en-GB" b="1">
                <a:latin typeface="Chivo"/>
                <a:ea typeface="Chivo"/>
                <a:cs typeface="Chivo"/>
                <a:sym typeface="Chivo"/>
              </a:rPr>
              <a:t> </a:t>
            </a:r>
            <a:br>
              <a:rPr lang="en-GB" b="1">
                <a:latin typeface="Chivo"/>
                <a:ea typeface="Chivo"/>
                <a:cs typeface="Chivo"/>
                <a:sym typeface="Chivo"/>
              </a:rPr>
            </a:br>
            <a:r>
              <a:rPr lang="en-GB">
                <a:latin typeface="Chivo"/>
                <a:ea typeface="Chivo"/>
                <a:cs typeface="Chivo"/>
                <a:sym typeface="Chivo"/>
              </a:rPr>
              <a:t>A culture of safeguarding means recognising that your small observation might be the final piece a colleague needs to protect a child.</a:t>
            </a:r>
            <a:endParaRPr>
              <a:latin typeface="Chivo"/>
              <a:ea typeface="Chivo"/>
              <a:cs typeface="Chivo"/>
              <a:sym typeface="Chivo"/>
            </a:endParaRPr>
          </a:p>
          <a:p>
            <a:pPr marL="457200" lvl="0" indent="-317500" algn="l" rtl="0">
              <a:lnSpc>
                <a:spcPct val="115000"/>
              </a:lnSpc>
              <a:spcBef>
                <a:spcPts val="1000"/>
              </a:spcBef>
              <a:spcAft>
                <a:spcPts val="0"/>
              </a:spcAft>
              <a:buClr>
                <a:srgbClr val="000000"/>
              </a:buClr>
              <a:buSzPts val="1400"/>
              <a:buFont typeface="Raleway"/>
              <a:buChar char="●"/>
            </a:pPr>
            <a:r>
              <a:rPr lang="en-GB" b="1">
                <a:solidFill>
                  <a:schemeClr val="accent2"/>
                </a:solidFill>
                <a:latin typeface="Chivo"/>
                <a:ea typeface="Chivo"/>
                <a:cs typeface="Chivo"/>
                <a:sym typeface="Chivo"/>
              </a:rPr>
              <a:t>Develop a professionally curious approach.</a:t>
            </a:r>
            <a:r>
              <a:rPr lang="en-GB" b="1">
                <a:latin typeface="Chivo"/>
                <a:ea typeface="Chivo"/>
                <a:cs typeface="Chivo"/>
                <a:sym typeface="Chivo"/>
              </a:rPr>
              <a:t> </a:t>
            </a:r>
            <a:r>
              <a:rPr lang="en-GB">
                <a:latin typeface="Chivo"/>
                <a:ea typeface="Chivo"/>
                <a:cs typeface="Chivo"/>
                <a:sym typeface="Chivo"/>
              </a:rPr>
              <a:t>Look past the surface of easy explanations - always be prepared to respectfully explore what isn't being said.</a:t>
            </a:r>
            <a:endParaRPr sz="1700" b="1">
              <a:latin typeface="Chivo"/>
              <a:ea typeface="Chivo"/>
              <a:cs typeface="Chivo"/>
              <a:sym typeface="Chivo"/>
            </a:endParaRPr>
          </a:p>
        </p:txBody>
      </p:sp>
      <p:pic>
        <p:nvPicPr>
          <p:cNvPr id="962" name="Google Shape;962;p116" title="HST_Inset-Pack-2026_Title-Slides_01-05.png"/>
          <p:cNvPicPr preferRelativeResize="0"/>
          <p:nvPr/>
        </p:nvPicPr>
        <p:blipFill rotWithShape="1">
          <a:blip r:embed="rId3">
            <a:alphaModFix/>
          </a:blip>
          <a:srcRect l="19582" r="46575" b="56841"/>
          <a:stretch/>
        </p:blipFill>
        <p:spPr>
          <a:xfrm>
            <a:off x="270005" y="0"/>
            <a:ext cx="2730344" cy="1993980"/>
          </a:xfrm>
          <a:prstGeom prst="rect">
            <a:avLst/>
          </a:prstGeom>
          <a:noFill/>
          <a:ln>
            <a:noFill/>
          </a:ln>
        </p:spPr>
      </p:pic>
      <p:pic>
        <p:nvPicPr>
          <p:cNvPr id="963" name="Google Shape;963;p116" title="HST_Inset-Pack-2026_Title-Slides_01-05.png"/>
          <p:cNvPicPr preferRelativeResize="0"/>
          <p:nvPr/>
        </p:nvPicPr>
        <p:blipFill rotWithShape="1">
          <a:blip r:embed="rId3">
            <a:alphaModFix/>
          </a:blip>
          <a:srcRect l="61323" r="3258" b="52020"/>
          <a:stretch/>
        </p:blipFill>
        <p:spPr>
          <a:xfrm>
            <a:off x="6088988" y="10"/>
            <a:ext cx="2857343" cy="2216768"/>
          </a:xfrm>
          <a:prstGeom prst="rect">
            <a:avLst/>
          </a:prstGeom>
          <a:noFill/>
          <a:ln>
            <a:noFill/>
          </a:ln>
        </p:spPr>
      </p:pic>
      <p:pic>
        <p:nvPicPr>
          <p:cNvPr id="964" name="Google Shape;964;p116" title="HST_Inset-Pack-2026_Title-Slides_01-05.png"/>
          <p:cNvPicPr preferRelativeResize="0"/>
          <p:nvPr/>
        </p:nvPicPr>
        <p:blipFill rotWithShape="1">
          <a:blip r:embed="rId3">
            <a:alphaModFix/>
          </a:blip>
          <a:srcRect l="65223" t="50311"/>
          <a:stretch/>
        </p:blipFill>
        <p:spPr>
          <a:xfrm>
            <a:off x="6338464" y="2847870"/>
            <a:ext cx="2805537" cy="2295630"/>
          </a:xfrm>
          <a:prstGeom prst="rect">
            <a:avLst/>
          </a:prstGeom>
          <a:noFill/>
          <a:ln>
            <a:noFill/>
          </a:ln>
        </p:spPr>
      </p:pic>
      <p:pic>
        <p:nvPicPr>
          <p:cNvPr id="965" name="Google Shape;965;p116" title="HST_Inset-Pack-2026_Title-Slides_01-05.png"/>
          <p:cNvPicPr preferRelativeResize="0"/>
          <p:nvPr/>
        </p:nvPicPr>
        <p:blipFill rotWithShape="1">
          <a:blip r:embed="rId3">
            <a:alphaModFix/>
          </a:blip>
          <a:srcRect t="55465" r="71848"/>
          <a:stretch/>
        </p:blipFill>
        <p:spPr>
          <a:xfrm>
            <a:off x="0" y="3085933"/>
            <a:ext cx="2271095" cy="205756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6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6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p117"/>
          <p:cNvSpPr txBox="1">
            <a:spLocks noGrp="1"/>
          </p:cNvSpPr>
          <p:nvPr>
            <p:ph type="body" idx="4294967295"/>
          </p:nvPr>
        </p:nvSpPr>
        <p:spPr>
          <a:xfrm>
            <a:off x="471250" y="4607774"/>
            <a:ext cx="4563300" cy="3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u="sng" dirty="0">
                <a:solidFill>
                  <a:schemeClr val="hlink"/>
                </a:solidFill>
                <a:latin typeface="Chivo SemiBold"/>
                <a:ea typeface="Chivo SemiBold"/>
                <a:cs typeface="Chivo SemiBold"/>
                <a:sym typeface="Chivo SemiBold"/>
                <a:hlinkClick r:id="rId3"/>
              </a:rPr>
              <a:t>Culture of safeguarding (PDF)</a:t>
            </a:r>
            <a:endParaRPr sz="1200" dirty="0">
              <a:solidFill>
                <a:schemeClr val="accent3"/>
              </a:solidFill>
              <a:latin typeface="Chivo SemiBold"/>
              <a:ea typeface="Chivo SemiBold"/>
              <a:cs typeface="Chivo SemiBold"/>
              <a:sym typeface="Chivo SemiBold"/>
            </a:endParaRPr>
          </a:p>
        </p:txBody>
      </p:sp>
      <p:sp>
        <p:nvSpPr>
          <p:cNvPr id="971" name="Google Shape;971;p117"/>
          <p:cNvSpPr txBox="1">
            <a:spLocks noGrp="1"/>
          </p:cNvSpPr>
          <p:nvPr>
            <p:ph type="title" idx="4294967295"/>
          </p:nvPr>
        </p:nvSpPr>
        <p:spPr>
          <a:xfrm>
            <a:off x="4864200" y="415400"/>
            <a:ext cx="3955800" cy="896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990"/>
              <a:buNone/>
            </a:pPr>
            <a:r>
              <a:rPr lang="en-GB"/>
              <a:t>Further resources</a:t>
            </a:r>
            <a:br>
              <a:rPr lang="en-GB"/>
            </a:br>
            <a:r>
              <a:rPr lang="en-GB"/>
              <a:t>and support</a:t>
            </a:r>
            <a:endParaRPr/>
          </a:p>
        </p:txBody>
      </p:sp>
      <p:sp>
        <p:nvSpPr>
          <p:cNvPr id="972" name="Google Shape;972;p117"/>
          <p:cNvSpPr txBox="1"/>
          <p:nvPr/>
        </p:nvSpPr>
        <p:spPr>
          <a:xfrm>
            <a:off x="4864200" y="1597700"/>
            <a:ext cx="3955800" cy="58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solidFill>
                  <a:schemeClr val="accent2"/>
                </a:solidFill>
                <a:latin typeface="Chivo"/>
                <a:ea typeface="Chivo"/>
                <a:cs typeface="Chivo"/>
                <a:sym typeface="Chivo"/>
              </a:rPr>
              <a:t>If you’d like to learn more about the topics covered in this section, here are some useful resources:</a:t>
            </a:r>
            <a:endParaRPr sz="1200" b="1">
              <a:solidFill>
                <a:schemeClr val="accent2"/>
              </a:solidFill>
              <a:latin typeface="Chivo"/>
              <a:ea typeface="Chivo"/>
              <a:cs typeface="Chivo"/>
              <a:sym typeface="Chivo"/>
            </a:endParaRPr>
          </a:p>
        </p:txBody>
      </p:sp>
      <p:pic>
        <p:nvPicPr>
          <p:cNvPr id="973" name="Google Shape;973;p117"/>
          <p:cNvPicPr preferRelativeResize="0"/>
          <p:nvPr/>
        </p:nvPicPr>
        <p:blipFill>
          <a:blip r:embed="rId4">
            <a:alphaModFix/>
          </a:blip>
          <a:stretch>
            <a:fillRect/>
          </a:stretch>
        </p:blipFill>
        <p:spPr>
          <a:xfrm>
            <a:off x="270000" y="4666614"/>
            <a:ext cx="201250" cy="201250"/>
          </a:xfrm>
          <a:prstGeom prst="rect">
            <a:avLst/>
          </a:prstGeom>
          <a:noFill/>
          <a:ln>
            <a:noFill/>
          </a:ln>
        </p:spPr>
      </p:pic>
      <p:pic>
        <p:nvPicPr>
          <p:cNvPr id="974" name="Google Shape;974;p117" title="Asset 15.png"/>
          <p:cNvPicPr preferRelativeResize="0"/>
          <p:nvPr/>
        </p:nvPicPr>
        <p:blipFill rotWithShape="1">
          <a:blip r:embed="rId5">
            <a:alphaModFix/>
          </a:blip>
          <a:srcRect b="14988"/>
          <a:stretch/>
        </p:blipFill>
        <p:spPr>
          <a:xfrm>
            <a:off x="8094891" y="721100"/>
            <a:ext cx="725107" cy="687600"/>
          </a:xfrm>
          <a:prstGeom prst="rect">
            <a:avLst/>
          </a:prstGeom>
          <a:noFill/>
          <a:ln>
            <a:noFill/>
          </a:ln>
        </p:spPr>
      </p:pic>
      <p:sp>
        <p:nvSpPr>
          <p:cNvPr id="975" name="Google Shape;975;p117"/>
          <p:cNvSpPr txBox="1">
            <a:spLocks noGrp="1"/>
          </p:cNvSpPr>
          <p:nvPr>
            <p:ph type="body" idx="4294967295"/>
          </p:nvPr>
        </p:nvSpPr>
        <p:spPr>
          <a:xfrm>
            <a:off x="4902350" y="2378450"/>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6"/>
              </a:rPr>
              <a:t>How to create an effective culture of safeguarding</a:t>
            </a:r>
            <a:endParaRPr sz="1200">
              <a:solidFill>
                <a:schemeClr val="accent3"/>
              </a:solidFill>
              <a:latin typeface="Chivo SemiBold"/>
              <a:ea typeface="Chivo SemiBold"/>
              <a:cs typeface="Chivo SemiBold"/>
              <a:sym typeface="Chivo SemiBold"/>
            </a:endParaRPr>
          </a:p>
        </p:txBody>
      </p:sp>
      <p:pic>
        <p:nvPicPr>
          <p:cNvPr id="976" name="Google Shape;976;p117"/>
          <p:cNvPicPr preferRelativeResize="0"/>
          <p:nvPr/>
        </p:nvPicPr>
        <p:blipFill>
          <a:blip r:embed="rId7">
            <a:alphaModFix/>
          </a:blip>
          <a:stretch>
            <a:fillRect/>
          </a:stretch>
        </p:blipFill>
        <p:spPr>
          <a:xfrm>
            <a:off x="4935250" y="2500525"/>
            <a:ext cx="115551" cy="115551"/>
          </a:xfrm>
          <a:prstGeom prst="rect">
            <a:avLst/>
          </a:prstGeom>
          <a:noFill/>
          <a:ln>
            <a:noFill/>
          </a:ln>
        </p:spPr>
      </p:pic>
      <p:sp>
        <p:nvSpPr>
          <p:cNvPr id="977" name="Google Shape;977;p117"/>
          <p:cNvSpPr txBox="1">
            <a:spLocks noGrp="1"/>
          </p:cNvSpPr>
          <p:nvPr>
            <p:ph type="body" idx="4294967295"/>
          </p:nvPr>
        </p:nvSpPr>
        <p:spPr>
          <a:xfrm>
            <a:off x="6881050" y="2368400"/>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8"/>
              </a:rPr>
              <a:t>A guide to professional curiosity</a:t>
            </a:r>
            <a:endParaRPr sz="1200">
              <a:solidFill>
                <a:schemeClr val="accent3"/>
              </a:solidFill>
              <a:latin typeface="Chivo SemiBold"/>
              <a:ea typeface="Chivo SemiBold"/>
              <a:cs typeface="Chivo SemiBold"/>
              <a:sym typeface="Chivo SemiBold"/>
            </a:endParaRPr>
          </a:p>
        </p:txBody>
      </p:sp>
      <p:pic>
        <p:nvPicPr>
          <p:cNvPr id="978" name="Google Shape;978;p117"/>
          <p:cNvPicPr preferRelativeResize="0"/>
          <p:nvPr/>
        </p:nvPicPr>
        <p:blipFill>
          <a:blip r:embed="rId7">
            <a:alphaModFix/>
          </a:blip>
          <a:stretch>
            <a:fillRect/>
          </a:stretch>
        </p:blipFill>
        <p:spPr>
          <a:xfrm>
            <a:off x="6913950" y="2490462"/>
            <a:ext cx="115551" cy="115551"/>
          </a:xfrm>
          <a:prstGeom prst="rect">
            <a:avLst/>
          </a:prstGeom>
          <a:noFill/>
          <a:ln>
            <a:noFill/>
          </a:ln>
        </p:spPr>
      </p:pic>
      <p:sp>
        <p:nvSpPr>
          <p:cNvPr id="979" name="Google Shape;979;p117"/>
          <p:cNvSpPr txBox="1">
            <a:spLocks noGrp="1"/>
          </p:cNvSpPr>
          <p:nvPr>
            <p:ph type="body" idx="4294967295"/>
          </p:nvPr>
        </p:nvSpPr>
        <p:spPr>
          <a:xfrm>
            <a:off x="4902350" y="3189319"/>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9"/>
              </a:rPr>
              <a:t>A guide to contextual safeguarding</a:t>
            </a:r>
            <a:endParaRPr sz="1200">
              <a:solidFill>
                <a:schemeClr val="accent3"/>
              </a:solidFill>
              <a:latin typeface="Chivo SemiBold"/>
              <a:ea typeface="Chivo SemiBold"/>
              <a:cs typeface="Chivo SemiBold"/>
              <a:sym typeface="Chivo SemiBold"/>
            </a:endParaRPr>
          </a:p>
        </p:txBody>
      </p:sp>
      <p:pic>
        <p:nvPicPr>
          <p:cNvPr id="980" name="Google Shape;980;p117"/>
          <p:cNvPicPr preferRelativeResize="0"/>
          <p:nvPr/>
        </p:nvPicPr>
        <p:blipFill>
          <a:blip r:embed="rId7">
            <a:alphaModFix/>
          </a:blip>
          <a:stretch>
            <a:fillRect/>
          </a:stretch>
        </p:blipFill>
        <p:spPr>
          <a:xfrm>
            <a:off x="4935250" y="3311375"/>
            <a:ext cx="115551" cy="115551"/>
          </a:xfrm>
          <a:prstGeom prst="rect">
            <a:avLst/>
          </a:prstGeom>
          <a:noFill/>
          <a:ln>
            <a:noFill/>
          </a:ln>
        </p:spPr>
      </p:pic>
      <p:sp>
        <p:nvSpPr>
          <p:cNvPr id="981" name="Google Shape;981;p117"/>
          <p:cNvSpPr txBox="1">
            <a:spLocks noGrp="1"/>
          </p:cNvSpPr>
          <p:nvPr>
            <p:ph type="body" idx="4294967295"/>
          </p:nvPr>
        </p:nvSpPr>
        <p:spPr>
          <a:xfrm>
            <a:off x="6881050" y="3189325"/>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10"/>
              </a:rPr>
              <a:t>5 ways to maximise pupil voice</a:t>
            </a:r>
            <a:endParaRPr sz="1200">
              <a:solidFill>
                <a:schemeClr val="accent3"/>
              </a:solidFill>
              <a:latin typeface="Chivo SemiBold"/>
              <a:ea typeface="Chivo SemiBold"/>
              <a:cs typeface="Chivo SemiBold"/>
              <a:sym typeface="Chivo SemiBold"/>
            </a:endParaRPr>
          </a:p>
        </p:txBody>
      </p:sp>
      <p:pic>
        <p:nvPicPr>
          <p:cNvPr id="982" name="Google Shape;982;p117"/>
          <p:cNvPicPr preferRelativeResize="0"/>
          <p:nvPr/>
        </p:nvPicPr>
        <p:blipFill>
          <a:blip r:embed="rId7">
            <a:alphaModFix/>
          </a:blip>
          <a:stretch>
            <a:fillRect/>
          </a:stretch>
        </p:blipFill>
        <p:spPr>
          <a:xfrm>
            <a:off x="6913950" y="3311375"/>
            <a:ext cx="115551" cy="115551"/>
          </a:xfrm>
          <a:prstGeom prst="rect">
            <a:avLst/>
          </a:prstGeom>
          <a:noFill/>
          <a:ln>
            <a:noFill/>
          </a:ln>
        </p:spPr>
      </p:pic>
      <p:sp>
        <p:nvSpPr>
          <p:cNvPr id="983" name="Google Shape;983;p117"/>
          <p:cNvSpPr txBox="1">
            <a:spLocks noGrp="1"/>
          </p:cNvSpPr>
          <p:nvPr>
            <p:ph type="body" idx="4294967295"/>
          </p:nvPr>
        </p:nvSpPr>
        <p:spPr>
          <a:xfrm>
            <a:off x="4902350" y="3898538"/>
            <a:ext cx="1945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latin typeface="Chivo SemiBold"/>
                <a:ea typeface="Chivo SemiBold"/>
                <a:cs typeface="Chivo SemiBold"/>
                <a:sym typeface="Chivo SemiBold"/>
              </a:rPr>
              <a:t>   </a:t>
            </a:r>
            <a:r>
              <a:rPr lang="en-GB" sz="1200" u="sng">
                <a:solidFill>
                  <a:schemeClr val="hlink"/>
                </a:solidFill>
                <a:latin typeface="Chivo SemiBold"/>
                <a:ea typeface="Chivo SemiBold"/>
                <a:cs typeface="Chivo SemiBold"/>
                <a:sym typeface="Chivo SemiBold"/>
                <a:hlinkClick r:id="rId11"/>
              </a:rPr>
              <a:t>The purpose of school policies</a:t>
            </a:r>
            <a:endParaRPr sz="1300">
              <a:solidFill>
                <a:schemeClr val="accent3"/>
              </a:solidFill>
              <a:latin typeface="Chivo SemiBold"/>
              <a:ea typeface="Chivo SemiBold"/>
              <a:cs typeface="Chivo SemiBold"/>
              <a:sym typeface="Chivo SemiBold"/>
            </a:endParaRPr>
          </a:p>
        </p:txBody>
      </p:sp>
      <p:pic>
        <p:nvPicPr>
          <p:cNvPr id="984" name="Google Shape;984;p117"/>
          <p:cNvPicPr preferRelativeResize="0"/>
          <p:nvPr/>
        </p:nvPicPr>
        <p:blipFill>
          <a:blip r:embed="rId7">
            <a:alphaModFix/>
          </a:blip>
          <a:stretch>
            <a:fillRect/>
          </a:stretch>
        </p:blipFill>
        <p:spPr>
          <a:xfrm>
            <a:off x="4935250" y="4020612"/>
            <a:ext cx="115551" cy="115551"/>
          </a:xfrm>
          <a:prstGeom prst="rect">
            <a:avLst/>
          </a:prstGeom>
          <a:noFill/>
          <a:ln>
            <a:noFill/>
          </a:ln>
        </p:spPr>
      </p:pic>
      <p:sp>
        <p:nvSpPr>
          <p:cNvPr id="985" name="Google Shape;985;p117"/>
          <p:cNvSpPr txBox="1">
            <a:spLocks noGrp="1"/>
          </p:cNvSpPr>
          <p:nvPr>
            <p:ph type="body" idx="4294967295"/>
          </p:nvPr>
        </p:nvSpPr>
        <p:spPr>
          <a:xfrm>
            <a:off x="6881050" y="3898563"/>
            <a:ext cx="1900800" cy="68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u="sng">
                <a:solidFill>
                  <a:schemeClr val="lt1"/>
                </a:solidFill>
                <a:latin typeface="Chivo SemiBold"/>
                <a:ea typeface="Chivo SemiBold"/>
                <a:cs typeface="Chivo SemiBold"/>
                <a:sym typeface="Chivo SemiBold"/>
                <a:hlinkClick r:id="rId12">
                  <a:extLst>
                    <a:ext uri="{A12FA001-AC4F-418D-AE19-62706E023703}">
                      <ahyp:hlinkClr xmlns:ahyp="http://schemas.microsoft.com/office/drawing/2018/hyperlinkcolor" val="tx"/>
                    </a:ext>
                  </a:extLst>
                </a:hlinkClick>
              </a:rPr>
              <a:t>   </a:t>
            </a:r>
            <a:r>
              <a:rPr lang="en-GB" sz="1200" u="sng">
                <a:solidFill>
                  <a:schemeClr val="hlink"/>
                </a:solidFill>
                <a:latin typeface="Chivo SemiBold"/>
                <a:ea typeface="Chivo SemiBold"/>
                <a:cs typeface="Chivo SemiBold"/>
                <a:sym typeface="Chivo SemiBold"/>
                <a:hlinkClick r:id="rId13"/>
              </a:rPr>
              <a:t>CPD courses for teaching and education</a:t>
            </a:r>
            <a:endParaRPr sz="1200">
              <a:solidFill>
                <a:schemeClr val="accent3"/>
              </a:solidFill>
              <a:latin typeface="Chivo SemiBold"/>
              <a:ea typeface="Chivo SemiBold"/>
              <a:cs typeface="Chivo SemiBold"/>
              <a:sym typeface="Chivo SemiBold"/>
            </a:endParaRPr>
          </a:p>
        </p:txBody>
      </p:sp>
      <p:pic>
        <p:nvPicPr>
          <p:cNvPr id="986" name="Google Shape;986;p117"/>
          <p:cNvPicPr preferRelativeResize="0"/>
          <p:nvPr/>
        </p:nvPicPr>
        <p:blipFill>
          <a:blip r:embed="rId7">
            <a:alphaModFix/>
          </a:blip>
          <a:stretch>
            <a:fillRect/>
          </a:stretch>
        </p:blipFill>
        <p:spPr>
          <a:xfrm>
            <a:off x="6913950" y="4020637"/>
            <a:ext cx="115551" cy="115551"/>
          </a:xfrm>
          <a:prstGeom prst="rect">
            <a:avLst/>
          </a:prstGeom>
          <a:noFill/>
          <a:ln>
            <a:noFill/>
          </a:ln>
        </p:spPr>
      </p:pic>
      <p:pic>
        <p:nvPicPr>
          <p:cNvPr id="987" name="Google Shape;987;p117" title="HST_INSETPack_PrimarySummary2026_Page_28.jpg"/>
          <p:cNvPicPr preferRelativeResize="0"/>
          <p:nvPr/>
        </p:nvPicPr>
        <p:blipFill>
          <a:blip r:embed="rId14">
            <a:alphaModFix/>
          </a:blip>
          <a:stretch>
            <a:fillRect/>
          </a:stretch>
        </p:blipFill>
        <p:spPr>
          <a:xfrm>
            <a:off x="810098" y="423975"/>
            <a:ext cx="2786202" cy="3940721"/>
          </a:xfrm>
          <a:prstGeom prst="rect">
            <a:avLst/>
          </a:prstGeom>
          <a:noFill/>
          <a:ln>
            <a:noFill/>
          </a:ln>
          <a:effectLst>
            <a:outerShdw blurRad="185738" dist="57150" dir="1800000" algn="bl" rotWithShape="0">
              <a:srgbClr val="000000">
                <a:alpha val="50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1"/>
        <p:cNvGrpSpPr/>
        <p:nvPr/>
      </p:nvGrpSpPr>
      <p:grpSpPr>
        <a:xfrm>
          <a:off x="0" y="0"/>
          <a:ext cx="0" cy="0"/>
          <a:chOff x="0" y="0"/>
          <a:chExt cx="0" cy="0"/>
        </a:xfrm>
      </p:grpSpPr>
      <p:sp>
        <p:nvSpPr>
          <p:cNvPr id="992" name="Google Shape;992;p118"/>
          <p:cNvSpPr txBox="1"/>
          <p:nvPr/>
        </p:nvSpPr>
        <p:spPr>
          <a:xfrm>
            <a:off x="1037850" y="882950"/>
            <a:ext cx="7068300" cy="5727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GB" sz="3000">
                <a:latin typeface="PT Serif"/>
                <a:ea typeface="PT Serif"/>
                <a:cs typeface="PT Serif"/>
                <a:sym typeface="PT Serif"/>
              </a:rPr>
              <a:t>Final thoughts for today’s session</a:t>
            </a:r>
            <a:endParaRPr sz="3000">
              <a:solidFill>
                <a:srgbClr val="0F1422"/>
              </a:solidFill>
              <a:latin typeface="PT Serif"/>
              <a:ea typeface="PT Serif"/>
              <a:cs typeface="PT Serif"/>
              <a:sym typeface="PT Serif"/>
            </a:endParaRPr>
          </a:p>
          <a:p>
            <a:pPr marL="0" lvl="0" indent="0" algn="ctr" rtl="0">
              <a:spcBef>
                <a:spcPts val="0"/>
              </a:spcBef>
              <a:spcAft>
                <a:spcPts val="0"/>
              </a:spcAft>
              <a:buNone/>
            </a:pPr>
            <a:endParaRPr sz="3020">
              <a:solidFill>
                <a:srgbClr val="0F1422"/>
              </a:solidFill>
              <a:latin typeface="PT Serif"/>
              <a:ea typeface="PT Serif"/>
              <a:cs typeface="PT Serif"/>
              <a:sym typeface="PT Serif"/>
            </a:endParaRPr>
          </a:p>
        </p:txBody>
      </p:sp>
      <p:sp>
        <p:nvSpPr>
          <p:cNvPr id="993" name="Google Shape;993;p118"/>
          <p:cNvSpPr txBox="1"/>
          <p:nvPr/>
        </p:nvSpPr>
        <p:spPr>
          <a:xfrm>
            <a:off x="196800" y="1546163"/>
            <a:ext cx="8750400" cy="421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200"/>
              </a:spcAft>
              <a:buNone/>
            </a:pPr>
            <a:r>
              <a:rPr lang="en-GB" sz="1600" b="1" dirty="0">
                <a:solidFill>
                  <a:srgbClr val="7396F7"/>
                </a:solidFill>
                <a:latin typeface="Chivo"/>
                <a:ea typeface="Chivo"/>
                <a:cs typeface="Chivo"/>
                <a:sym typeface="Chivo"/>
              </a:rPr>
              <a:t>Write your school name here</a:t>
            </a:r>
            <a:endParaRPr sz="1600" b="1" dirty="0">
              <a:solidFill>
                <a:srgbClr val="7396F7"/>
              </a:solidFill>
              <a:latin typeface="Chivo"/>
              <a:ea typeface="Chivo"/>
              <a:cs typeface="Chivo"/>
              <a:sym typeface="Chivo"/>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p119"/>
          <p:cNvSpPr txBox="1">
            <a:spLocks noGrp="1"/>
          </p:cNvSpPr>
          <p:nvPr>
            <p:ph type="body" idx="4294967295"/>
          </p:nvPr>
        </p:nvSpPr>
        <p:spPr>
          <a:xfrm>
            <a:off x="3960900" y="2398725"/>
            <a:ext cx="4859100" cy="88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000000"/>
                </a:solidFill>
              </a:rPr>
              <a:t>If a colleague couldn't make it today, and you could only give them one single takeaway about our session today, </a:t>
            </a:r>
            <a:r>
              <a:rPr lang="en-GB" i="1">
                <a:solidFill>
                  <a:srgbClr val="000000"/>
                </a:solidFill>
              </a:rPr>
              <a:t>what would it be</a:t>
            </a:r>
            <a:r>
              <a:rPr lang="en-GB">
                <a:solidFill>
                  <a:srgbClr val="000000"/>
                </a:solidFill>
              </a:rPr>
              <a:t>?</a:t>
            </a:r>
            <a:endParaRPr sz="2100"/>
          </a:p>
        </p:txBody>
      </p:sp>
      <p:sp>
        <p:nvSpPr>
          <p:cNvPr id="999" name="Google Shape;999;p119"/>
          <p:cNvSpPr txBox="1"/>
          <p:nvPr/>
        </p:nvSpPr>
        <p:spPr>
          <a:xfrm>
            <a:off x="4009775" y="1793725"/>
            <a:ext cx="3936900" cy="514800"/>
          </a:xfrm>
          <a:prstGeom prst="rect">
            <a:avLst/>
          </a:prstGeom>
          <a:solidFill>
            <a:srgbClr val="7396F7"/>
          </a:solidFill>
          <a:ln>
            <a:noFill/>
          </a:ln>
        </p:spPr>
        <p:txBody>
          <a:bodyPr spcFirstLastPara="1" wrap="square" lIns="72000" tIns="72000" rIns="72000" bIns="72000" anchor="b" anchorCtr="0">
            <a:spAutoFit/>
          </a:bodyPr>
          <a:lstStyle/>
          <a:p>
            <a:pPr marL="0" lvl="0" indent="0" algn="ctr" rtl="0">
              <a:lnSpc>
                <a:spcPct val="115000"/>
              </a:lnSpc>
              <a:spcBef>
                <a:spcPts val="0"/>
              </a:spcBef>
              <a:spcAft>
                <a:spcPts val="0"/>
              </a:spcAft>
              <a:buClr>
                <a:srgbClr val="000000"/>
              </a:buClr>
              <a:buSzPts val="1100"/>
              <a:buFont typeface="Arial"/>
              <a:buNone/>
            </a:pPr>
            <a:r>
              <a:rPr lang="en-GB" sz="2400">
                <a:latin typeface="Chivo SemiBold"/>
                <a:ea typeface="Chivo SemiBold"/>
                <a:cs typeface="Chivo SemiBold"/>
                <a:sym typeface="Chivo SemiBold"/>
              </a:rPr>
              <a:t>Reflection and discussion</a:t>
            </a:r>
            <a:endParaRPr sz="2400">
              <a:latin typeface="Chivo SemiBold"/>
              <a:ea typeface="Chivo SemiBold"/>
              <a:cs typeface="Chivo SemiBold"/>
              <a:sym typeface="Chivo SemiBold"/>
            </a:endParaRPr>
          </a:p>
        </p:txBody>
      </p:sp>
      <p:pic>
        <p:nvPicPr>
          <p:cNvPr id="1000" name="Google Shape;1000;p119"/>
          <p:cNvPicPr preferRelativeResize="0"/>
          <p:nvPr/>
        </p:nvPicPr>
        <p:blipFill>
          <a:blip r:embed="rId3">
            <a:alphaModFix/>
          </a:blip>
          <a:stretch>
            <a:fillRect/>
          </a:stretch>
        </p:blipFill>
        <p:spPr>
          <a:xfrm>
            <a:off x="270000" y="1270550"/>
            <a:ext cx="2602424" cy="2602424"/>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pic>
        <p:nvPicPr>
          <p:cNvPr id="1005" name="Google Shape;1005;p120" title="Wellbeing.png"/>
          <p:cNvPicPr preferRelativeResize="0"/>
          <p:nvPr/>
        </p:nvPicPr>
        <p:blipFill>
          <a:blip r:embed="rId3">
            <a:alphaModFix/>
          </a:blip>
          <a:stretch>
            <a:fillRect/>
          </a:stretch>
        </p:blipFill>
        <p:spPr>
          <a:xfrm flipH="1">
            <a:off x="626725" y="803700"/>
            <a:ext cx="1662850" cy="3134450"/>
          </a:xfrm>
          <a:prstGeom prst="rect">
            <a:avLst/>
          </a:prstGeom>
          <a:noFill/>
          <a:ln>
            <a:noFill/>
          </a:ln>
        </p:spPr>
      </p:pic>
      <p:sp>
        <p:nvSpPr>
          <p:cNvPr id="1006" name="Google Shape;1006;p120"/>
          <p:cNvSpPr/>
          <p:nvPr/>
        </p:nvSpPr>
        <p:spPr>
          <a:xfrm flipH="1">
            <a:off x="0" y="4494200"/>
            <a:ext cx="9144000" cy="649200"/>
          </a:xfrm>
          <a:prstGeom prst="round1Rect">
            <a:avLst>
              <a:gd name="adj" fmla="val 0"/>
            </a:avLst>
          </a:prstGeom>
          <a:solidFill>
            <a:schemeClr val="accent2"/>
          </a:solid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GB" sz="1200">
                <a:latin typeface="Chivo"/>
                <a:ea typeface="Chivo"/>
                <a:cs typeface="Chivo"/>
                <a:sym typeface="Chivo"/>
              </a:rPr>
              <a:t>      </a:t>
            </a:r>
            <a:r>
              <a:rPr lang="en-GB" sz="1200" b="1">
                <a:latin typeface="Chivo"/>
                <a:ea typeface="Chivo"/>
                <a:cs typeface="Chivo"/>
                <a:sym typeface="Chivo"/>
              </a:rPr>
              <a:t>The Education Support helpline</a:t>
            </a:r>
            <a:r>
              <a:rPr lang="en-GB" sz="1200">
                <a:latin typeface="Chivo"/>
                <a:ea typeface="Chivo"/>
                <a:cs typeface="Chivo"/>
                <a:sym typeface="Chivo"/>
              </a:rPr>
              <a:t> (08000 562 561) offers free, confidential 24/7 support should you need it.</a:t>
            </a:r>
            <a:endParaRPr sz="1200">
              <a:solidFill>
                <a:schemeClr val="dk2"/>
              </a:solidFill>
              <a:latin typeface="Chivo"/>
              <a:ea typeface="Chivo"/>
              <a:cs typeface="Chivo"/>
              <a:sym typeface="Chivo"/>
            </a:endParaRPr>
          </a:p>
        </p:txBody>
      </p:sp>
      <p:pic>
        <p:nvPicPr>
          <p:cNvPr id="1007" name="Google Shape;1007;p120" title="Phone.png"/>
          <p:cNvPicPr preferRelativeResize="0"/>
          <p:nvPr/>
        </p:nvPicPr>
        <p:blipFill>
          <a:blip r:embed="rId4">
            <a:alphaModFix/>
          </a:blip>
          <a:stretch>
            <a:fillRect/>
          </a:stretch>
        </p:blipFill>
        <p:spPr>
          <a:xfrm>
            <a:off x="270000" y="4640437"/>
            <a:ext cx="356726" cy="356726"/>
          </a:xfrm>
          <a:prstGeom prst="rect">
            <a:avLst/>
          </a:prstGeom>
          <a:noFill/>
          <a:ln>
            <a:noFill/>
          </a:ln>
        </p:spPr>
      </p:pic>
      <p:sp>
        <p:nvSpPr>
          <p:cNvPr id="1008" name="Google Shape;1008;p120"/>
          <p:cNvSpPr txBox="1"/>
          <p:nvPr/>
        </p:nvSpPr>
        <p:spPr>
          <a:xfrm>
            <a:off x="3687603" y="433300"/>
            <a:ext cx="5132400" cy="6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Looking after yourself</a:t>
            </a:r>
            <a:endParaRPr sz="3000">
              <a:solidFill>
                <a:schemeClr val="accent2"/>
              </a:solidFill>
              <a:latin typeface="PT Serif"/>
              <a:ea typeface="PT Serif"/>
              <a:cs typeface="PT Serif"/>
              <a:sym typeface="PT Serif"/>
            </a:endParaRPr>
          </a:p>
        </p:txBody>
      </p:sp>
      <p:sp>
        <p:nvSpPr>
          <p:cNvPr id="1009" name="Google Shape;1009;p120"/>
          <p:cNvSpPr txBox="1"/>
          <p:nvPr/>
        </p:nvSpPr>
        <p:spPr>
          <a:xfrm>
            <a:off x="3687603" y="1009675"/>
            <a:ext cx="51324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000"/>
              </a:spcBef>
              <a:spcAft>
                <a:spcPts val="0"/>
              </a:spcAft>
              <a:buNone/>
            </a:pPr>
            <a:r>
              <a:rPr lang="en-GB">
                <a:latin typeface="Chivo"/>
                <a:ea typeface="Chivo"/>
                <a:cs typeface="Chivo"/>
                <a:sym typeface="Chivo"/>
              </a:rPr>
              <a:t>Our school is committed to fostering a supportive, safe culture where staff wellbeing is prioritised and protected.</a:t>
            </a:r>
            <a:endParaRPr/>
          </a:p>
        </p:txBody>
      </p:sp>
      <p:grpSp>
        <p:nvGrpSpPr>
          <p:cNvPr id="1010" name="Google Shape;1010;p120"/>
          <p:cNvGrpSpPr/>
          <p:nvPr/>
        </p:nvGrpSpPr>
        <p:grpSpPr>
          <a:xfrm>
            <a:off x="3687500" y="1895373"/>
            <a:ext cx="5132400" cy="2159400"/>
            <a:chOff x="3687500" y="2001425"/>
            <a:chExt cx="5132400" cy="2159400"/>
          </a:xfrm>
        </p:grpSpPr>
        <p:sp>
          <p:nvSpPr>
            <p:cNvPr id="1011" name="Google Shape;1011;p120"/>
            <p:cNvSpPr txBox="1"/>
            <p:nvPr/>
          </p:nvSpPr>
          <p:spPr>
            <a:xfrm>
              <a:off x="3687500" y="2001425"/>
              <a:ext cx="5132400" cy="215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1200" b="1">
                  <a:latin typeface="Chivo"/>
                  <a:ea typeface="Chivo"/>
                  <a:cs typeface="Chivo"/>
                  <a:sym typeface="Chivo"/>
                </a:rPr>
                <a:t>      Recognise the impact - </a:t>
              </a:r>
              <a:r>
                <a:rPr lang="en-GB" sz="1100">
                  <a:latin typeface="Chivo"/>
                  <a:ea typeface="Chivo"/>
                  <a:cs typeface="Chivo"/>
                  <a:sym typeface="Chivo"/>
                </a:rPr>
                <a:t>Safeguarding can be emotionally demanding      and we must ensure that your wellbeing is supported.</a:t>
              </a:r>
              <a:endParaRPr sz="1100">
                <a:latin typeface="Chivo"/>
                <a:ea typeface="Chivo"/>
                <a:cs typeface="Chivo"/>
                <a:sym typeface="Chivo"/>
              </a:endParaRPr>
            </a:p>
            <a:p>
              <a:pPr marL="0" lvl="0" indent="0" algn="l" rtl="0">
                <a:lnSpc>
                  <a:spcPct val="115000"/>
                </a:lnSpc>
                <a:spcBef>
                  <a:spcPts val="0"/>
                </a:spcBef>
                <a:spcAft>
                  <a:spcPts val="0"/>
                </a:spcAft>
                <a:buNone/>
              </a:pPr>
              <a:endParaRPr sz="1100">
                <a:latin typeface="Chivo"/>
                <a:ea typeface="Chivo"/>
                <a:cs typeface="Chivo"/>
                <a:sym typeface="Chivo"/>
              </a:endParaRPr>
            </a:p>
            <a:p>
              <a:pPr marL="0" lvl="0" indent="0" algn="l" rtl="0">
                <a:lnSpc>
                  <a:spcPct val="115000"/>
                </a:lnSpc>
                <a:spcBef>
                  <a:spcPts val="0"/>
                </a:spcBef>
                <a:spcAft>
                  <a:spcPts val="0"/>
                </a:spcAft>
                <a:buNone/>
              </a:pPr>
              <a:r>
                <a:rPr lang="en-GB" sz="1200" b="1">
                  <a:latin typeface="Chivo"/>
                  <a:ea typeface="Chivo"/>
                  <a:cs typeface="Chivo"/>
                  <a:sym typeface="Chivo"/>
                </a:rPr>
                <a:t>      You are not alone - </a:t>
              </a:r>
              <a:r>
                <a:rPr lang="en-GB" sz="1100">
                  <a:latin typeface="Chivo"/>
                  <a:ea typeface="Chivo"/>
                  <a:cs typeface="Chivo"/>
                  <a:sym typeface="Chivo"/>
                </a:rPr>
                <a:t>If anything discussed today has raised concerns, or if you feel overwhelmed by a current case, please speak up. Our safeguarding team is here to help.</a:t>
              </a:r>
              <a:endParaRPr sz="1100">
                <a:latin typeface="Chivo"/>
                <a:ea typeface="Chivo"/>
                <a:cs typeface="Chivo"/>
                <a:sym typeface="Chivo"/>
              </a:endParaRPr>
            </a:p>
            <a:p>
              <a:pPr marL="0" lvl="0" indent="0" algn="l" rtl="0">
                <a:lnSpc>
                  <a:spcPct val="115000"/>
                </a:lnSpc>
                <a:spcBef>
                  <a:spcPts val="0"/>
                </a:spcBef>
                <a:spcAft>
                  <a:spcPts val="0"/>
                </a:spcAft>
                <a:buNone/>
              </a:pPr>
              <a:endParaRPr sz="1100">
                <a:latin typeface="Chivo"/>
                <a:ea typeface="Chivo"/>
                <a:cs typeface="Chivo"/>
                <a:sym typeface="Chivo"/>
              </a:endParaRPr>
            </a:p>
            <a:p>
              <a:pPr marL="0" lvl="0" indent="0" algn="l" rtl="0">
                <a:lnSpc>
                  <a:spcPct val="115000"/>
                </a:lnSpc>
                <a:spcBef>
                  <a:spcPts val="0"/>
                </a:spcBef>
                <a:spcAft>
                  <a:spcPts val="0"/>
                </a:spcAft>
                <a:buNone/>
              </a:pPr>
              <a:r>
                <a:rPr lang="en-GB" sz="1200" b="1">
                  <a:latin typeface="Chivo"/>
                  <a:ea typeface="Chivo"/>
                  <a:cs typeface="Chivo"/>
                  <a:sym typeface="Chivo"/>
                </a:rPr>
                <a:t>      Help us improve - </a:t>
              </a:r>
              <a:r>
                <a:rPr lang="en-GB" sz="1100">
                  <a:latin typeface="Chivo"/>
                  <a:ea typeface="Chivo"/>
                  <a:cs typeface="Chivo"/>
                  <a:sym typeface="Chivo"/>
                </a:rPr>
                <a:t>Wellbeing is a shared responsibility. If you have feedback on how we can better support staff wellbeing or strengthen our safeguarding processes, share your ideas with us.</a:t>
              </a:r>
              <a:endParaRPr sz="1100">
                <a:latin typeface="Chivo"/>
                <a:ea typeface="Chivo"/>
                <a:cs typeface="Chivo"/>
                <a:sym typeface="Chivo"/>
              </a:endParaRPr>
            </a:p>
          </p:txBody>
        </p:sp>
        <p:sp>
          <p:nvSpPr>
            <p:cNvPr id="1012" name="Google Shape;1012;p120"/>
            <p:cNvSpPr/>
            <p:nvPr/>
          </p:nvSpPr>
          <p:spPr>
            <a:xfrm>
              <a:off x="3788225" y="2125432"/>
              <a:ext cx="122400" cy="129300"/>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1013" name="Google Shape;1013;p120"/>
            <p:cNvSpPr/>
            <p:nvPr/>
          </p:nvSpPr>
          <p:spPr>
            <a:xfrm>
              <a:off x="3788225" y="2722357"/>
              <a:ext cx="122400" cy="129300"/>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sp>
          <p:nvSpPr>
            <p:cNvPr id="1014" name="Google Shape;1014;p120"/>
            <p:cNvSpPr/>
            <p:nvPr/>
          </p:nvSpPr>
          <p:spPr>
            <a:xfrm>
              <a:off x="3788225" y="3506132"/>
              <a:ext cx="122400" cy="129300"/>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CFBF8"/>
        </a:solidFill>
        <a:effectLst/>
      </p:bgPr>
    </p:bg>
    <p:spTree>
      <p:nvGrpSpPr>
        <p:cNvPr id="1" name="Shape 1018"/>
        <p:cNvGrpSpPr/>
        <p:nvPr/>
      </p:nvGrpSpPr>
      <p:grpSpPr>
        <a:xfrm>
          <a:off x="0" y="0"/>
          <a:ext cx="0" cy="0"/>
          <a:chOff x="0" y="0"/>
          <a:chExt cx="0" cy="0"/>
        </a:xfrm>
      </p:grpSpPr>
      <p:sp>
        <p:nvSpPr>
          <p:cNvPr id="1019" name="Google Shape;1019;p121"/>
          <p:cNvSpPr txBox="1"/>
          <p:nvPr/>
        </p:nvSpPr>
        <p:spPr>
          <a:xfrm>
            <a:off x="270000" y="373850"/>
            <a:ext cx="4330800" cy="117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latin typeface="PT Serif"/>
                <a:ea typeface="PT Serif"/>
                <a:cs typeface="PT Serif"/>
                <a:sym typeface="PT Serif"/>
              </a:rPr>
              <a:t>Next steps and resources for CPD</a:t>
            </a:r>
            <a:endParaRPr sz="3000">
              <a:latin typeface="PT Serif"/>
              <a:ea typeface="PT Serif"/>
              <a:cs typeface="PT Serif"/>
              <a:sym typeface="PT Serif"/>
            </a:endParaRPr>
          </a:p>
        </p:txBody>
      </p:sp>
      <p:pic>
        <p:nvPicPr>
          <p:cNvPr id="1020" name="Google Shape;1020;p121" title="School Shelf.png"/>
          <p:cNvPicPr preferRelativeResize="0"/>
          <p:nvPr/>
        </p:nvPicPr>
        <p:blipFill rotWithShape="1">
          <a:blip r:embed="rId3">
            <a:alphaModFix/>
          </a:blip>
          <a:srcRect l="785" r="1099" b="26751"/>
          <a:stretch/>
        </p:blipFill>
        <p:spPr>
          <a:xfrm>
            <a:off x="0" y="3886744"/>
            <a:ext cx="9144003" cy="1256756"/>
          </a:xfrm>
          <a:prstGeom prst="rect">
            <a:avLst/>
          </a:prstGeom>
          <a:noFill/>
          <a:ln>
            <a:noFill/>
          </a:ln>
        </p:spPr>
      </p:pic>
      <p:pic>
        <p:nvPicPr>
          <p:cNvPr id="1021" name="Google Shape;1021;p121"/>
          <p:cNvPicPr preferRelativeResize="0"/>
          <p:nvPr/>
        </p:nvPicPr>
        <p:blipFill>
          <a:blip r:embed="rId4">
            <a:alphaModFix/>
          </a:blip>
          <a:stretch>
            <a:fillRect/>
          </a:stretch>
        </p:blipFill>
        <p:spPr>
          <a:xfrm>
            <a:off x="6020050" y="591675"/>
            <a:ext cx="2799951" cy="3960166"/>
          </a:xfrm>
          <a:prstGeom prst="rect">
            <a:avLst/>
          </a:prstGeom>
          <a:noFill/>
          <a:ln>
            <a:noFill/>
          </a:ln>
          <a:effectLst>
            <a:outerShdw blurRad="185738" dist="57150" dir="4800000" algn="bl" rotWithShape="0">
              <a:srgbClr val="000000">
                <a:alpha val="50000"/>
              </a:srgbClr>
            </a:outerShdw>
          </a:effectLst>
        </p:spPr>
      </p:pic>
      <p:grpSp>
        <p:nvGrpSpPr>
          <p:cNvPr id="1022" name="Google Shape;1022;p121"/>
          <p:cNvGrpSpPr/>
          <p:nvPr/>
        </p:nvGrpSpPr>
        <p:grpSpPr>
          <a:xfrm>
            <a:off x="270000" y="1752275"/>
            <a:ext cx="1608600" cy="1695900"/>
            <a:chOff x="270000" y="1811800"/>
            <a:chExt cx="1608600" cy="1695900"/>
          </a:xfrm>
        </p:grpSpPr>
        <p:sp>
          <p:nvSpPr>
            <p:cNvPr id="1023" name="Google Shape;1023;p121"/>
            <p:cNvSpPr/>
            <p:nvPr/>
          </p:nvSpPr>
          <p:spPr>
            <a:xfrm>
              <a:off x="270000" y="1811800"/>
              <a:ext cx="1608600" cy="1695900"/>
            </a:xfrm>
            <a:prstGeom prst="snip1Rect">
              <a:avLst>
                <a:gd name="adj" fmla="val 16667"/>
              </a:avLst>
            </a:prstGeom>
            <a:solidFill>
              <a:schemeClr val="accent5"/>
            </a:solidFill>
            <a:ln w="23350" cap="flat" cmpd="sng">
              <a:solidFill>
                <a:schemeClr val="accent2"/>
              </a:solidFill>
              <a:prstDash val="solid"/>
              <a:round/>
              <a:headEnd type="none" w="sm" len="sm"/>
              <a:tailEnd type="none" w="sm" len="sm"/>
            </a:ln>
            <a:effectLst>
              <a:outerShdw dist="62217" dir="2760000" algn="bl" rotWithShape="0">
                <a:srgbClr val="000000">
                  <a:alpha val="40000"/>
                </a:srgbClr>
              </a:outerShdw>
            </a:effectLst>
          </p:spPr>
          <p:txBody>
            <a:bodyPr spcFirstLastPara="1" wrap="square" lIns="74650" tIns="74650" rIns="74650" bIns="74650" anchor="ctr" anchorCtr="0">
              <a:noAutofit/>
            </a:bodyPr>
            <a:lstStyle/>
            <a:p>
              <a:pPr marL="0" lvl="0" indent="0" algn="ctr" rtl="0">
                <a:lnSpc>
                  <a:spcPct val="115000"/>
                </a:lnSpc>
                <a:spcBef>
                  <a:spcPts val="0"/>
                </a:spcBef>
                <a:spcAft>
                  <a:spcPts val="0"/>
                </a:spcAft>
                <a:buNone/>
              </a:pPr>
              <a:r>
                <a:rPr lang="en-GB">
                  <a:latin typeface="Chivo"/>
                  <a:ea typeface="Chivo"/>
                  <a:cs typeface="Chivo"/>
                  <a:sym typeface="Chivo"/>
                </a:rPr>
                <a:t>Complete your staff self-audit </a:t>
              </a:r>
              <a:endParaRPr>
                <a:latin typeface="Chivo"/>
                <a:ea typeface="Chivo"/>
                <a:cs typeface="Chivo"/>
                <a:sym typeface="Chivo"/>
              </a:endParaRPr>
            </a:p>
          </p:txBody>
        </p:sp>
        <p:sp>
          <p:nvSpPr>
            <p:cNvPr id="1024" name="Google Shape;1024;p121"/>
            <p:cNvSpPr/>
            <p:nvPr/>
          </p:nvSpPr>
          <p:spPr>
            <a:xfrm>
              <a:off x="1522300" y="1990050"/>
              <a:ext cx="144600" cy="1446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grpSp>
        <p:nvGrpSpPr>
          <p:cNvPr id="1025" name="Google Shape;1025;p121"/>
          <p:cNvGrpSpPr/>
          <p:nvPr/>
        </p:nvGrpSpPr>
        <p:grpSpPr>
          <a:xfrm>
            <a:off x="2124445" y="1849466"/>
            <a:ext cx="1608600" cy="1695900"/>
            <a:chOff x="2124445" y="1908991"/>
            <a:chExt cx="1608600" cy="1695900"/>
          </a:xfrm>
        </p:grpSpPr>
        <p:sp>
          <p:nvSpPr>
            <p:cNvPr id="1026" name="Google Shape;1026;p121"/>
            <p:cNvSpPr/>
            <p:nvPr/>
          </p:nvSpPr>
          <p:spPr>
            <a:xfrm flipH="1">
              <a:off x="2124445" y="1908991"/>
              <a:ext cx="1608600" cy="1695900"/>
            </a:xfrm>
            <a:prstGeom prst="snip1Rect">
              <a:avLst>
                <a:gd name="adj" fmla="val 16667"/>
              </a:avLst>
            </a:prstGeom>
            <a:solidFill>
              <a:srgbClr val="ABC0FB"/>
            </a:solidFill>
            <a:ln w="23350" cap="flat" cmpd="sng">
              <a:solidFill>
                <a:schemeClr val="accent2"/>
              </a:solidFill>
              <a:prstDash val="solid"/>
              <a:round/>
              <a:headEnd type="none" w="sm" len="sm"/>
              <a:tailEnd type="none" w="sm" len="sm"/>
            </a:ln>
            <a:effectLst>
              <a:outerShdw dist="62217" dir="2760000" algn="bl" rotWithShape="0">
                <a:srgbClr val="000000">
                  <a:alpha val="40000"/>
                </a:srgbClr>
              </a:outerShdw>
            </a:effectLst>
          </p:spPr>
          <p:txBody>
            <a:bodyPr spcFirstLastPara="1" wrap="square" lIns="74650" tIns="74650" rIns="74650" bIns="74650" anchor="ctr" anchorCtr="0">
              <a:noAutofit/>
            </a:bodyPr>
            <a:lstStyle/>
            <a:p>
              <a:pPr marL="0" lvl="0" indent="0" algn="l" rtl="0">
                <a:lnSpc>
                  <a:spcPct val="115000"/>
                </a:lnSpc>
                <a:spcBef>
                  <a:spcPts val="0"/>
                </a:spcBef>
                <a:spcAft>
                  <a:spcPts val="0"/>
                </a:spcAft>
                <a:buNone/>
              </a:pPr>
              <a:r>
                <a:rPr lang="en-GB">
                  <a:latin typeface="Chivo"/>
                  <a:ea typeface="Chivo"/>
                  <a:cs typeface="Chivo"/>
                  <a:sym typeface="Chivo"/>
                </a:rPr>
                <a:t>Read Part one of KCSIE 2026 and complete the quiz</a:t>
              </a:r>
              <a:endParaRPr>
                <a:latin typeface="Chivo"/>
                <a:ea typeface="Chivo"/>
                <a:cs typeface="Chivo"/>
                <a:sym typeface="Chivo"/>
              </a:endParaRPr>
            </a:p>
          </p:txBody>
        </p:sp>
        <p:sp>
          <p:nvSpPr>
            <p:cNvPr id="1027" name="Google Shape;1027;p121"/>
            <p:cNvSpPr/>
            <p:nvPr/>
          </p:nvSpPr>
          <p:spPr>
            <a:xfrm>
              <a:off x="2363100" y="2134650"/>
              <a:ext cx="144600" cy="1446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grpSp>
        <p:nvGrpSpPr>
          <p:cNvPr id="1028" name="Google Shape;1028;p121"/>
          <p:cNvGrpSpPr/>
          <p:nvPr/>
        </p:nvGrpSpPr>
        <p:grpSpPr>
          <a:xfrm>
            <a:off x="3978845" y="1785087"/>
            <a:ext cx="1608600" cy="1695900"/>
            <a:chOff x="3978845" y="1844612"/>
            <a:chExt cx="1608600" cy="1695900"/>
          </a:xfrm>
        </p:grpSpPr>
        <p:sp>
          <p:nvSpPr>
            <p:cNvPr id="1029" name="Google Shape;1029;p121"/>
            <p:cNvSpPr/>
            <p:nvPr/>
          </p:nvSpPr>
          <p:spPr>
            <a:xfrm>
              <a:off x="3978845" y="1844612"/>
              <a:ext cx="1608600" cy="1695900"/>
            </a:xfrm>
            <a:prstGeom prst="snip1Rect">
              <a:avLst>
                <a:gd name="adj" fmla="val 16667"/>
              </a:avLst>
            </a:prstGeom>
            <a:solidFill>
              <a:srgbClr val="FF8100"/>
            </a:solidFill>
            <a:ln w="23350" cap="flat" cmpd="sng">
              <a:solidFill>
                <a:schemeClr val="accent2"/>
              </a:solidFill>
              <a:prstDash val="solid"/>
              <a:round/>
              <a:headEnd type="none" w="sm" len="sm"/>
              <a:tailEnd type="none" w="sm" len="sm"/>
            </a:ln>
            <a:effectLst>
              <a:outerShdw dist="62217" dir="2760000" algn="bl" rotWithShape="0">
                <a:srgbClr val="000000">
                  <a:alpha val="40000"/>
                </a:srgbClr>
              </a:outerShdw>
            </a:effectLst>
          </p:spPr>
          <p:txBody>
            <a:bodyPr spcFirstLastPara="1" wrap="square" lIns="74650" tIns="74650" rIns="74650" bIns="74650" anchor="ctr" anchorCtr="0">
              <a:noAutofit/>
            </a:bodyPr>
            <a:lstStyle/>
            <a:p>
              <a:pPr marL="0" lvl="0" indent="0" algn="ctr" rtl="0">
                <a:lnSpc>
                  <a:spcPct val="115000"/>
                </a:lnSpc>
                <a:spcBef>
                  <a:spcPts val="0"/>
                </a:spcBef>
                <a:spcAft>
                  <a:spcPts val="0"/>
                </a:spcAft>
                <a:buNone/>
              </a:pPr>
              <a:r>
                <a:rPr lang="en-GB">
                  <a:latin typeface="Chivo"/>
                  <a:ea typeface="Chivo"/>
                  <a:cs typeface="Chivo"/>
                  <a:sym typeface="Chivo"/>
                </a:rPr>
                <a:t>Review our policies and procedures</a:t>
              </a:r>
              <a:endParaRPr>
                <a:latin typeface="Chivo"/>
                <a:ea typeface="Chivo"/>
                <a:cs typeface="Chivo"/>
                <a:sym typeface="Chivo"/>
              </a:endParaRPr>
            </a:p>
          </p:txBody>
        </p:sp>
        <p:sp>
          <p:nvSpPr>
            <p:cNvPr id="1030" name="Google Shape;1030;p121"/>
            <p:cNvSpPr/>
            <p:nvPr/>
          </p:nvSpPr>
          <p:spPr>
            <a:xfrm>
              <a:off x="4658625" y="1946875"/>
              <a:ext cx="144600" cy="1446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hivo"/>
                <a:ea typeface="Chivo"/>
                <a:cs typeface="Chivo"/>
                <a:sym typeface="Chivo"/>
              </a:endParaRPr>
            </a:p>
          </p:txBody>
        </p:sp>
      </p:grpSp>
      <p:pic>
        <p:nvPicPr>
          <p:cNvPr id="1031" name="Google Shape;1031;p121"/>
          <p:cNvPicPr preferRelativeResize="0"/>
          <p:nvPr/>
        </p:nvPicPr>
        <p:blipFill>
          <a:blip r:embed="rId5">
            <a:alphaModFix/>
          </a:blip>
          <a:stretch>
            <a:fillRect/>
          </a:stretch>
        </p:blipFill>
        <p:spPr>
          <a:xfrm>
            <a:off x="1425725" y="3006550"/>
            <a:ext cx="538800" cy="538824"/>
          </a:xfrm>
          <a:prstGeom prst="rect">
            <a:avLst/>
          </a:prstGeom>
          <a:noFill/>
          <a:ln>
            <a:noFill/>
          </a:ln>
        </p:spPr>
      </p:pic>
      <p:pic>
        <p:nvPicPr>
          <p:cNvPr id="1032" name="Google Shape;1032;p121"/>
          <p:cNvPicPr preferRelativeResize="0"/>
          <p:nvPr/>
        </p:nvPicPr>
        <p:blipFill>
          <a:blip r:embed="rId5">
            <a:alphaModFix/>
          </a:blip>
          <a:stretch>
            <a:fillRect/>
          </a:stretch>
        </p:blipFill>
        <p:spPr>
          <a:xfrm>
            <a:off x="3271212" y="3117100"/>
            <a:ext cx="538800" cy="538824"/>
          </a:xfrm>
          <a:prstGeom prst="rect">
            <a:avLst/>
          </a:prstGeom>
          <a:noFill/>
          <a:ln>
            <a:noFill/>
          </a:ln>
        </p:spPr>
      </p:pic>
      <p:pic>
        <p:nvPicPr>
          <p:cNvPr id="1033" name="Google Shape;1033;p121"/>
          <p:cNvPicPr preferRelativeResize="0"/>
          <p:nvPr/>
        </p:nvPicPr>
        <p:blipFill>
          <a:blip r:embed="rId5">
            <a:alphaModFix/>
          </a:blip>
          <a:stretch>
            <a:fillRect/>
          </a:stretch>
        </p:blipFill>
        <p:spPr>
          <a:xfrm>
            <a:off x="5150700" y="3040575"/>
            <a:ext cx="538800" cy="538824"/>
          </a:xfrm>
          <a:prstGeom prst="rect">
            <a:avLst/>
          </a:prstGeom>
          <a:noFill/>
          <a:ln>
            <a:noFill/>
          </a:ln>
        </p:spPr>
      </p:pic>
      <p:pic>
        <p:nvPicPr>
          <p:cNvPr id="1034" name="Google Shape;1034;p121" title="Screenshot 2026-07-10 at 11.13.13.png"/>
          <p:cNvPicPr preferRelativeResize="0"/>
          <p:nvPr/>
        </p:nvPicPr>
        <p:blipFill>
          <a:blip r:embed="rId6">
            <a:alphaModFix/>
          </a:blip>
          <a:stretch>
            <a:fillRect/>
          </a:stretch>
        </p:blipFill>
        <p:spPr>
          <a:xfrm>
            <a:off x="6020050" y="554700"/>
            <a:ext cx="2799950" cy="3557169"/>
          </a:xfrm>
          <a:prstGeom prst="rect">
            <a:avLst/>
          </a:prstGeom>
          <a:noFill/>
          <a:ln>
            <a:noFill/>
          </a:ln>
          <a:effectLst>
            <a:outerShdw blurRad="157163" dist="47625" dir="5400000" algn="bl" rotWithShape="0">
              <a:srgbClr val="000000">
                <a:alpha val="50000"/>
              </a:srgbClr>
            </a:outerShdw>
          </a:effectLst>
        </p:spPr>
      </p:pic>
      <p:pic>
        <p:nvPicPr>
          <p:cNvPr id="1035" name="Google Shape;1035;p121" title="Safeguarding Policy.png"/>
          <p:cNvPicPr preferRelativeResize="0"/>
          <p:nvPr/>
        </p:nvPicPr>
        <p:blipFill>
          <a:blip r:embed="rId7">
            <a:alphaModFix/>
          </a:blip>
          <a:stretch>
            <a:fillRect/>
          </a:stretch>
        </p:blipFill>
        <p:spPr>
          <a:xfrm>
            <a:off x="5756300" y="775812"/>
            <a:ext cx="3088899" cy="2803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0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034"/>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02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pic>
        <p:nvPicPr>
          <p:cNvPr id="2" name="Picture 1">
            <a:extLst>
              <a:ext uri="{FF2B5EF4-FFF2-40B4-BE49-F238E27FC236}">
                <a16:creationId xmlns:a16="http://schemas.microsoft.com/office/drawing/2014/main" id="{290BD11F-8DAD-6516-3EEF-C70A82675BC5}"/>
              </a:ext>
            </a:extLst>
          </p:cNvPr>
          <p:cNvPicPr>
            <a:picLocks noChangeAspect="1"/>
          </p:cNvPicPr>
          <p:nvPr/>
        </p:nvPicPr>
        <p:blipFill>
          <a:blip r:embed="rId3"/>
          <a:stretch>
            <a:fillRect/>
          </a:stretch>
        </p:blipFill>
        <p:spPr>
          <a:xfrm rot="438295">
            <a:off x="6575888" y="2684396"/>
            <a:ext cx="2284406" cy="2284406"/>
          </a:xfrm>
          <a:prstGeom prst="rect">
            <a:avLst/>
          </a:prstGeom>
        </p:spPr>
      </p:pic>
      <p:sp>
        <p:nvSpPr>
          <p:cNvPr id="1040" name="Google Shape;1040;p122"/>
          <p:cNvSpPr txBox="1">
            <a:spLocks noGrp="1"/>
          </p:cNvSpPr>
          <p:nvPr>
            <p:ph type="title" idx="4294967295"/>
          </p:nvPr>
        </p:nvSpPr>
        <p:spPr>
          <a:xfrm>
            <a:off x="1262350" y="1276050"/>
            <a:ext cx="6610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3020"/>
              <a:t>We’d love to hear your feedback!</a:t>
            </a:r>
            <a:endParaRPr sz="3020"/>
          </a:p>
        </p:txBody>
      </p:sp>
      <p:sp>
        <p:nvSpPr>
          <p:cNvPr id="1041" name="Google Shape;1041;p122"/>
          <p:cNvSpPr txBox="1">
            <a:spLocks noGrp="1"/>
          </p:cNvSpPr>
          <p:nvPr>
            <p:ph type="body" idx="4294967295"/>
          </p:nvPr>
        </p:nvSpPr>
        <p:spPr>
          <a:xfrm>
            <a:off x="2798150" y="2063525"/>
            <a:ext cx="5437800" cy="154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rgbClr val="000000"/>
                </a:solidFill>
              </a:rPr>
              <a:t>Please scan the QR code to share your thoughts on this safeguarding INSET pack. Your insights directly shape our future content.</a:t>
            </a:r>
            <a:endParaRPr>
              <a:solidFill>
                <a:srgbClr val="000000"/>
              </a:solidFill>
            </a:endParaRPr>
          </a:p>
          <a:p>
            <a:pPr marL="0" lvl="0" indent="0" algn="l" rtl="0">
              <a:spcBef>
                <a:spcPts val="1000"/>
              </a:spcBef>
              <a:spcAft>
                <a:spcPts val="0"/>
              </a:spcAft>
              <a:buNone/>
            </a:pPr>
            <a:r>
              <a:rPr lang="en-GB" b="1">
                <a:solidFill>
                  <a:schemeClr val="accent3"/>
                </a:solidFill>
              </a:rPr>
              <a:t>Every completed survey enters our </a:t>
            </a:r>
            <a:br>
              <a:rPr lang="en-GB" b="1">
                <a:solidFill>
                  <a:schemeClr val="accent3"/>
                </a:solidFill>
              </a:rPr>
            </a:br>
            <a:r>
              <a:rPr lang="en-GB" b="1">
                <a:solidFill>
                  <a:schemeClr val="accent3"/>
                </a:solidFill>
              </a:rPr>
              <a:t>draw to win a £50 Amazon voucher.</a:t>
            </a:r>
            <a:endParaRPr sz="2100" b="1">
              <a:solidFill>
                <a:schemeClr val="accent3"/>
              </a:solidFill>
            </a:endParaRPr>
          </a:p>
        </p:txBody>
      </p:sp>
      <p:sp>
        <p:nvSpPr>
          <p:cNvPr id="1042" name="Google Shape;1042;p122"/>
          <p:cNvSpPr/>
          <p:nvPr/>
        </p:nvSpPr>
        <p:spPr>
          <a:xfrm>
            <a:off x="908038" y="2063537"/>
            <a:ext cx="1633800" cy="1633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None/>
            </a:pPr>
            <a:endParaRPr>
              <a:solidFill>
                <a:schemeClr val="dk2"/>
              </a:solidFill>
              <a:latin typeface="Chivo"/>
              <a:ea typeface="Chivo"/>
              <a:cs typeface="Chivo"/>
              <a:sym typeface="Chivo"/>
            </a:endParaRPr>
          </a:p>
        </p:txBody>
      </p:sp>
      <p:sp>
        <p:nvSpPr>
          <p:cNvPr id="1043" name="Google Shape;1043;p122"/>
          <p:cNvSpPr txBox="1">
            <a:spLocks noGrp="1"/>
          </p:cNvSpPr>
          <p:nvPr>
            <p:ph type="title" idx="4294967295"/>
          </p:nvPr>
        </p:nvSpPr>
        <p:spPr>
          <a:xfrm>
            <a:off x="2654550" y="4300788"/>
            <a:ext cx="3834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GB" sz="1620" u="sng">
                <a:solidFill>
                  <a:schemeClr val="hlink"/>
                </a:solidFill>
                <a:hlinkClick r:id="rId4"/>
              </a:rPr>
              <a:t>https://forms.gle/djQ1bQuFzxvMa7dXA</a:t>
            </a:r>
            <a:endParaRPr sz="1620"/>
          </a:p>
        </p:txBody>
      </p:sp>
      <p:pic>
        <p:nvPicPr>
          <p:cNvPr id="1045" name="Google Shape;1045;p122" title="qrcodeINSET2025.png"/>
          <p:cNvPicPr preferRelativeResize="0"/>
          <p:nvPr/>
        </p:nvPicPr>
        <p:blipFill>
          <a:blip r:embed="rId5">
            <a:alphaModFix/>
          </a:blip>
          <a:stretch>
            <a:fillRect/>
          </a:stretch>
        </p:blipFill>
        <p:spPr>
          <a:xfrm>
            <a:off x="908050" y="2063539"/>
            <a:ext cx="1633800" cy="1633800"/>
          </a:xfrm>
          <a:prstGeom prst="rect">
            <a:avLst/>
          </a:prstGeom>
          <a:noFill/>
          <a:ln>
            <a:noFill/>
          </a:ln>
        </p:spPr>
      </p:pic>
      <p:pic>
        <p:nvPicPr>
          <p:cNvPr id="1046" name="Google Shape;1046;p122"/>
          <p:cNvPicPr preferRelativeResize="0"/>
          <p:nvPr/>
        </p:nvPicPr>
        <p:blipFill>
          <a:blip r:embed="rId6">
            <a:alphaModFix/>
          </a:blip>
          <a:stretch>
            <a:fillRect/>
          </a:stretch>
        </p:blipFill>
        <p:spPr>
          <a:xfrm>
            <a:off x="3807750" y="270004"/>
            <a:ext cx="1528499" cy="720247"/>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0"/>
        <p:cNvGrpSpPr/>
        <p:nvPr/>
      </p:nvGrpSpPr>
      <p:grpSpPr>
        <a:xfrm>
          <a:off x="0" y="0"/>
          <a:ext cx="0" cy="0"/>
          <a:chOff x="0" y="0"/>
          <a:chExt cx="0" cy="0"/>
        </a:xfrm>
      </p:grpSpPr>
      <p:sp>
        <p:nvSpPr>
          <p:cNvPr id="1051" name="Google Shape;1051;p123"/>
          <p:cNvSpPr/>
          <p:nvPr/>
        </p:nvSpPr>
        <p:spPr>
          <a:xfrm flipH="1">
            <a:off x="4503300" y="270000"/>
            <a:ext cx="4316700" cy="4603500"/>
          </a:xfrm>
          <a:prstGeom prst="round1Rect">
            <a:avLst>
              <a:gd name="adj" fmla="val 12140"/>
            </a:avLst>
          </a:prstGeom>
          <a:solidFill>
            <a:srgbClr val="E7EDFF"/>
          </a:solidFill>
          <a:ln w="28575"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latin typeface="Chivo"/>
              <a:ea typeface="Chivo"/>
              <a:cs typeface="Chivo"/>
              <a:sym typeface="Chivo"/>
            </a:endParaRPr>
          </a:p>
        </p:txBody>
      </p:sp>
      <p:sp>
        <p:nvSpPr>
          <p:cNvPr id="1052" name="Google Shape;1052;p123"/>
          <p:cNvSpPr txBox="1">
            <a:spLocks noGrp="1"/>
          </p:cNvSpPr>
          <p:nvPr>
            <p:ph type="subTitle" idx="4294967295"/>
          </p:nvPr>
        </p:nvSpPr>
        <p:spPr>
          <a:xfrm>
            <a:off x="4700850" y="698575"/>
            <a:ext cx="3921600" cy="194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1" u="sng">
                <a:solidFill>
                  <a:schemeClr val="accent2"/>
                </a:solidFill>
                <a:hlinkClick r:id="rId4">
                  <a:extLst>
                    <a:ext uri="{A12FA001-AC4F-418D-AE19-62706E023703}">
                      <ahyp:hlinkClr xmlns:ahyp="http://schemas.microsoft.com/office/drawing/2018/hyperlinkcolor" val="tx"/>
                    </a:ext>
                  </a:extLst>
                </a:hlinkClick>
              </a:rPr>
              <a:t>High Speed Training</a:t>
            </a:r>
            <a:r>
              <a:rPr lang="en-GB" sz="1200"/>
              <a:t> is a leading provider of online training courses, designed to make training, compliance and development simple, effective</a:t>
            </a:r>
            <a:br>
              <a:rPr lang="en-GB" sz="1200"/>
            </a:br>
            <a:r>
              <a:rPr lang="en-GB" sz="1200"/>
              <a:t>and rewarding.</a:t>
            </a:r>
            <a:endParaRPr sz="1400"/>
          </a:p>
          <a:p>
            <a:pPr marL="0" lvl="0" indent="0" algn="l" rtl="0">
              <a:spcBef>
                <a:spcPts val="0"/>
              </a:spcBef>
              <a:spcAft>
                <a:spcPts val="0"/>
              </a:spcAft>
              <a:buNone/>
            </a:pPr>
            <a:endParaRPr sz="1200"/>
          </a:p>
          <a:p>
            <a:pPr marL="0" lvl="0" indent="0" algn="l" rtl="0">
              <a:spcBef>
                <a:spcPts val="0"/>
              </a:spcBef>
              <a:spcAft>
                <a:spcPts val="0"/>
              </a:spcAft>
              <a:buNone/>
            </a:pPr>
            <a:r>
              <a:rPr lang="en-GB" sz="1200"/>
              <a:t>Trusted by thousands of UK organisations, our fully accredited and award-winning online training and easy to use platform has seen over 4 million learners take the next steps in their careers.</a:t>
            </a:r>
            <a:endParaRPr sz="1400"/>
          </a:p>
        </p:txBody>
      </p:sp>
      <p:grpSp>
        <p:nvGrpSpPr>
          <p:cNvPr id="1053" name="Google Shape;1053;p123"/>
          <p:cNvGrpSpPr/>
          <p:nvPr/>
        </p:nvGrpSpPr>
        <p:grpSpPr>
          <a:xfrm>
            <a:off x="6942452" y="2979662"/>
            <a:ext cx="1684245" cy="1681962"/>
            <a:chOff x="7170900" y="2978275"/>
            <a:chExt cx="1713198" cy="1710876"/>
          </a:xfrm>
        </p:grpSpPr>
        <p:pic>
          <p:nvPicPr>
            <p:cNvPr id="1054" name="Google Shape;1054;p123"/>
            <p:cNvPicPr preferRelativeResize="0"/>
            <p:nvPr/>
          </p:nvPicPr>
          <p:blipFill rotWithShape="1">
            <a:blip r:embed="rId5">
              <a:alphaModFix/>
            </a:blip>
            <a:srcRect l="5102" t="16203" r="11661" b="10612"/>
            <a:stretch/>
          </p:blipFill>
          <p:spPr>
            <a:xfrm>
              <a:off x="7339404" y="3330897"/>
              <a:ext cx="1544694" cy="1358254"/>
            </a:xfrm>
            <a:prstGeom prst="rect">
              <a:avLst/>
            </a:prstGeom>
            <a:noFill/>
            <a:ln>
              <a:noFill/>
            </a:ln>
          </p:spPr>
        </p:pic>
        <p:pic>
          <p:nvPicPr>
            <p:cNvPr id="1055" name="Google Shape;1055;p123"/>
            <p:cNvPicPr preferRelativeResize="0"/>
            <p:nvPr/>
          </p:nvPicPr>
          <p:blipFill>
            <a:blip r:embed="rId6">
              <a:alphaModFix/>
            </a:blip>
            <a:stretch>
              <a:fillRect/>
            </a:stretch>
          </p:blipFill>
          <p:spPr>
            <a:xfrm>
              <a:off x="7170900" y="2978275"/>
              <a:ext cx="885277" cy="885241"/>
            </a:xfrm>
            <a:prstGeom prst="rect">
              <a:avLst/>
            </a:prstGeom>
            <a:noFill/>
            <a:ln>
              <a:noFill/>
            </a:ln>
          </p:spPr>
        </p:pic>
      </p:grpSp>
      <p:sp>
        <p:nvSpPr>
          <p:cNvPr id="1056" name="Google Shape;1056;p123"/>
          <p:cNvSpPr txBox="1">
            <a:spLocks noGrp="1"/>
          </p:cNvSpPr>
          <p:nvPr>
            <p:ph type="body" idx="4294967295"/>
          </p:nvPr>
        </p:nvSpPr>
        <p:spPr>
          <a:xfrm>
            <a:off x="4700850" y="2921505"/>
            <a:ext cx="2309700" cy="150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a:t>You can also find the most up-to-date, practical information and resources produced by our experts to support you in your professional life on our company blog,</a:t>
            </a:r>
            <a:r>
              <a:rPr lang="en-GB" sz="1200">
                <a:latin typeface="Raleway"/>
                <a:ea typeface="Raleway"/>
                <a:cs typeface="Raleway"/>
                <a:sym typeface="Raleway"/>
              </a:rPr>
              <a:t> </a:t>
            </a:r>
            <a:r>
              <a:rPr lang="en-GB" sz="1200" b="1" u="sng">
                <a:solidFill>
                  <a:schemeClr val="accent2"/>
                </a:solidFill>
                <a:hlinkClick r:id="rId7">
                  <a:extLst>
                    <a:ext uri="{A12FA001-AC4F-418D-AE19-62706E023703}">
                      <ahyp:hlinkClr xmlns:ahyp="http://schemas.microsoft.com/office/drawing/2018/hyperlinkcolor" val="tx"/>
                    </a:ext>
                  </a:extLst>
                </a:hlinkClick>
              </a:rPr>
              <a:t>the Hub</a:t>
            </a:r>
            <a:r>
              <a:rPr lang="en-GB" sz="1200"/>
              <a:t>.</a:t>
            </a:r>
            <a:endParaRPr sz="1200"/>
          </a:p>
        </p:txBody>
      </p:sp>
      <p:pic>
        <p:nvPicPr>
          <p:cNvPr id="1057" name="Google Shape;1057;p123" title="Customer.png"/>
          <p:cNvPicPr preferRelativeResize="0"/>
          <p:nvPr/>
        </p:nvPicPr>
        <p:blipFill>
          <a:blip r:embed="rId8">
            <a:alphaModFix/>
          </a:blip>
          <a:stretch>
            <a:fillRect/>
          </a:stretch>
        </p:blipFill>
        <p:spPr>
          <a:xfrm>
            <a:off x="358450" y="2921488"/>
            <a:ext cx="2820975" cy="1952025"/>
          </a:xfrm>
          <a:prstGeom prst="rect">
            <a:avLst/>
          </a:prstGeom>
          <a:noFill/>
          <a:ln>
            <a:noFill/>
          </a:ln>
        </p:spPr>
      </p:pic>
      <p:sp>
        <p:nvSpPr>
          <p:cNvPr id="1058" name="Google Shape;1058;p123"/>
          <p:cNvSpPr txBox="1"/>
          <p:nvPr/>
        </p:nvSpPr>
        <p:spPr>
          <a:xfrm>
            <a:off x="358450" y="1462375"/>
            <a:ext cx="3642000" cy="1177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GB" sz="3000">
                <a:solidFill>
                  <a:schemeClr val="lt1"/>
                </a:solidFill>
                <a:latin typeface="PT Serif"/>
                <a:ea typeface="PT Serif"/>
                <a:cs typeface="PT Serif"/>
                <a:sym typeface="PT Serif"/>
              </a:rPr>
              <a:t>We are dedicated to </a:t>
            </a:r>
            <a:r>
              <a:rPr lang="en-GB" sz="3000">
                <a:solidFill>
                  <a:schemeClr val="accent4"/>
                </a:solidFill>
                <a:latin typeface="PT Serif"/>
                <a:ea typeface="PT Serif"/>
                <a:cs typeface="PT Serif"/>
                <a:sym typeface="PT Serif"/>
              </a:rPr>
              <a:t>keeping people safe</a:t>
            </a:r>
            <a:endParaRPr sz="3000">
              <a:solidFill>
                <a:schemeClr val="lt1"/>
              </a:solidFill>
            </a:endParaRPr>
          </a:p>
        </p:txBody>
      </p:sp>
      <p:pic>
        <p:nvPicPr>
          <p:cNvPr id="1059" name="Google Shape;1059;p123" title="HST_Logo_Light Blue_RGB_AW.png"/>
          <p:cNvPicPr preferRelativeResize="0"/>
          <p:nvPr/>
        </p:nvPicPr>
        <p:blipFill rotWithShape="1">
          <a:blip r:embed="rId9">
            <a:alphaModFix/>
          </a:blip>
          <a:srcRect/>
          <a:stretch/>
        </p:blipFill>
        <p:spPr>
          <a:xfrm>
            <a:off x="358450" y="460529"/>
            <a:ext cx="1528499" cy="720247"/>
          </a:xfrm>
          <a:prstGeom prst="rect">
            <a:avLst/>
          </a:prstGeom>
          <a:noFill/>
          <a:ln>
            <a:noFill/>
          </a:ln>
        </p:spPr>
      </p:pic>
      <p:cxnSp>
        <p:nvCxnSpPr>
          <p:cNvPr id="1060" name="Google Shape;1060;p123"/>
          <p:cNvCxnSpPr/>
          <p:nvPr/>
        </p:nvCxnSpPr>
        <p:spPr>
          <a:xfrm>
            <a:off x="4790400" y="2843125"/>
            <a:ext cx="3742500" cy="0"/>
          </a:xfrm>
          <a:prstGeom prst="straightConnector1">
            <a:avLst/>
          </a:prstGeom>
          <a:noFill/>
          <a:ln w="28575" cap="flat" cmpd="sng">
            <a:solidFill>
              <a:schemeClr val="accent2"/>
            </a:solidFill>
            <a:prstDash val="solid"/>
            <a:round/>
            <a:headEnd type="none" w="med" len="med"/>
            <a:tailEnd type="none" w="med" len="med"/>
          </a:ln>
        </p:spPr>
      </p:cxn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ST Theme">
  <a:themeElements>
    <a:clrScheme name="Simple Light">
      <a:dk1>
        <a:srgbClr val="0F1422"/>
      </a:dk1>
      <a:lt1>
        <a:srgbClr val="FCFBF8"/>
      </a:lt1>
      <a:dk2>
        <a:srgbClr val="06080E"/>
      </a:dk2>
      <a:lt2>
        <a:srgbClr val="FFFFFF"/>
      </a:lt2>
      <a:accent1>
        <a:srgbClr val="20293E"/>
      </a:accent1>
      <a:accent2>
        <a:srgbClr val="7396F7"/>
      </a:accent2>
      <a:accent3>
        <a:srgbClr val="BB5808"/>
      </a:accent3>
      <a:accent4>
        <a:srgbClr val="FF8100"/>
      </a:accent4>
      <a:accent5>
        <a:srgbClr val="E3CAD8"/>
      </a:accent5>
      <a:accent6>
        <a:srgbClr val="E8E4D9"/>
      </a:accent6>
      <a:hlink>
        <a:srgbClr val="BB58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HST Theme">
  <a:themeElements>
    <a:clrScheme name="Simple Light">
      <a:dk1>
        <a:srgbClr val="0F1422"/>
      </a:dk1>
      <a:lt1>
        <a:srgbClr val="FCFBF8"/>
      </a:lt1>
      <a:dk2>
        <a:srgbClr val="06080E"/>
      </a:dk2>
      <a:lt2>
        <a:srgbClr val="FFFFFF"/>
      </a:lt2>
      <a:accent1>
        <a:srgbClr val="20293E"/>
      </a:accent1>
      <a:accent2>
        <a:srgbClr val="7396F7"/>
      </a:accent2>
      <a:accent3>
        <a:srgbClr val="BB5808"/>
      </a:accent3>
      <a:accent4>
        <a:srgbClr val="FF8100"/>
      </a:accent4>
      <a:accent5>
        <a:srgbClr val="E3CAD8"/>
      </a:accent5>
      <a:accent6>
        <a:srgbClr val="E8E4D9"/>
      </a:accent6>
      <a:hlink>
        <a:srgbClr val="BB580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16424</Words>
  <Application>Microsoft Office PowerPoint</Application>
  <PresentationFormat>On-screen Show (16:9)</PresentationFormat>
  <Paragraphs>1201</Paragraphs>
  <Slides>74</Slides>
  <Notes>74</Notes>
  <HiddenSlides>0</HiddenSlides>
  <MMClips>3</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74</vt:i4>
      </vt:variant>
    </vt:vector>
  </HeadingPairs>
  <TitlesOfParts>
    <vt:vector size="84" baseType="lpstr">
      <vt:lpstr>Chivo Medium</vt:lpstr>
      <vt:lpstr>Arial</vt:lpstr>
      <vt:lpstr>Roboto</vt:lpstr>
      <vt:lpstr>Chivo</vt:lpstr>
      <vt:lpstr>Raleway</vt:lpstr>
      <vt:lpstr>Chivo SemiBold</vt:lpstr>
      <vt:lpstr>PT Serif</vt:lpstr>
      <vt:lpstr>Simple Light</vt:lpstr>
      <vt:lpstr>HST Theme</vt:lpstr>
      <vt:lpstr>HST Theme</vt:lpstr>
      <vt:lpstr>Please make a copy of this presentation so that you can personalise it to your school</vt:lpstr>
      <vt:lpstr>Write your school name here</vt:lpstr>
      <vt:lpstr>Every morning, a child will walk past us carrying things we can’t always see</vt:lpstr>
      <vt:lpstr>PowerPoint Presentation</vt:lpstr>
      <vt:lpstr>What we’ll explore today</vt:lpstr>
      <vt:lpstr>Write your school name here </vt:lpstr>
      <vt:lpstr>PowerPoint Presentation</vt:lpstr>
      <vt:lpstr>Working Together to Safeguard Children (WTSC)</vt:lpstr>
      <vt:lpstr>Keeping Children Safe in Education (KCSIE)</vt:lpstr>
      <vt:lpstr>PowerPoint Presentation</vt:lpstr>
      <vt:lpstr>PowerPoint Presentation</vt:lpstr>
      <vt:lpstr>PowerPoint Presentation</vt:lpstr>
      <vt:lpstr>PowerPoint Presentation</vt:lpstr>
      <vt:lpstr>KCSIE and WTSC </vt:lpstr>
      <vt:lpstr>Key takeaways</vt:lpstr>
      <vt:lpstr>Further resources and support</vt:lpstr>
      <vt:lpstr>PowerPoint Presentation</vt:lpstr>
      <vt:lpstr>PowerPoint Presentation</vt:lpstr>
      <vt:lpstr>PowerPoint Presentation</vt:lpstr>
      <vt:lpstr>Is the injury consistent with the child's age and mobility? Does the injury match the story the child (or parent) is telling you?</vt:lpstr>
      <vt:lpstr>PowerPoint Presentation</vt:lpstr>
      <vt:lpstr>Are we labelling a child's trauma response - like sudden aggression or severe withdrawal - as just "bad behaviour" or defiance? Does the child’s presentation, anxiety level, or behaviour fundamentally shift when a specific parent, carer, or adult is present?</vt:lpstr>
      <vt:lpstr>PowerPoint Presentation</vt:lpstr>
      <vt:lpstr>Is this child displaying sexual knowledge, language, or behaviours that are completely inappropriate for their developmental age? Is there a sudden, unexplained shift in their behaviour, peer groups, or secrecy around their online life?</vt:lpstr>
      <vt:lpstr>PowerPoint Presentation</vt:lpstr>
      <vt:lpstr>We know many families experience poverty or temporary crises that affect a child's appearance or punctuality. How do we distinguish between a family experiencing poverty and a child suffering from actionable neglect?</vt:lpstr>
      <vt:lpstr>Key takeaways</vt:lpstr>
      <vt:lpstr>Further resources and support</vt:lpstr>
      <vt:lpstr>PowerPoint Presentation</vt:lpstr>
      <vt:lpstr>PowerPoint Presentation</vt:lpstr>
      <vt:lpstr>Promote good mental wellbeing and prevent the onset of mental illness Observe pupils and identify early those who may be experiencing mental health problems or being at risk of developing one Ensure early targeted support is provided Liaise with and/or refer to specialist services where needed</vt:lpstr>
      <vt:lpstr>What do we currently do to support vulnerable pupils and foster an environment where they feel safe to talk about how they are feeling? How can we improve our collective approach to spotting early indicators and providing Early Help before a pupil reaches a mental health crisis?</vt:lpstr>
      <vt:lpstr>How can we promote positive mental health?</vt:lpstr>
      <vt:lpstr>The four categories of online risks as defined by KCSIE:</vt:lpstr>
      <vt:lpstr>PowerPoint Presentation</vt:lpstr>
      <vt:lpstr>Knowledge check</vt:lpstr>
      <vt:lpstr>How can we help pupils navigate the online world safely and confidently?</vt:lpstr>
      <vt:lpstr>KCSIE explicitly states that child-on-child abuse must never be downplayed, passed off as an inevitable part of growing up, or dismissed as "just banter." This can include: Bullying Abuse in intimate personal relationships between children Physical abuse such as hitting, kicking, hair pulling, or otherwise causing physical harm Sexual harassment Consensual and non-consensual making or sharing of nudes or semi-nudes Upskirting Initiation/hazing type violence and rituals </vt:lpstr>
      <vt:lpstr>AI and deepfakes </vt:lpstr>
      <vt:lpstr>PowerPoint Presentation</vt:lpstr>
      <vt:lpstr>How can we help prevent child-on-child abuse?</vt:lpstr>
      <vt:lpstr>Children can be victims of domestic abuse</vt:lpstr>
      <vt:lpstr>Signs that a child is being exposed to domestic abuse can include:</vt:lpstr>
      <vt:lpstr>PowerPoint Presentation</vt:lpstr>
      <vt:lpstr>How can we support a child who is being exposed to domestic abuse?</vt:lpstr>
      <vt:lpstr>PowerPoint Presentation</vt:lpstr>
      <vt:lpstr>Our responsibilities to support pupils questioning their gender</vt:lpstr>
      <vt:lpstr>Amara, aged 12  Amara, usually a bright and high-achieving student, has recently become extremely socially isolated. Her school attendance has dropped significantly, and her form tutor has noticed that sometimes she wears oversized, heavy clothing even in warm weather and often refuses to engage in PE.  During a lesson, Amara becomes visibly overwhelmed by a simple task and runs out of the classroom. Later that afternoon, a classmate privately confides in you. They are terrified because Amara has been posting dark messages on a WhatsApp group, including a message from last night suggesting she "won't be around much longer anyway."   </vt:lpstr>
      <vt:lpstr>Leo, aged 14  Leo is a popular student whose behaviour has deteriorated over the past few months. He has become increasingly argumentative, particularly with female members of staff.   During a recent class discussion, Leo loudly challenged a female teacher’s authority, dismissing her views and repeating controversial rhetoric he claimed to have learned online about "alpha males."  Later that week, a teacher on duty overhears Leo in the corridor surrounded by a group of younger boys. He is loudly mocking a female classmate's appearance and when challenged by the teacher, Leo rolls his eyes.</vt:lpstr>
      <vt:lpstr>Statutory guidance requires that all staff remain vigilant to a wide range of specific safeguarding risks. For example:</vt:lpstr>
      <vt:lpstr>Further resources and support</vt:lpstr>
      <vt:lpstr>PowerPoint Presentation</vt:lpstr>
      <vt:lpstr>PowerPoint Presentation</vt:lpstr>
      <vt:lpstr>Recognise</vt:lpstr>
      <vt:lpstr>Respond</vt:lpstr>
      <vt:lpstr>How do we ensure our reporting pathways are truly visible and  approachable for children with SEND or communication barriers?</vt:lpstr>
      <vt:lpstr>If you have any concerns about a child, or they disclose information to you, then you should report your concerns to your DSL straight away. It should be within 24 hours of it coming to your attention, if not sooner.</vt:lpstr>
      <vt:lpstr>Family Help within the continuum of support  Universal services and community-based Early Help A system of support delivered by local authorities and their partners working together to improve a family's resilience and outcomes as soon as problems emerge.    Family Help (targeted support) Coordinated multi-agency support that brings together targeted Early Help and Section 17 (Child in Need) support into a single, coordinated Family Help plan.  Child protection   Activity undertaken to protect specific children who are suspected to be suffering, or likely to suffer, significant harm.</vt:lpstr>
      <vt:lpstr>Record</vt:lpstr>
      <vt:lpstr>Key takeaways</vt:lpstr>
      <vt:lpstr>Further resources and support</vt:lpstr>
      <vt:lpstr>PowerPoint Presentation</vt:lpstr>
      <vt:lpstr>PowerPoint Presentation</vt:lpstr>
      <vt:lpstr>Professional curiosity The practice of looking past the surface. It means noticing when an explanation doesn't quite match reality, and gently probing rather than accepting it at face value.</vt:lpstr>
      <vt:lpstr>Putting curiosity into practice   Liam (Year 9) who has always been a quiet but steady student, has started falling asleep during his lessons. When his form tutor gently challenges him about it, Liam shrugs it off and mutters: "Sorry, I was just up late playing video games with some mates. I lost track of time."</vt:lpstr>
      <vt:lpstr>Safeguarding isn't just waiting for a disclosure. It's creating an environment where children feel safe enough to speak up.</vt:lpstr>
      <vt:lpstr>Key takeaways</vt:lpstr>
      <vt:lpstr>Further resources and support</vt:lpstr>
      <vt:lpstr>PowerPoint Presentation</vt:lpstr>
      <vt:lpstr>PowerPoint Presentation</vt:lpstr>
      <vt:lpstr>PowerPoint Presentation</vt:lpstr>
      <vt:lpstr>PowerPoint Presentation</vt:lpstr>
      <vt:lpstr>We’d love to hear your feedback!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Lee Batchelor</cp:lastModifiedBy>
  <cp:revision>2</cp:revision>
  <dcterms:modified xsi:type="dcterms:W3CDTF">2026-07-17T15:34:46Z</dcterms:modified>
</cp:coreProperties>
</file>